
<file path=[Content_Types].xml><?xml version="1.0" encoding="utf-8"?>
<Types xmlns="http://schemas.openxmlformats.org/package/2006/content-types"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tiff" ContentType="image/tiff"/>
  <Default Extension="jpeg" ContentType="image/jpeg"/>
  <Default Extension="JPG" ContentType="image/.jpg"/>
  <Default Extension="wmf" ContentType="image/x-wmf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  <Default Extension="jpg" ContentType="image/jpeg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63" r:id="rId4"/>
  </p:sldMasterIdLst>
  <p:notesMasterIdLst>
    <p:notesMasterId r:id="rId6"/>
  </p:notesMasterIdLst>
  <p:handoutMasterIdLst>
    <p:handoutMasterId r:id="rId65"/>
  </p:handoutMasterIdLst>
  <p:sldIdLst>
    <p:sldId id="4003" r:id="rId5"/>
    <p:sldId id="3312" r:id="rId7"/>
    <p:sldId id="4188" r:id="rId8"/>
    <p:sldId id="4218" r:id="rId9"/>
    <p:sldId id="4219" r:id="rId10"/>
    <p:sldId id="4220" r:id="rId11"/>
    <p:sldId id="4154" r:id="rId12"/>
    <p:sldId id="4149" r:id="rId13"/>
    <p:sldId id="4221" r:id="rId14"/>
    <p:sldId id="4222" r:id="rId15"/>
    <p:sldId id="4139" r:id="rId16"/>
    <p:sldId id="571" r:id="rId17"/>
    <p:sldId id="572" r:id="rId18"/>
    <p:sldId id="537" r:id="rId19"/>
    <p:sldId id="567" r:id="rId20"/>
    <p:sldId id="601" r:id="rId21"/>
    <p:sldId id="568" r:id="rId22"/>
    <p:sldId id="538" r:id="rId23"/>
    <p:sldId id="576" r:id="rId24"/>
    <p:sldId id="539" r:id="rId25"/>
    <p:sldId id="4189" r:id="rId26"/>
    <p:sldId id="3309" r:id="rId27"/>
    <p:sldId id="4193" r:id="rId28"/>
    <p:sldId id="292" r:id="rId29"/>
    <p:sldId id="291" r:id="rId30"/>
    <p:sldId id="293" r:id="rId31"/>
    <p:sldId id="270" r:id="rId32"/>
    <p:sldId id="271" r:id="rId33"/>
    <p:sldId id="272" r:id="rId34"/>
    <p:sldId id="284" r:id="rId35"/>
    <p:sldId id="295" r:id="rId36"/>
    <p:sldId id="4194" r:id="rId37"/>
    <p:sldId id="4195" r:id="rId38"/>
    <p:sldId id="4196" r:id="rId39"/>
    <p:sldId id="4140" r:id="rId40"/>
    <p:sldId id="1802" r:id="rId41"/>
    <p:sldId id="1805" r:id="rId42"/>
    <p:sldId id="1807" r:id="rId43"/>
    <p:sldId id="4142" r:id="rId44"/>
    <p:sldId id="352" r:id="rId45"/>
    <p:sldId id="353" r:id="rId46"/>
    <p:sldId id="355" r:id="rId47"/>
    <p:sldId id="354" r:id="rId48"/>
    <p:sldId id="4143" r:id="rId49"/>
    <p:sldId id="1831" r:id="rId50"/>
    <p:sldId id="1837" r:id="rId51"/>
    <p:sldId id="1838" r:id="rId52"/>
    <p:sldId id="1832" r:id="rId53"/>
    <p:sldId id="4146" r:id="rId54"/>
    <p:sldId id="1825" r:id="rId55"/>
    <p:sldId id="1826" r:id="rId56"/>
    <p:sldId id="1827" r:id="rId57"/>
    <p:sldId id="1828" r:id="rId58"/>
    <p:sldId id="4158" r:id="rId59"/>
    <p:sldId id="280" r:id="rId60"/>
    <p:sldId id="4165" r:id="rId61"/>
    <p:sldId id="4190" r:id="rId62"/>
    <p:sldId id="4169" r:id="rId63"/>
    <p:sldId id="4148" r:id="rId64"/>
  </p:sldIdLst>
  <p:sldSz cx="12192000" cy="6858000"/>
  <p:notesSz cx="6858000" cy="9144000"/>
  <p:custDataLst>
    <p:tags r:id="rId7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用户" initials="Office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  <a:srgbClr val="02727E"/>
    <a:srgbClr val="FF9300"/>
    <a:srgbClr val="BFBEBE"/>
    <a:srgbClr val="7EA2B1"/>
    <a:srgbClr val="33B29F"/>
    <a:srgbClr val="90BBCC"/>
    <a:srgbClr val="CDDAE0"/>
    <a:srgbClr val="538594"/>
    <a:srgbClr val="004C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83" autoAdjust="0"/>
    <p:restoredTop sz="91499" autoAdjust="0"/>
  </p:normalViewPr>
  <p:slideViewPr>
    <p:cSldViewPr snapToGrid="0">
      <p:cViewPr varScale="1">
        <p:scale>
          <a:sx n="104" d="100"/>
          <a:sy n="104" d="100"/>
        </p:scale>
        <p:origin x="180" y="144"/>
      </p:cViewPr>
      <p:guideLst>
        <p:guide pos="370"/>
        <p:guide pos="7219"/>
        <p:guide orient="horz" pos="3748"/>
        <p:guide orient="horz" pos="731"/>
        <p:guide orient="horz" pos="386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0" Type="http://schemas.openxmlformats.org/officeDocument/2006/relationships/tags" Target="tags/tag23.xml"/><Relationship Id="rId7" Type="http://schemas.openxmlformats.org/officeDocument/2006/relationships/slide" Target="slides/slide2.xml"/><Relationship Id="rId69" Type="http://schemas.openxmlformats.org/officeDocument/2006/relationships/commentAuthors" Target="commentAuthors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handoutMaster" Target="handoutMasters/handoutMaster1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0" Type="http://schemas.openxmlformats.org/officeDocument/2006/relationships/slide" Target="slides/slide55.xml"/><Relationship Id="rId6" Type="http://schemas.openxmlformats.org/officeDocument/2006/relationships/notesMaster" Target="notesMasters/notesMaster1.xml"/><Relationship Id="rId59" Type="http://schemas.openxmlformats.org/officeDocument/2006/relationships/slide" Target="slides/slide54.xml"/><Relationship Id="rId58" Type="http://schemas.openxmlformats.org/officeDocument/2006/relationships/slide" Target="slides/slide53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" Type="http://schemas.openxmlformats.org/officeDocument/2006/relationships/slide" Target="slides/slide1.xml"/><Relationship Id="rId49" Type="http://schemas.openxmlformats.org/officeDocument/2006/relationships/slide" Target="slides/slide4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\\Users\suhangduan\Desktop\&#19978;&#28023;&#21306;&#37202;&#24215;&#26376;&#25253;&#25968;&#25454;_2019090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\\Users\suhangduan\Desktop\&#19978;&#28023;&#21306;&#37202;&#24215;&#26376;&#25253;&#25968;&#25454;_2019090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06056233232441"/>
          <c:y val="0.0397355107793967"/>
          <c:w val="0.872138410022838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46D7A"/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rgbClr val="446D7A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446D7A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446D7A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446D7A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446D7A"/>
              </a:solidFill>
              <a:ln>
                <a:noFill/>
              </a:ln>
            </c:spPr>
          </c:dPt>
          <c:dLbls>
            <c:delete val="1"/>
          </c:dLbls>
          <c:cat>
            <c:strRef>
              <c:f>Sheet1!$A$2:$A$6</c:f>
              <c:strCache>
                <c:ptCount val="5"/>
                <c:pt idx="0">
                  <c:v>易客房</c:v>
                </c:pt>
                <c:pt idx="1">
                  <c:v>易早餐</c:v>
                </c:pt>
                <c:pt idx="2">
                  <c:v>易上网</c:v>
                </c:pt>
                <c:pt idx="3">
                  <c:v>易前台</c:v>
                </c:pt>
                <c:pt idx="4">
                  <c:v>易餐饮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1.66</c:v>
                </c:pt>
                <c:pt idx="1">
                  <c:v>1.66</c:v>
                </c:pt>
                <c:pt idx="2">
                  <c:v>1.66</c:v>
                </c:pt>
                <c:pt idx="3">
                  <c:v>1.66</c:v>
                </c:pt>
                <c:pt idx="4">
                  <c:v>1.66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2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传统前台（员工）</c:v>
                </c:pt>
              </c:strCache>
            </c:strRef>
          </c:tx>
          <c:spPr>
            <a:solidFill>
              <a:srgbClr val="03727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cs"/>
                    <a:sym typeface="Agency FB" panose="020B0503020202020204" pitchFamily="34" charset="0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酒店SOP规范依从性</c:v>
                </c:pt>
                <c:pt idx="1">
                  <c:v>人员稳定性</c:v>
                </c:pt>
                <c:pt idx="2">
                  <c:v>培训上岗周期</c:v>
                </c:pt>
                <c:pt idx="3">
                  <c:v>管理</c:v>
                </c:pt>
                <c:pt idx="4">
                  <c:v>招聘</c:v>
                </c:pt>
                <c:pt idx="5">
                  <c:v>人力成本</c:v>
                </c:pt>
              </c:strCache>
            </c:strRef>
          </c:cat>
          <c:val>
            <c:numRef>
              <c:f>Sheet1!$B$2:$B$7</c:f>
              <c:numCache>
                <c:formatCode>0.00_);[Red]\(0.00\)</c:formatCode>
                <c:ptCount val="6"/>
                <c:pt idx="0">
                  <c:v>80</c:v>
                </c:pt>
                <c:pt idx="1">
                  <c:v>40</c:v>
                </c:pt>
                <c:pt idx="2" c:formatCode="General">
                  <c:v>35</c:v>
                </c:pt>
                <c:pt idx="3" c:formatCode="General">
                  <c:v>75</c:v>
                </c:pt>
                <c:pt idx="4" c:formatCode="General">
                  <c:v>80</c:v>
                </c:pt>
                <c:pt idx="5" c:formatCode="General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智能数字化前台（设备）</c:v>
                </c:pt>
              </c:strCache>
            </c:strRef>
          </c:tx>
          <c:spPr>
            <a:solidFill>
              <a:srgbClr val="7FA2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cs"/>
                    <a:sym typeface="Agency FB" panose="020B0503020202020204" pitchFamily="34" charset="0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酒店SOP规范依从性</c:v>
                </c:pt>
                <c:pt idx="1">
                  <c:v>人员稳定性</c:v>
                </c:pt>
                <c:pt idx="2">
                  <c:v>培训上岗周期</c:v>
                </c:pt>
                <c:pt idx="3">
                  <c:v>管理</c:v>
                </c:pt>
                <c:pt idx="4">
                  <c:v>招聘</c:v>
                </c:pt>
                <c:pt idx="5">
                  <c:v>人力成本</c:v>
                </c:pt>
              </c:strCache>
            </c:strRef>
          </c:cat>
          <c:val>
            <c:numRef>
              <c:f>Sheet1!$C$2:$C$7</c:f>
              <c:numCache>
                <c:formatCode>0.00_);[Red]\(0.00\)</c:formatCode>
                <c:ptCount val="6"/>
                <c:pt idx="0">
                  <c:v>100</c:v>
                </c:pt>
                <c:pt idx="1">
                  <c:v>60</c:v>
                </c:pt>
                <c:pt idx="2" c:formatCode="General">
                  <c:v>3</c:v>
                </c:pt>
                <c:pt idx="3" c:formatCode="General">
                  <c:v>25</c:v>
                </c:pt>
                <c:pt idx="4" c:formatCode="General">
                  <c:v>30</c:v>
                </c:pt>
                <c:pt idx="5" c:formatCode="General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675772000"/>
        <c:axId val="675769088"/>
      </c:barChart>
      <c:catAx>
        <c:axId val="675772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cs"/>
                <a:sym typeface="Agency FB" panose="020B0503020202020204" pitchFamily="34" charset="0"/>
              </a:defRPr>
            </a:pPr>
          </a:p>
        </c:txPr>
        <c:crossAx val="675769088"/>
        <c:crosses val="autoZero"/>
        <c:auto val="1"/>
        <c:lblAlgn val="ctr"/>
        <c:lblOffset val="100"/>
        <c:noMultiLvlLbl val="0"/>
      </c:catAx>
      <c:valAx>
        <c:axId val="675769088"/>
        <c:scaling>
          <c:orientation val="minMax"/>
        </c:scaling>
        <c:delete val="1"/>
        <c:axPos val="b"/>
        <c:numFmt formatCode="0.00_);[Red]\(0.00\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cs"/>
                <a:sym typeface="Agency FB" panose="020B0503020202020204" pitchFamily="34" charset="0"/>
              </a:defRPr>
            </a:pPr>
          </a:p>
        </c:txPr>
        <c:crossAx val="67577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cs"/>
              <a:sym typeface="Agency FB" panose="020B0503020202020204" pitchFamily="34" charset="0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" panose="020B0503020204020204" pitchFamily="34" charset="-122"/>
          <a:sym typeface="Agency FB" panose="020B0503020202020204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上海携程美居8月!$C$15</c:f>
              <c:strCache>
                <c:ptCount val="1"/>
                <c:pt idx="0">
                  <c:v>销量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9989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02727E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explosion val="4"/>
            <c:spPr>
              <a:solidFill>
                <a:srgbClr val="31859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rgbClr val="184657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rgbClr val="31859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rgbClr val="7EA2B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0.0680536454155624"/>
                  <c:y val="0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2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469335485624568"/>
                  <c:y val="0.00391112928776796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3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516269034187024"/>
                  <c:y val="0.0156445171510718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4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750936776999307"/>
                  <c:y val="0.0273779050143757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5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6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0.0328534839937198"/>
                  <c:y val="0.097778232194198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spc="0" baseline="0">
                    <a:solidFill>
                      <a:schemeClr val="accent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cs"/>
                    <a:sym typeface="Agency FB" panose="020B0503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上海携程美居8月!$A$16:$A$25</c:f>
              <c:strCache>
                <c:ptCount val="10"/>
                <c:pt idx="0">
                  <c:v>包邮专区</c:v>
                </c:pt>
                <c:pt idx="1">
                  <c:v>餐厅堂食</c:v>
                </c:pt>
                <c:pt idx="2">
                  <c:v>儿童乐园</c:v>
                </c:pt>
                <c:pt idx="3">
                  <c:v>个护日用</c:v>
                </c:pt>
                <c:pt idx="4">
                  <c:v>激情四射</c:v>
                </c:pt>
                <c:pt idx="5">
                  <c:v>酒店客需</c:v>
                </c:pt>
                <c:pt idx="6">
                  <c:v>客房送餐</c:v>
                </c:pt>
                <c:pt idx="7">
                  <c:v>特产&amp;礼品</c:v>
                </c:pt>
                <c:pt idx="8">
                  <c:v>景区门票</c:v>
                </c:pt>
                <c:pt idx="9">
                  <c:v>网红零食</c:v>
                </c:pt>
              </c:strCache>
            </c:strRef>
          </c:cat>
          <c:val>
            <c:numRef>
              <c:f>上海携程美居8月!$C$16:$C$25</c:f>
              <c:numCache>
                <c:formatCode>General</c:formatCode>
                <c:ptCount val="10"/>
                <c:pt idx="0">
                  <c:v>1</c:v>
                </c:pt>
                <c:pt idx="1">
                  <c:v>9</c:v>
                </c:pt>
                <c:pt idx="2">
                  <c:v>25</c:v>
                </c:pt>
                <c:pt idx="3">
                  <c:v>85</c:v>
                </c:pt>
                <c:pt idx="4">
                  <c:v>22</c:v>
                </c:pt>
                <c:pt idx="5">
                  <c:v>264</c:v>
                </c:pt>
                <c:pt idx="6">
                  <c:v>282</c:v>
                </c:pt>
                <c:pt idx="7">
                  <c:v>33</c:v>
                </c:pt>
                <c:pt idx="8">
                  <c:v>5</c:v>
                </c:pt>
                <c:pt idx="9">
                  <c:v>246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" panose="020B0503020204020204" pitchFamily="34" charset="-122"/>
          <a:sym typeface="Agency FB" panose="020B0503020202020204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上海携程美居8月!$B$15</c:f>
              <c:strCache>
                <c:ptCount val="1"/>
                <c:pt idx="0">
                  <c:v>金额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2727E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09989F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rgbClr val="184657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rgbClr val="7EA2B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rgbClr val="31859C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0778917416010524"/>
                  <c:y val="0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1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603537981269511"/>
                  <c:y val="-0.0520446096654275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2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957336108220603"/>
                  <c:y val="-0.029739776951672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3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276920454252622"/>
                  <c:y val="0.0764455881972827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4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5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6"/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gency FB" panose="020B0503020202020204" pitchFamily="34" charset="0"/>
                      <a:ea typeface="微软雅黑" panose="020B0503020204020204" pitchFamily="34" charset="-122"/>
                      <a:cs typeface="+mn-cs"/>
                      <a:sym typeface="Agency FB" panose="020B0503020202020204" pitchFamily="34" charset="0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spc="0" baseline="0">
                    <a:solidFill>
                      <a:schemeClr val="accent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cs"/>
                    <a:sym typeface="Agency FB" panose="020B0503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上海携程美居8月!$A$16:$A$25</c:f>
              <c:strCache>
                <c:ptCount val="10"/>
                <c:pt idx="0">
                  <c:v>包邮专区</c:v>
                </c:pt>
                <c:pt idx="1">
                  <c:v>餐厅堂食</c:v>
                </c:pt>
                <c:pt idx="2">
                  <c:v>儿童乐园</c:v>
                </c:pt>
                <c:pt idx="3">
                  <c:v>个护日用</c:v>
                </c:pt>
                <c:pt idx="4">
                  <c:v>激情四射</c:v>
                </c:pt>
                <c:pt idx="5">
                  <c:v>酒店客需</c:v>
                </c:pt>
                <c:pt idx="6">
                  <c:v>客房送餐</c:v>
                </c:pt>
                <c:pt idx="7">
                  <c:v>特产&amp;礼品</c:v>
                </c:pt>
                <c:pt idx="8">
                  <c:v>景区门票</c:v>
                </c:pt>
                <c:pt idx="9">
                  <c:v>网红零食</c:v>
                </c:pt>
              </c:strCache>
            </c:strRef>
          </c:cat>
          <c:val>
            <c:numRef>
              <c:f>上海携程美居8月!$B$16:$B$25</c:f>
              <c:numCache>
                <c:formatCode>General</c:formatCode>
                <c:ptCount val="10"/>
                <c:pt idx="0">
                  <c:v>259</c:v>
                </c:pt>
                <c:pt idx="1">
                  <c:v>393</c:v>
                </c:pt>
                <c:pt idx="2">
                  <c:v>854</c:v>
                </c:pt>
                <c:pt idx="3">
                  <c:v>1841.9</c:v>
                </c:pt>
                <c:pt idx="4">
                  <c:v>2059</c:v>
                </c:pt>
                <c:pt idx="5">
                  <c:v>0</c:v>
                </c:pt>
                <c:pt idx="6">
                  <c:v>3064.1</c:v>
                </c:pt>
                <c:pt idx="7">
                  <c:v>1429.9</c:v>
                </c:pt>
                <c:pt idx="8">
                  <c:v>3119</c:v>
                </c:pt>
                <c:pt idx="9">
                  <c:v>3094.6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gency FB" panose="020B0503020202020204" pitchFamily="34" charset="0"/>
          <a:ea typeface="微软雅黑" panose="020B0503020204020204" pitchFamily="34" charset="-122"/>
          <a:sym typeface="Agency FB" panose="020B0503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CAD25-3103-AE46-B276-83B519A097F8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BB87AF-DA89-764C-802D-F7838DF94E9A}">
      <dgm:prSet phldrT="[Text]" custT="1"/>
      <dgm:spPr/>
      <dgm:t>
        <a:bodyPr/>
        <a:lstStyle/>
        <a:p>
          <a:r>
            <a:rPr lang="en-US" sz="2000" dirty="0" err="1"/>
            <a:t>第一步</a:t>
          </a:r>
          <a:endParaRPr lang="en-US" sz="2000" dirty="0"/>
        </a:p>
      </dgm:t>
    </dgm:pt>
    <dgm:pt modelId="{D2187D93-0DE9-1645-814B-4CC11E6D1390}" cxnId="{48DBEB94-29FE-7C48-AE11-77FED04CD433}" type="parTrans">
      <dgm:prSet/>
      <dgm:spPr/>
      <dgm:t>
        <a:bodyPr/>
        <a:lstStyle/>
        <a:p>
          <a:endParaRPr lang="en-US" sz="2000"/>
        </a:p>
      </dgm:t>
    </dgm:pt>
    <dgm:pt modelId="{1C4E1B87-2695-D94F-90DA-DFE027CE471B}" cxnId="{48DBEB94-29FE-7C48-AE11-77FED04CD433}" type="sibTrans">
      <dgm:prSet/>
      <dgm:spPr/>
      <dgm:t>
        <a:bodyPr/>
        <a:lstStyle/>
        <a:p>
          <a:endParaRPr lang="en-US" sz="2000"/>
        </a:p>
      </dgm:t>
    </dgm:pt>
    <dgm:pt modelId="{3D8B4465-055E-0A49-B086-4A361B3D5D3A}">
      <dgm:prSet phldrT="[Text]" custT="1"/>
      <dgm:spPr/>
      <dgm:t>
        <a:bodyPr/>
        <a:lstStyle/>
        <a:p>
          <a:r>
            <a:rPr lang="en-US" sz="2000" dirty="0" err="1"/>
            <a:t>第二步</a:t>
          </a:r>
          <a:endParaRPr lang="en-US" sz="2000" dirty="0"/>
        </a:p>
      </dgm:t>
    </dgm:pt>
    <dgm:pt modelId="{1B032443-E667-E145-A6B4-1ECDBDBE292A}" cxnId="{BE930CB1-43CA-E54B-A599-AB3D6C96FBEB}" type="parTrans">
      <dgm:prSet/>
      <dgm:spPr/>
      <dgm:t>
        <a:bodyPr/>
        <a:lstStyle/>
        <a:p>
          <a:endParaRPr lang="en-US" sz="2000"/>
        </a:p>
      </dgm:t>
    </dgm:pt>
    <dgm:pt modelId="{E8C3B643-6DF7-8145-BF10-B6D36EF855A7}" cxnId="{BE930CB1-43CA-E54B-A599-AB3D6C96FBEB}" type="sibTrans">
      <dgm:prSet/>
      <dgm:spPr/>
      <dgm:t>
        <a:bodyPr/>
        <a:lstStyle/>
        <a:p>
          <a:endParaRPr lang="en-US" sz="2000"/>
        </a:p>
      </dgm:t>
    </dgm:pt>
    <dgm:pt modelId="{1FCDA035-72D7-4C49-A45B-55CF361D5CA3}">
      <dgm:prSet phldrT="[Text]" custT="1"/>
      <dgm:spPr/>
      <dgm:t>
        <a:bodyPr/>
        <a:lstStyle/>
        <a:p>
          <a:r>
            <a:rPr lang="en-US" sz="2000" dirty="0" err="1"/>
            <a:t>第三步</a:t>
          </a:r>
          <a:endParaRPr lang="en-US" sz="2000" dirty="0"/>
        </a:p>
      </dgm:t>
    </dgm:pt>
    <dgm:pt modelId="{9305A132-9517-954B-AC29-FD6EEF2AA742}" cxnId="{C673DE89-0829-7F46-A68A-F981DF0C413E}" type="parTrans">
      <dgm:prSet/>
      <dgm:spPr/>
      <dgm:t>
        <a:bodyPr/>
        <a:lstStyle/>
        <a:p>
          <a:endParaRPr lang="en-US" sz="2000"/>
        </a:p>
      </dgm:t>
    </dgm:pt>
    <dgm:pt modelId="{E99FF629-AAF2-8140-8A7E-3624D5A8E67D}" cxnId="{C673DE89-0829-7F46-A68A-F981DF0C413E}" type="sibTrans">
      <dgm:prSet/>
      <dgm:spPr/>
      <dgm:t>
        <a:bodyPr/>
        <a:lstStyle/>
        <a:p>
          <a:endParaRPr lang="en-US" sz="2000"/>
        </a:p>
      </dgm:t>
    </dgm:pt>
    <dgm:pt modelId="{B29FD365-FBB9-2B4F-9E06-55A23A898FA4}">
      <dgm:prSet phldrT="[Text]" custT="1"/>
      <dgm:spPr/>
      <dgm:t>
        <a:bodyPr/>
        <a:lstStyle/>
        <a:p>
          <a:r>
            <a:rPr lang="en-US" sz="2000" dirty="0" err="1"/>
            <a:t>数字酒店系统建设</a:t>
          </a:r>
          <a:endParaRPr lang="en-US" sz="2000" dirty="0"/>
        </a:p>
      </dgm:t>
    </dgm:pt>
    <dgm:pt modelId="{63B85CB9-41F4-E447-ABC3-F25B7938F5D4}" cxnId="{5CBD85CF-17DE-2141-858D-EE674F01AEB6}" type="parTrans">
      <dgm:prSet/>
      <dgm:spPr/>
      <dgm:t>
        <a:bodyPr/>
        <a:lstStyle/>
        <a:p>
          <a:endParaRPr lang="en-US"/>
        </a:p>
      </dgm:t>
    </dgm:pt>
    <dgm:pt modelId="{204927E1-E70C-9A43-BE9D-AEC8F5DBA337}" cxnId="{5CBD85CF-17DE-2141-858D-EE674F01AEB6}" type="sibTrans">
      <dgm:prSet/>
      <dgm:spPr/>
      <dgm:t>
        <a:bodyPr/>
        <a:lstStyle/>
        <a:p>
          <a:endParaRPr lang="en-US"/>
        </a:p>
      </dgm:t>
    </dgm:pt>
    <dgm:pt modelId="{42BCF456-3F44-0F43-A33F-9C3C58F50585}">
      <dgm:prSet phldrT="[Text]" custT="1"/>
      <dgm:spPr/>
      <dgm:t>
        <a:bodyPr/>
        <a:lstStyle/>
        <a:p>
          <a:r>
            <a:rPr lang="en-US" sz="2000" dirty="0" err="1"/>
            <a:t>基于数字化体系梳理SOP</a:t>
          </a:r>
          <a:endParaRPr lang="en-US" sz="2000" dirty="0"/>
        </a:p>
      </dgm:t>
    </dgm:pt>
    <dgm:pt modelId="{C5AB4D08-27C5-414D-9ADE-E18C566FA912}" cxnId="{91754E8A-00F6-7747-B7E4-6FC24D132BA2}" type="parTrans">
      <dgm:prSet/>
      <dgm:spPr/>
      <dgm:t>
        <a:bodyPr/>
        <a:lstStyle/>
        <a:p>
          <a:endParaRPr lang="en-US"/>
        </a:p>
      </dgm:t>
    </dgm:pt>
    <dgm:pt modelId="{77A7C19B-9250-FC4C-AD95-5E0DD45CFF91}" cxnId="{91754E8A-00F6-7747-B7E4-6FC24D132BA2}" type="sibTrans">
      <dgm:prSet/>
      <dgm:spPr/>
      <dgm:t>
        <a:bodyPr/>
        <a:lstStyle/>
        <a:p>
          <a:endParaRPr lang="en-US"/>
        </a:p>
      </dgm:t>
    </dgm:pt>
    <dgm:pt modelId="{BC5B1555-644B-E54A-AF28-96717184E8AE}">
      <dgm:prSet phldrT="[Text]" custT="1"/>
      <dgm:spPr/>
      <dgm:t>
        <a:bodyPr/>
        <a:lstStyle/>
        <a:p>
          <a:r>
            <a:rPr lang="en-US" sz="2000" dirty="0" err="1"/>
            <a:t>组织结构设计</a:t>
          </a:r>
          <a:endParaRPr lang="en-US" sz="2000" dirty="0"/>
        </a:p>
      </dgm:t>
    </dgm:pt>
    <dgm:pt modelId="{ADE740B4-C766-194A-8352-8D50EDCCB2A1}" cxnId="{AB380FC2-7D1B-844A-B12F-70D4F27CB0F9}" type="parTrans">
      <dgm:prSet/>
      <dgm:spPr/>
      <dgm:t>
        <a:bodyPr/>
        <a:lstStyle/>
        <a:p>
          <a:endParaRPr lang="en-US"/>
        </a:p>
      </dgm:t>
    </dgm:pt>
    <dgm:pt modelId="{10DBFD71-FBDB-8441-A6F7-8BA4E927767C}" cxnId="{AB380FC2-7D1B-844A-B12F-70D4F27CB0F9}" type="sibTrans">
      <dgm:prSet/>
      <dgm:spPr/>
      <dgm:t>
        <a:bodyPr/>
        <a:lstStyle/>
        <a:p>
          <a:endParaRPr lang="en-US"/>
        </a:p>
      </dgm:t>
    </dgm:pt>
    <dgm:pt modelId="{E13220B1-AD69-2748-A7D5-1011846975DB}">
      <dgm:prSet phldrT="[Text]" custT="1"/>
      <dgm:spPr/>
      <dgm:t>
        <a:bodyPr/>
        <a:lstStyle/>
        <a:p>
          <a:r>
            <a:rPr lang="en-US" sz="2000" dirty="0" err="1"/>
            <a:t>第四步</a:t>
          </a:r>
          <a:endParaRPr lang="en-US" sz="2000" dirty="0"/>
        </a:p>
      </dgm:t>
    </dgm:pt>
    <dgm:pt modelId="{B6143570-AB39-9E41-9A88-0BF6CF38BE62}" cxnId="{6893F85D-6E2B-1E4F-9BCA-9763CAE5622B}" type="parTrans">
      <dgm:prSet/>
      <dgm:spPr/>
      <dgm:t>
        <a:bodyPr/>
        <a:lstStyle/>
        <a:p>
          <a:endParaRPr lang="en-US"/>
        </a:p>
      </dgm:t>
    </dgm:pt>
    <dgm:pt modelId="{26ED5C68-5B2E-A543-A0BD-9A8F0048B9FB}" cxnId="{6893F85D-6E2B-1E4F-9BCA-9763CAE5622B}" type="sibTrans">
      <dgm:prSet/>
      <dgm:spPr/>
      <dgm:t>
        <a:bodyPr/>
        <a:lstStyle/>
        <a:p>
          <a:endParaRPr lang="en-US"/>
        </a:p>
      </dgm:t>
    </dgm:pt>
    <dgm:pt modelId="{1C77DA36-0FA0-EB46-B778-5983E4A7D0DE}">
      <dgm:prSet phldrT="[Text]" custT="1"/>
      <dgm:spPr/>
      <dgm:t>
        <a:bodyPr/>
        <a:lstStyle/>
        <a:p>
          <a:r>
            <a:rPr lang="en-US" sz="2000" dirty="0" err="1"/>
            <a:t>员工培训</a:t>
          </a:r>
          <a:r>
            <a:rPr lang="zh-CN" altLang="en-US" sz="2000" dirty="0"/>
            <a:t>，</a:t>
          </a:r>
          <a:r>
            <a:rPr lang="en-US" sz="2000" dirty="0" err="1"/>
            <a:t>新SOP落地</a:t>
          </a:r>
          <a:endParaRPr lang="en-US" sz="2000" dirty="0"/>
        </a:p>
      </dgm:t>
    </dgm:pt>
    <dgm:pt modelId="{6FA1F260-BA6A-6E42-AE86-209A167C9037}" cxnId="{56CD2027-9C59-FF44-9CC3-4F327E58DB34}" type="parTrans">
      <dgm:prSet/>
      <dgm:spPr/>
      <dgm:t>
        <a:bodyPr/>
        <a:lstStyle/>
        <a:p>
          <a:endParaRPr lang="en-US"/>
        </a:p>
      </dgm:t>
    </dgm:pt>
    <dgm:pt modelId="{87B4651B-3F3D-E945-A8F6-8832B7E99A78}" cxnId="{56CD2027-9C59-FF44-9CC3-4F327E58DB34}" type="sibTrans">
      <dgm:prSet/>
      <dgm:spPr/>
      <dgm:t>
        <a:bodyPr/>
        <a:lstStyle/>
        <a:p>
          <a:endParaRPr lang="en-US"/>
        </a:p>
      </dgm:t>
    </dgm:pt>
    <dgm:pt modelId="{F6CEA850-D32F-4F49-817C-2106F00EA30F}">
      <dgm:prSet phldrT="[Text]" custT="1"/>
      <dgm:spPr/>
      <dgm:t>
        <a:bodyPr/>
        <a:lstStyle/>
        <a:p>
          <a:r>
            <a:rPr lang="en-US" sz="2000" dirty="0" err="1"/>
            <a:t>产品实施</a:t>
          </a:r>
          <a:r>
            <a:rPr lang="en-US" altLang="zh-CN" sz="2000" dirty="0"/>
            <a:t>+</a:t>
          </a:r>
          <a:r>
            <a:rPr lang="zh-CN" altLang="en-US" sz="2000" dirty="0"/>
            <a:t>定制化</a:t>
          </a:r>
          <a:endParaRPr lang="en-US" sz="2000" dirty="0"/>
        </a:p>
      </dgm:t>
    </dgm:pt>
    <dgm:pt modelId="{EB75EF18-35F1-154F-9803-70C2860E01F8}" cxnId="{FC5013A4-663C-814B-A538-6F471EB0908C}" type="parTrans">
      <dgm:prSet/>
      <dgm:spPr/>
      <dgm:t>
        <a:bodyPr/>
        <a:lstStyle/>
        <a:p>
          <a:endParaRPr lang="en-US"/>
        </a:p>
      </dgm:t>
    </dgm:pt>
    <dgm:pt modelId="{9715FC62-88C8-5B48-839A-D3926F614782}" cxnId="{FC5013A4-663C-814B-A538-6F471EB0908C}" type="sibTrans">
      <dgm:prSet/>
      <dgm:spPr/>
      <dgm:t>
        <a:bodyPr/>
        <a:lstStyle/>
        <a:p>
          <a:endParaRPr lang="en-US"/>
        </a:p>
      </dgm:t>
    </dgm:pt>
    <dgm:pt modelId="{78AF6F73-5F0D-4443-91A0-D689B8DAA3B8}">
      <dgm:prSet phldrT="[Text]" custT="1"/>
      <dgm:spPr/>
      <dgm:t>
        <a:bodyPr/>
        <a:lstStyle/>
        <a:p>
          <a:r>
            <a:rPr lang="en-US" altLang="zh-CN" sz="2000" dirty="0"/>
            <a:t>SOP</a:t>
          </a:r>
          <a:r>
            <a:rPr lang="zh-CN" altLang="en-US" sz="2000" dirty="0"/>
            <a:t>调整优化</a:t>
          </a:r>
          <a:endParaRPr lang="en-US" sz="2000" dirty="0"/>
        </a:p>
      </dgm:t>
    </dgm:pt>
    <dgm:pt modelId="{2ED5C2CC-09B1-7147-8E54-96DCF4FB50B8}" cxnId="{ED4026DB-24B0-A145-9837-E96582D4AF1B}" type="parTrans">
      <dgm:prSet/>
      <dgm:spPr/>
      <dgm:t>
        <a:bodyPr/>
        <a:lstStyle/>
        <a:p>
          <a:endParaRPr lang="en-US"/>
        </a:p>
      </dgm:t>
    </dgm:pt>
    <dgm:pt modelId="{7CE2FEA7-74E0-3F48-B58B-ABD6D5A6993B}" cxnId="{ED4026DB-24B0-A145-9837-E96582D4AF1B}" type="sibTrans">
      <dgm:prSet/>
      <dgm:spPr/>
      <dgm:t>
        <a:bodyPr/>
        <a:lstStyle/>
        <a:p>
          <a:endParaRPr lang="en-US"/>
        </a:p>
      </dgm:t>
    </dgm:pt>
    <dgm:pt modelId="{30AF3965-048F-E843-A9E5-10B97716E0AF}">
      <dgm:prSet phldrT="[Text]" custT="1"/>
      <dgm:spPr/>
      <dgm:t>
        <a:bodyPr/>
        <a:lstStyle/>
        <a:p>
          <a:r>
            <a:rPr lang="en-US" sz="2000" dirty="0" err="1"/>
            <a:t>产业资源导入</a:t>
          </a:r>
          <a:endParaRPr lang="en-US" sz="2000" dirty="0"/>
        </a:p>
      </dgm:t>
    </dgm:pt>
    <dgm:pt modelId="{3C0C9D32-AEE7-C046-8197-6A8808285F00}" cxnId="{F426977B-68C1-954C-A121-3E5AE7363E3F}" type="parTrans">
      <dgm:prSet/>
      <dgm:spPr/>
      <dgm:t>
        <a:bodyPr/>
        <a:lstStyle/>
        <a:p>
          <a:endParaRPr lang="en-US"/>
        </a:p>
      </dgm:t>
    </dgm:pt>
    <dgm:pt modelId="{5E982660-F7B0-4E4C-B630-E59093B19846}" cxnId="{F426977B-68C1-954C-A121-3E5AE7363E3F}" type="sibTrans">
      <dgm:prSet/>
      <dgm:spPr/>
      <dgm:t>
        <a:bodyPr/>
        <a:lstStyle/>
        <a:p>
          <a:endParaRPr lang="en-US"/>
        </a:p>
      </dgm:t>
    </dgm:pt>
    <dgm:pt modelId="{ABBF9D75-2092-C647-B7D6-8BCE7DFA607A}" type="pres">
      <dgm:prSet presAssocID="{8A2CAD25-3103-AE46-B276-83B519A097F8}" presName="linearFlow" presStyleCnt="0">
        <dgm:presLayoutVars>
          <dgm:dir/>
          <dgm:animLvl val="lvl"/>
          <dgm:resizeHandles val="exact"/>
        </dgm:presLayoutVars>
      </dgm:prSet>
      <dgm:spPr/>
    </dgm:pt>
    <dgm:pt modelId="{EFABE630-5560-A54F-8A27-F36D94C180F0}" type="pres">
      <dgm:prSet presAssocID="{A3BB87AF-DA89-764C-802D-F7838DF94E9A}" presName="composite" presStyleCnt="0"/>
      <dgm:spPr/>
    </dgm:pt>
    <dgm:pt modelId="{20B78CDB-F52D-524B-923F-88403739C763}" type="pres">
      <dgm:prSet presAssocID="{A3BB87AF-DA89-764C-802D-F7838DF94E9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0D96CF5-9441-B348-AECA-BE95370E1842}" type="pres">
      <dgm:prSet presAssocID="{A3BB87AF-DA89-764C-802D-F7838DF94E9A}" presName="parSh" presStyleLbl="node1" presStyleIdx="0" presStyleCnt="4"/>
      <dgm:spPr/>
    </dgm:pt>
    <dgm:pt modelId="{F97A2E38-50FA-534A-AD01-677FC2C70064}" type="pres">
      <dgm:prSet presAssocID="{A3BB87AF-DA89-764C-802D-F7838DF94E9A}" presName="desTx" presStyleLbl="fgAcc1" presStyleIdx="0" presStyleCnt="4">
        <dgm:presLayoutVars>
          <dgm:bulletEnabled val="1"/>
        </dgm:presLayoutVars>
      </dgm:prSet>
      <dgm:spPr/>
    </dgm:pt>
    <dgm:pt modelId="{4174E410-EDC2-104A-990C-2AE2D2756460}" type="pres">
      <dgm:prSet presAssocID="{1C4E1B87-2695-D94F-90DA-DFE027CE471B}" presName="sibTrans" presStyleLbl="sibTrans2D1" presStyleIdx="0" presStyleCnt="3"/>
      <dgm:spPr/>
    </dgm:pt>
    <dgm:pt modelId="{8C86D9B9-AF7E-9C4E-B254-3F7B37BA8B80}" type="pres">
      <dgm:prSet presAssocID="{1C4E1B87-2695-D94F-90DA-DFE027CE471B}" presName="connTx" presStyleLbl="sibTrans2D1" presStyleIdx="0" presStyleCnt="3"/>
      <dgm:spPr/>
    </dgm:pt>
    <dgm:pt modelId="{56F1F9DB-865D-5E40-9FF0-BB25A4AF6C59}" type="pres">
      <dgm:prSet presAssocID="{3D8B4465-055E-0A49-B086-4A361B3D5D3A}" presName="composite" presStyleCnt="0"/>
      <dgm:spPr/>
    </dgm:pt>
    <dgm:pt modelId="{E36178FD-62AA-D249-99F6-A3E8676E5E6E}" type="pres">
      <dgm:prSet presAssocID="{3D8B4465-055E-0A49-B086-4A361B3D5D3A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BB38869-3B7C-074B-889F-BEE3A1BEDAB3}" type="pres">
      <dgm:prSet presAssocID="{3D8B4465-055E-0A49-B086-4A361B3D5D3A}" presName="parSh" presStyleLbl="node1" presStyleIdx="1" presStyleCnt="4"/>
      <dgm:spPr/>
    </dgm:pt>
    <dgm:pt modelId="{FF4B66ED-1488-EF4C-8083-8F1A54FF510F}" type="pres">
      <dgm:prSet presAssocID="{3D8B4465-055E-0A49-B086-4A361B3D5D3A}" presName="desTx" presStyleLbl="fgAcc1" presStyleIdx="1" presStyleCnt="4">
        <dgm:presLayoutVars>
          <dgm:bulletEnabled val="1"/>
        </dgm:presLayoutVars>
      </dgm:prSet>
      <dgm:spPr/>
    </dgm:pt>
    <dgm:pt modelId="{205A00F0-7730-BD4E-B95D-1C63FADF7A73}" type="pres">
      <dgm:prSet presAssocID="{E8C3B643-6DF7-8145-BF10-B6D36EF855A7}" presName="sibTrans" presStyleLbl="sibTrans2D1" presStyleIdx="1" presStyleCnt="3"/>
      <dgm:spPr/>
    </dgm:pt>
    <dgm:pt modelId="{CB4C20F3-435A-5D43-BD57-BF358FB5E6EB}" type="pres">
      <dgm:prSet presAssocID="{E8C3B643-6DF7-8145-BF10-B6D36EF855A7}" presName="connTx" presStyleLbl="sibTrans2D1" presStyleIdx="1" presStyleCnt="3"/>
      <dgm:spPr/>
    </dgm:pt>
    <dgm:pt modelId="{4D8DAF7D-BC76-BE45-A785-1B984D511383}" type="pres">
      <dgm:prSet presAssocID="{1FCDA035-72D7-4C49-A45B-55CF361D5CA3}" presName="composite" presStyleCnt="0"/>
      <dgm:spPr/>
    </dgm:pt>
    <dgm:pt modelId="{E14D34F8-5FFF-E146-A5BC-7C64F3CBD968}" type="pres">
      <dgm:prSet presAssocID="{1FCDA035-72D7-4C49-A45B-55CF361D5CA3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6E94EAB-1640-224B-B8D1-B8C987586098}" type="pres">
      <dgm:prSet presAssocID="{1FCDA035-72D7-4C49-A45B-55CF361D5CA3}" presName="parSh" presStyleLbl="node1" presStyleIdx="2" presStyleCnt="4"/>
      <dgm:spPr/>
    </dgm:pt>
    <dgm:pt modelId="{16E0C4FF-9659-594B-A3F1-C14BF8831D05}" type="pres">
      <dgm:prSet presAssocID="{1FCDA035-72D7-4C49-A45B-55CF361D5CA3}" presName="desTx" presStyleLbl="fgAcc1" presStyleIdx="2" presStyleCnt="4">
        <dgm:presLayoutVars>
          <dgm:bulletEnabled val="1"/>
        </dgm:presLayoutVars>
      </dgm:prSet>
      <dgm:spPr/>
    </dgm:pt>
    <dgm:pt modelId="{05DB04C8-AEDC-374E-8B71-11DFE5270335}" type="pres">
      <dgm:prSet presAssocID="{E99FF629-AAF2-8140-8A7E-3624D5A8E67D}" presName="sibTrans" presStyleLbl="sibTrans2D1" presStyleIdx="2" presStyleCnt="3"/>
      <dgm:spPr/>
    </dgm:pt>
    <dgm:pt modelId="{FF091145-5991-1F4D-B355-EED3AEB242D0}" type="pres">
      <dgm:prSet presAssocID="{E99FF629-AAF2-8140-8A7E-3624D5A8E67D}" presName="connTx" presStyleLbl="sibTrans2D1" presStyleIdx="2" presStyleCnt="3"/>
      <dgm:spPr/>
    </dgm:pt>
    <dgm:pt modelId="{0855D67E-3BD6-DD4D-B52A-F518016A5DE6}" type="pres">
      <dgm:prSet presAssocID="{E13220B1-AD69-2748-A7D5-1011846975DB}" presName="composite" presStyleCnt="0"/>
      <dgm:spPr/>
    </dgm:pt>
    <dgm:pt modelId="{4E4EB7A9-0F91-174D-A428-6B2CC32936A8}" type="pres">
      <dgm:prSet presAssocID="{E13220B1-AD69-2748-A7D5-1011846975DB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690998E9-66EF-DA41-9702-00493754AE6C}" type="pres">
      <dgm:prSet presAssocID="{E13220B1-AD69-2748-A7D5-1011846975DB}" presName="parSh" presStyleLbl="node1" presStyleIdx="3" presStyleCnt="4"/>
      <dgm:spPr/>
    </dgm:pt>
    <dgm:pt modelId="{BB0AED65-E74E-2144-90AA-82DFFB29FADA}" type="pres">
      <dgm:prSet presAssocID="{E13220B1-AD69-2748-A7D5-1011846975DB}" presName="desTx" presStyleLbl="fgAcc1" presStyleIdx="3" presStyleCnt="4">
        <dgm:presLayoutVars>
          <dgm:bulletEnabled val="1"/>
        </dgm:presLayoutVars>
      </dgm:prSet>
      <dgm:spPr/>
    </dgm:pt>
  </dgm:ptLst>
  <dgm:cxnLst>
    <dgm:cxn modelId="{861A7008-77B8-614C-A6E9-383BC79B80CF}" type="presOf" srcId="{1FCDA035-72D7-4C49-A45B-55CF361D5CA3}" destId="{E14D34F8-5FFF-E146-A5BC-7C64F3CBD968}" srcOrd="0" destOrd="0" presId="urn:microsoft.com/office/officeart/2005/8/layout/process3"/>
    <dgm:cxn modelId="{75285115-BDE1-BF44-AF45-1EE3A927F895}" type="presOf" srcId="{F6CEA850-D32F-4F49-817C-2106F00EA30F}" destId="{F97A2E38-50FA-534A-AD01-677FC2C70064}" srcOrd="0" destOrd="1" presId="urn:microsoft.com/office/officeart/2005/8/layout/process3"/>
    <dgm:cxn modelId="{56CD2027-9C59-FF44-9CC3-4F327E58DB34}" srcId="{E13220B1-AD69-2748-A7D5-1011846975DB}" destId="{1C77DA36-0FA0-EB46-B778-5983E4A7D0DE}" srcOrd="1" destOrd="0" parTransId="{6FA1F260-BA6A-6E42-AE86-209A167C9037}" sibTransId="{87B4651B-3F3D-E945-A8F6-8832B7E99A78}"/>
    <dgm:cxn modelId="{DB535D37-2DC5-9643-8FED-277E970E1B1A}" type="presOf" srcId="{E13220B1-AD69-2748-A7D5-1011846975DB}" destId="{690998E9-66EF-DA41-9702-00493754AE6C}" srcOrd="1" destOrd="0" presId="urn:microsoft.com/office/officeart/2005/8/layout/process3"/>
    <dgm:cxn modelId="{6893F85D-6E2B-1E4F-9BCA-9763CAE5622B}" srcId="{8A2CAD25-3103-AE46-B276-83B519A097F8}" destId="{E13220B1-AD69-2748-A7D5-1011846975DB}" srcOrd="3" destOrd="0" parTransId="{B6143570-AB39-9E41-9A88-0BF6CF38BE62}" sibTransId="{26ED5C68-5B2E-A543-A0BD-9A8F0048B9FB}"/>
    <dgm:cxn modelId="{84C6FA46-0D84-FC49-B659-F0F0DFE43EA0}" type="presOf" srcId="{E99FF629-AAF2-8140-8A7E-3624D5A8E67D}" destId="{FF091145-5991-1F4D-B355-EED3AEB242D0}" srcOrd="1" destOrd="0" presId="urn:microsoft.com/office/officeart/2005/8/layout/process3"/>
    <dgm:cxn modelId="{19A0596B-CC2F-A14D-979C-B32A55A7802B}" type="presOf" srcId="{BC5B1555-644B-E54A-AF28-96717184E8AE}" destId="{16E0C4FF-9659-594B-A3F1-C14BF8831D05}" srcOrd="0" destOrd="0" presId="urn:microsoft.com/office/officeart/2005/8/layout/process3"/>
    <dgm:cxn modelId="{FB48ED6E-AA88-5247-8607-9019B9A906AE}" type="presOf" srcId="{E13220B1-AD69-2748-A7D5-1011846975DB}" destId="{4E4EB7A9-0F91-174D-A428-6B2CC32936A8}" srcOrd="0" destOrd="0" presId="urn:microsoft.com/office/officeart/2005/8/layout/process3"/>
    <dgm:cxn modelId="{DDE31071-9F1B-424A-AB86-A14850BB19B5}" type="presOf" srcId="{E99FF629-AAF2-8140-8A7E-3624D5A8E67D}" destId="{05DB04C8-AEDC-374E-8B71-11DFE5270335}" srcOrd="0" destOrd="0" presId="urn:microsoft.com/office/officeart/2005/8/layout/process3"/>
    <dgm:cxn modelId="{E81A8C72-0487-E04D-AE1D-A7F51E84C35E}" type="presOf" srcId="{3D8B4465-055E-0A49-B086-4A361B3D5D3A}" destId="{ABB38869-3B7C-074B-889F-BEE3A1BEDAB3}" srcOrd="1" destOrd="0" presId="urn:microsoft.com/office/officeart/2005/8/layout/process3"/>
    <dgm:cxn modelId="{02AA8154-9635-E646-AD29-3DB08B1AEC82}" type="presOf" srcId="{E8C3B643-6DF7-8145-BF10-B6D36EF855A7}" destId="{205A00F0-7730-BD4E-B95D-1C63FADF7A73}" srcOrd="0" destOrd="0" presId="urn:microsoft.com/office/officeart/2005/8/layout/process3"/>
    <dgm:cxn modelId="{F426977B-68C1-954C-A121-3E5AE7363E3F}" srcId="{E13220B1-AD69-2748-A7D5-1011846975DB}" destId="{30AF3965-048F-E843-A9E5-10B97716E0AF}" srcOrd="0" destOrd="0" parTransId="{3C0C9D32-AEE7-C046-8197-6A8808285F00}" sibTransId="{5E982660-F7B0-4E4C-B630-E59093B19846}"/>
    <dgm:cxn modelId="{BC1CB285-8F8B-4C4F-8DAE-BE97B8E7865B}" type="presOf" srcId="{E8C3B643-6DF7-8145-BF10-B6D36EF855A7}" destId="{CB4C20F3-435A-5D43-BD57-BF358FB5E6EB}" srcOrd="1" destOrd="0" presId="urn:microsoft.com/office/officeart/2005/8/layout/process3"/>
    <dgm:cxn modelId="{C673DE89-0829-7F46-A68A-F981DF0C413E}" srcId="{8A2CAD25-3103-AE46-B276-83B519A097F8}" destId="{1FCDA035-72D7-4C49-A45B-55CF361D5CA3}" srcOrd="2" destOrd="0" parTransId="{9305A132-9517-954B-AC29-FD6EEF2AA742}" sibTransId="{E99FF629-AAF2-8140-8A7E-3624D5A8E67D}"/>
    <dgm:cxn modelId="{91754E8A-00F6-7747-B7E4-6FC24D132BA2}" srcId="{3D8B4465-055E-0A49-B086-4A361B3D5D3A}" destId="{42BCF456-3F44-0F43-A33F-9C3C58F50585}" srcOrd="0" destOrd="0" parTransId="{C5AB4D08-27C5-414D-9ADE-E18C566FA912}" sibTransId="{77A7C19B-9250-FC4C-AD95-5E0DD45CFF91}"/>
    <dgm:cxn modelId="{48DBEB94-29FE-7C48-AE11-77FED04CD433}" srcId="{8A2CAD25-3103-AE46-B276-83B519A097F8}" destId="{A3BB87AF-DA89-764C-802D-F7838DF94E9A}" srcOrd="0" destOrd="0" parTransId="{D2187D93-0DE9-1645-814B-4CC11E6D1390}" sibTransId="{1C4E1B87-2695-D94F-90DA-DFE027CE471B}"/>
    <dgm:cxn modelId="{B26D879C-E457-A34C-9A5E-AD0917B1A617}" type="presOf" srcId="{42BCF456-3F44-0F43-A33F-9C3C58F50585}" destId="{FF4B66ED-1488-EF4C-8083-8F1A54FF510F}" srcOrd="0" destOrd="0" presId="urn:microsoft.com/office/officeart/2005/8/layout/process3"/>
    <dgm:cxn modelId="{60CF829D-0CCD-8943-9CDB-1CC19E2C4DD0}" type="presOf" srcId="{30AF3965-048F-E843-A9E5-10B97716E0AF}" destId="{BB0AED65-E74E-2144-90AA-82DFFB29FADA}" srcOrd="0" destOrd="0" presId="urn:microsoft.com/office/officeart/2005/8/layout/process3"/>
    <dgm:cxn modelId="{FC5013A4-663C-814B-A538-6F471EB0908C}" srcId="{A3BB87AF-DA89-764C-802D-F7838DF94E9A}" destId="{F6CEA850-D32F-4F49-817C-2106F00EA30F}" srcOrd="1" destOrd="0" parTransId="{EB75EF18-35F1-154F-9803-70C2860E01F8}" sibTransId="{9715FC62-88C8-5B48-839A-D3926F614782}"/>
    <dgm:cxn modelId="{1EBF61A5-9526-0442-95DF-BC1312814CB4}" type="presOf" srcId="{1FCDA035-72D7-4C49-A45B-55CF361D5CA3}" destId="{76E94EAB-1640-224B-B8D1-B8C987586098}" srcOrd="1" destOrd="0" presId="urn:microsoft.com/office/officeart/2005/8/layout/process3"/>
    <dgm:cxn modelId="{C1BD61A7-19B3-0849-993E-9D3DD4A48EB8}" type="presOf" srcId="{A3BB87AF-DA89-764C-802D-F7838DF94E9A}" destId="{C0D96CF5-9441-B348-AECA-BE95370E1842}" srcOrd="1" destOrd="0" presId="urn:microsoft.com/office/officeart/2005/8/layout/process3"/>
    <dgm:cxn modelId="{BE930CB1-43CA-E54B-A599-AB3D6C96FBEB}" srcId="{8A2CAD25-3103-AE46-B276-83B519A097F8}" destId="{3D8B4465-055E-0A49-B086-4A361B3D5D3A}" srcOrd="1" destOrd="0" parTransId="{1B032443-E667-E145-A6B4-1ECDBDBE292A}" sibTransId="{E8C3B643-6DF7-8145-BF10-B6D36EF855A7}"/>
    <dgm:cxn modelId="{8D14FBB3-211D-8E41-92BA-53C6988AE57C}" type="presOf" srcId="{1C4E1B87-2695-D94F-90DA-DFE027CE471B}" destId="{4174E410-EDC2-104A-990C-2AE2D2756460}" srcOrd="0" destOrd="0" presId="urn:microsoft.com/office/officeart/2005/8/layout/process3"/>
    <dgm:cxn modelId="{3DF289B4-DD35-D94E-9B3F-A4886611A883}" type="presOf" srcId="{1C77DA36-0FA0-EB46-B778-5983E4A7D0DE}" destId="{BB0AED65-E74E-2144-90AA-82DFFB29FADA}" srcOrd="0" destOrd="1" presId="urn:microsoft.com/office/officeart/2005/8/layout/process3"/>
    <dgm:cxn modelId="{94A198B7-CF78-B340-AA3B-BC2742F3DC4D}" type="presOf" srcId="{A3BB87AF-DA89-764C-802D-F7838DF94E9A}" destId="{20B78CDB-F52D-524B-923F-88403739C763}" srcOrd="0" destOrd="0" presId="urn:microsoft.com/office/officeart/2005/8/layout/process3"/>
    <dgm:cxn modelId="{6C5E03BB-A993-CA41-AA73-5F03AD97BACD}" type="presOf" srcId="{B29FD365-FBB9-2B4F-9E06-55A23A898FA4}" destId="{F97A2E38-50FA-534A-AD01-677FC2C70064}" srcOrd="0" destOrd="0" presId="urn:microsoft.com/office/officeart/2005/8/layout/process3"/>
    <dgm:cxn modelId="{4C9B4DBB-DB7C-C741-BB06-84FADA0EFAF4}" type="presOf" srcId="{1C4E1B87-2695-D94F-90DA-DFE027CE471B}" destId="{8C86D9B9-AF7E-9C4E-B254-3F7B37BA8B80}" srcOrd="1" destOrd="0" presId="urn:microsoft.com/office/officeart/2005/8/layout/process3"/>
    <dgm:cxn modelId="{AB380FC2-7D1B-844A-B12F-70D4F27CB0F9}" srcId="{1FCDA035-72D7-4C49-A45B-55CF361D5CA3}" destId="{BC5B1555-644B-E54A-AF28-96717184E8AE}" srcOrd="0" destOrd="0" parTransId="{ADE740B4-C766-194A-8352-8D50EDCCB2A1}" sibTransId="{10DBFD71-FBDB-8441-A6F7-8BA4E927767C}"/>
    <dgm:cxn modelId="{F82A89C7-4902-5B47-99F8-FC651B7B6FC6}" type="presOf" srcId="{3D8B4465-055E-0A49-B086-4A361B3D5D3A}" destId="{E36178FD-62AA-D249-99F6-A3E8676E5E6E}" srcOrd="0" destOrd="0" presId="urn:microsoft.com/office/officeart/2005/8/layout/process3"/>
    <dgm:cxn modelId="{5CBD85CF-17DE-2141-858D-EE674F01AEB6}" srcId="{A3BB87AF-DA89-764C-802D-F7838DF94E9A}" destId="{B29FD365-FBB9-2B4F-9E06-55A23A898FA4}" srcOrd="0" destOrd="0" parTransId="{63B85CB9-41F4-E447-ABC3-F25B7938F5D4}" sibTransId="{204927E1-E70C-9A43-BE9D-AEC8F5DBA337}"/>
    <dgm:cxn modelId="{ED4026DB-24B0-A145-9837-E96582D4AF1B}" srcId="{1FCDA035-72D7-4C49-A45B-55CF361D5CA3}" destId="{78AF6F73-5F0D-4443-91A0-D689B8DAA3B8}" srcOrd="1" destOrd="0" parTransId="{2ED5C2CC-09B1-7147-8E54-96DCF4FB50B8}" sibTransId="{7CE2FEA7-74E0-3F48-B58B-ABD6D5A6993B}"/>
    <dgm:cxn modelId="{76E232DF-8D5E-DB40-A77F-E413CA4AA67C}" type="presOf" srcId="{78AF6F73-5F0D-4443-91A0-D689B8DAA3B8}" destId="{16E0C4FF-9659-594B-A3F1-C14BF8831D05}" srcOrd="0" destOrd="1" presId="urn:microsoft.com/office/officeart/2005/8/layout/process3"/>
    <dgm:cxn modelId="{FB85BBE5-B425-FE49-AB25-0C7B24D9E243}" type="presOf" srcId="{8A2CAD25-3103-AE46-B276-83B519A097F8}" destId="{ABBF9D75-2092-C647-B7D6-8BCE7DFA607A}" srcOrd="0" destOrd="0" presId="urn:microsoft.com/office/officeart/2005/8/layout/process3"/>
    <dgm:cxn modelId="{24C34853-7D4B-2545-942D-9F1C0E51E64A}" type="presParOf" srcId="{ABBF9D75-2092-C647-B7D6-8BCE7DFA607A}" destId="{EFABE630-5560-A54F-8A27-F36D94C180F0}" srcOrd="0" destOrd="0" presId="urn:microsoft.com/office/officeart/2005/8/layout/process3"/>
    <dgm:cxn modelId="{1FD0BC13-94D5-144E-8EAD-F29B93DF421E}" type="presParOf" srcId="{EFABE630-5560-A54F-8A27-F36D94C180F0}" destId="{20B78CDB-F52D-524B-923F-88403739C763}" srcOrd="0" destOrd="0" presId="urn:microsoft.com/office/officeart/2005/8/layout/process3"/>
    <dgm:cxn modelId="{CA37F121-22D5-5640-A0FD-ED941E9C4C61}" type="presParOf" srcId="{EFABE630-5560-A54F-8A27-F36D94C180F0}" destId="{C0D96CF5-9441-B348-AECA-BE95370E1842}" srcOrd="1" destOrd="0" presId="urn:microsoft.com/office/officeart/2005/8/layout/process3"/>
    <dgm:cxn modelId="{B5427B8C-4F79-204C-99A8-9A0C40B05683}" type="presParOf" srcId="{EFABE630-5560-A54F-8A27-F36D94C180F0}" destId="{F97A2E38-50FA-534A-AD01-677FC2C70064}" srcOrd="2" destOrd="0" presId="urn:microsoft.com/office/officeart/2005/8/layout/process3"/>
    <dgm:cxn modelId="{DD771A80-3B02-4941-B343-BEA31EE2B071}" type="presParOf" srcId="{ABBF9D75-2092-C647-B7D6-8BCE7DFA607A}" destId="{4174E410-EDC2-104A-990C-2AE2D2756460}" srcOrd="1" destOrd="0" presId="urn:microsoft.com/office/officeart/2005/8/layout/process3"/>
    <dgm:cxn modelId="{CE8597FC-4953-D645-A237-C3BB36347352}" type="presParOf" srcId="{4174E410-EDC2-104A-990C-2AE2D2756460}" destId="{8C86D9B9-AF7E-9C4E-B254-3F7B37BA8B80}" srcOrd="0" destOrd="0" presId="urn:microsoft.com/office/officeart/2005/8/layout/process3"/>
    <dgm:cxn modelId="{B79BFD10-5C29-124F-AA33-88E7862FE34A}" type="presParOf" srcId="{ABBF9D75-2092-C647-B7D6-8BCE7DFA607A}" destId="{56F1F9DB-865D-5E40-9FF0-BB25A4AF6C59}" srcOrd="2" destOrd="0" presId="urn:microsoft.com/office/officeart/2005/8/layout/process3"/>
    <dgm:cxn modelId="{CEA03E1D-64DD-C740-AD08-60F99EACE059}" type="presParOf" srcId="{56F1F9DB-865D-5E40-9FF0-BB25A4AF6C59}" destId="{E36178FD-62AA-D249-99F6-A3E8676E5E6E}" srcOrd="0" destOrd="0" presId="urn:microsoft.com/office/officeart/2005/8/layout/process3"/>
    <dgm:cxn modelId="{B6ED0C46-6B72-C842-9E58-4FFA16D56A2B}" type="presParOf" srcId="{56F1F9DB-865D-5E40-9FF0-BB25A4AF6C59}" destId="{ABB38869-3B7C-074B-889F-BEE3A1BEDAB3}" srcOrd="1" destOrd="0" presId="urn:microsoft.com/office/officeart/2005/8/layout/process3"/>
    <dgm:cxn modelId="{053965E3-6053-C74F-BE2F-79FF195EBC95}" type="presParOf" srcId="{56F1F9DB-865D-5E40-9FF0-BB25A4AF6C59}" destId="{FF4B66ED-1488-EF4C-8083-8F1A54FF510F}" srcOrd="2" destOrd="0" presId="urn:microsoft.com/office/officeart/2005/8/layout/process3"/>
    <dgm:cxn modelId="{F1A981F4-C8FF-754F-B0D9-E0BB5B3EA7E3}" type="presParOf" srcId="{ABBF9D75-2092-C647-B7D6-8BCE7DFA607A}" destId="{205A00F0-7730-BD4E-B95D-1C63FADF7A73}" srcOrd="3" destOrd="0" presId="urn:microsoft.com/office/officeart/2005/8/layout/process3"/>
    <dgm:cxn modelId="{7DE99E1D-3CA8-9746-9B6D-C6EC91887E33}" type="presParOf" srcId="{205A00F0-7730-BD4E-B95D-1C63FADF7A73}" destId="{CB4C20F3-435A-5D43-BD57-BF358FB5E6EB}" srcOrd="0" destOrd="0" presId="urn:microsoft.com/office/officeart/2005/8/layout/process3"/>
    <dgm:cxn modelId="{6D916491-609C-6346-ABEB-1F84A9333D37}" type="presParOf" srcId="{ABBF9D75-2092-C647-B7D6-8BCE7DFA607A}" destId="{4D8DAF7D-BC76-BE45-A785-1B984D511383}" srcOrd="4" destOrd="0" presId="urn:microsoft.com/office/officeart/2005/8/layout/process3"/>
    <dgm:cxn modelId="{E6079517-D0E7-924F-AABA-40B6E8610721}" type="presParOf" srcId="{4D8DAF7D-BC76-BE45-A785-1B984D511383}" destId="{E14D34F8-5FFF-E146-A5BC-7C64F3CBD968}" srcOrd="0" destOrd="0" presId="urn:microsoft.com/office/officeart/2005/8/layout/process3"/>
    <dgm:cxn modelId="{2837526F-FF80-A34D-9565-72E239477A0B}" type="presParOf" srcId="{4D8DAF7D-BC76-BE45-A785-1B984D511383}" destId="{76E94EAB-1640-224B-B8D1-B8C987586098}" srcOrd="1" destOrd="0" presId="urn:microsoft.com/office/officeart/2005/8/layout/process3"/>
    <dgm:cxn modelId="{DA3A2FB1-0266-4C4A-A26C-7D92BD151987}" type="presParOf" srcId="{4D8DAF7D-BC76-BE45-A785-1B984D511383}" destId="{16E0C4FF-9659-594B-A3F1-C14BF8831D05}" srcOrd="2" destOrd="0" presId="urn:microsoft.com/office/officeart/2005/8/layout/process3"/>
    <dgm:cxn modelId="{9865E9FE-4BBC-9245-987C-0AE8CB2C7042}" type="presParOf" srcId="{ABBF9D75-2092-C647-B7D6-8BCE7DFA607A}" destId="{05DB04C8-AEDC-374E-8B71-11DFE5270335}" srcOrd="5" destOrd="0" presId="urn:microsoft.com/office/officeart/2005/8/layout/process3"/>
    <dgm:cxn modelId="{630B1127-9F1F-5744-9230-382BD3E5A8C9}" type="presParOf" srcId="{05DB04C8-AEDC-374E-8B71-11DFE5270335}" destId="{FF091145-5991-1F4D-B355-EED3AEB242D0}" srcOrd="0" destOrd="0" presId="urn:microsoft.com/office/officeart/2005/8/layout/process3"/>
    <dgm:cxn modelId="{969EEB5F-03C8-E543-A7A8-6BDA0F578E32}" type="presParOf" srcId="{ABBF9D75-2092-C647-B7D6-8BCE7DFA607A}" destId="{0855D67E-3BD6-DD4D-B52A-F518016A5DE6}" srcOrd="6" destOrd="0" presId="urn:microsoft.com/office/officeart/2005/8/layout/process3"/>
    <dgm:cxn modelId="{B235A7F8-ACCF-AD41-AE3D-FCC79FC4BDA4}" type="presParOf" srcId="{0855D67E-3BD6-DD4D-B52A-F518016A5DE6}" destId="{4E4EB7A9-0F91-174D-A428-6B2CC32936A8}" srcOrd="0" destOrd="0" presId="urn:microsoft.com/office/officeart/2005/8/layout/process3"/>
    <dgm:cxn modelId="{4FC0115C-FD78-694B-B5E8-D5D1B036243C}" type="presParOf" srcId="{0855D67E-3BD6-DD4D-B52A-F518016A5DE6}" destId="{690998E9-66EF-DA41-9702-00493754AE6C}" srcOrd="1" destOrd="0" presId="urn:microsoft.com/office/officeart/2005/8/layout/process3"/>
    <dgm:cxn modelId="{61CA6016-F6ED-444C-8AB4-CDF758834E4A}" type="presParOf" srcId="{0855D67E-3BD6-DD4D-B52A-F518016A5DE6}" destId="{BB0AED65-E74E-2144-90AA-82DFFB29FADA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D208A1-A439-4494-9064-E14D62E61963}" type="doc">
      <dgm:prSet loTypeId="urn:microsoft.com/office/officeart/2005/8/layout/default#1" loCatId="list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zh-CN" altLang="en-US"/>
        </a:p>
      </dgm:t>
    </dgm:pt>
    <dgm:pt modelId="{19A77640-7606-4810-A1ED-CDFAC18D9B31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灯</a:t>
          </a:r>
        </a:p>
      </dgm:t>
    </dgm:pt>
    <dgm:pt modelId="{ABE0F64D-CBD9-44B6-A714-F44821EECBBB}" cxnId="{F74B41F1-D273-4DA6-BD95-A5D4730E4C33}" type="parTrans">
      <dgm:prSet/>
      <dgm:spPr/>
      <dgm:t>
        <a:bodyPr/>
        <a:lstStyle/>
        <a:p>
          <a:pPr algn="ctr"/>
          <a:endParaRPr lang="zh-CN" altLang="en-US" sz="1100"/>
        </a:p>
      </dgm:t>
    </dgm:pt>
    <dgm:pt modelId="{23201CA2-9E5B-4FA1-88C8-C57062BBB4AC}" cxnId="{F74B41F1-D273-4DA6-BD95-A5D4730E4C33}" type="sibTrans">
      <dgm:prSet/>
      <dgm:spPr/>
      <dgm:t>
        <a:bodyPr/>
        <a:lstStyle/>
        <a:p>
          <a:pPr algn="ctr"/>
          <a:endParaRPr lang="zh-CN" altLang="en-US" sz="1100"/>
        </a:p>
      </dgm:t>
    </dgm:pt>
    <dgm:pt modelId="{306134ED-2029-4096-A895-D4465A803B28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空调</a:t>
          </a:r>
        </a:p>
      </dgm:t>
    </dgm:pt>
    <dgm:pt modelId="{F3EB28DC-8712-4879-AC86-115E65491023}" cxnId="{79423C72-62EB-477D-8336-6796191EA256}" type="parTrans">
      <dgm:prSet/>
      <dgm:spPr/>
      <dgm:t>
        <a:bodyPr/>
        <a:lstStyle/>
        <a:p>
          <a:pPr algn="ctr"/>
          <a:endParaRPr lang="zh-CN" altLang="en-US" sz="1100"/>
        </a:p>
      </dgm:t>
    </dgm:pt>
    <dgm:pt modelId="{85AD29B0-674D-472B-AE1F-E15F1EB0B6E3}" cxnId="{79423C72-62EB-477D-8336-6796191EA256}" type="sibTrans">
      <dgm:prSet/>
      <dgm:spPr/>
      <dgm:t>
        <a:bodyPr/>
        <a:lstStyle/>
        <a:p>
          <a:pPr algn="ctr"/>
          <a:endParaRPr lang="zh-CN" altLang="en-US" sz="1100"/>
        </a:p>
      </dgm:t>
    </dgm:pt>
    <dgm:pt modelId="{097402AD-6DE1-4722-99FB-F989BFDCBA83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窗帘</a:t>
          </a:r>
        </a:p>
      </dgm:t>
    </dgm:pt>
    <dgm:pt modelId="{A7361954-C704-4146-9B4B-39ABFEF3E893}" cxnId="{41CA8CBB-2908-41C6-8236-604040920EE4}" type="parTrans">
      <dgm:prSet/>
      <dgm:spPr/>
      <dgm:t>
        <a:bodyPr/>
        <a:lstStyle/>
        <a:p>
          <a:pPr algn="ctr"/>
          <a:endParaRPr lang="zh-CN" altLang="en-US" sz="1100"/>
        </a:p>
      </dgm:t>
    </dgm:pt>
    <dgm:pt modelId="{62ED3EA4-6F04-485E-BADF-15E8D287872C}" cxnId="{41CA8CBB-2908-41C6-8236-604040920EE4}" type="sibTrans">
      <dgm:prSet/>
      <dgm:spPr/>
      <dgm:t>
        <a:bodyPr/>
        <a:lstStyle/>
        <a:p>
          <a:pPr algn="ctr"/>
          <a:endParaRPr lang="zh-CN" altLang="en-US" sz="1100"/>
        </a:p>
      </dgm:t>
    </dgm:pt>
    <dgm:pt modelId="{1B29B1EC-BFF7-4D64-8D83-6BB5F5FF897D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情景模式</a:t>
          </a:r>
        </a:p>
      </dgm:t>
    </dgm:pt>
    <dgm:pt modelId="{B2AAD626-F49B-4C01-916D-9F77F8E8F457}" cxnId="{ED79B602-D22F-4D0F-A0A1-05171A1E6B6E}" type="parTrans">
      <dgm:prSet/>
      <dgm:spPr/>
      <dgm:t>
        <a:bodyPr/>
        <a:lstStyle/>
        <a:p>
          <a:pPr algn="ctr"/>
          <a:endParaRPr lang="zh-CN" altLang="en-US" sz="1100"/>
        </a:p>
      </dgm:t>
    </dgm:pt>
    <dgm:pt modelId="{C33D05B2-51E4-440B-AB50-B5E8DCA357DF}" cxnId="{ED79B602-D22F-4D0F-A0A1-05171A1E6B6E}" type="sibTrans">
      <dgm:prSet/>
      <dgm:spPr/>
      <dgm:t>
        <a:bodyPr/>
        <a:lstStyle/>
        <a:p>
          <a:pPr algn="ctr"/>
          <a:endParaRPr lang="zh-CN" altLang="en-US" sz="1100"/>
        </a:p>
      </dgm:t>
    </dgm:pt>
    <dgm:pt modelId="{7ED3F774-FC75-4A00-B5C1-5920CE1DE10F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电视</a:t>
          </a:r>
        </a:p>
      </dgm:t>
    </dgm:pt>
    <dgm:pt modelId="{040E812E-6002-4E5C-B2A2-6EDF3F4A99FA}" cxnId="{7B19DC23-26E0-486A-8AF5-C8E749615CCC}" type="parTrans">
      <dgm:prSet/>
      <dgm:spPr/>
      <dgm:t>
        <a:bodyPr/>
        <a:lstStyle/>
        <a:p>
          <a:pPr algn="ctr"/>
          <a:endParaRPr lang="zh-CN" altLang="en-US" sz="1100"/>
        </a:p>
      </dgm:t>
    </dgm:pt>
    <dgm:pt modelId="{A49C90D7-EA1E-4903-8F93-0BA888BAC7DA}" cxnId="{7B19DC23-26E0-486A-8AF5-C8E749615CCC}" type="sibTrans">
      <dgm:prSet/>
      <dgm:spPr/>
      <dgm:t>
        <a:bodyPr/>
        <a:lstStyle/>
        <a:p>
          <a:pPr algn="ctr"/>
          <a:endParaRPr lang="zh-CN" altLang="en-US" sz="1100"/>
        </a:p>
      </dgm:t>
    </dgm:pt>
    <dgm:pt modelId="{C80E1DFE-499B-4B41-9525-FD8D3D0CDF30}" type="pres">
      <dgm:prSet presAssocID="{D2D208A1-A439-4494-9064-E14D62E61963}" presName="diagram" presStyleCnt="0">
        <dgm:presLayoutVars>
          <dgm:dir/>
          <dgm:resizeHandles val="exact"/>
        </dgm:presLayoutVars>
      </dgm:prSet>
      <dgm:spPr/>
    </dgm:pt>
    <dgm:pt modelId="{2EC99C4A-ACDD-47B5-AA61-F10100D0DA27}" type="pres">
      <dgm:prSet presAssocID="{19A77640-7606-4810-A1ED-CDFAC18D9B31}" presName="node" presStyleLbl="node1" presStyleIdx="0" presStyleCnt="5">
        <dgm:presLayoutVars>
          <dgm:bulletEnabled val="1"/>
        </dgm:presLayoutVars>
      </dgm:prSet>
      <dgm:spPr/>
    </dgm:pt>
    <dgm:pt modelId="{2F218360-D165-425B-9AE5-6088BD37891E}" type="pres">
      <dgm:prSet presAssocID="{23201CA2-9E5B-4FA1-88C8-C57062BBB4AC}" presName="sibTrans" presStyleCnt="0"/>
      <dgm:spPr/>
    </dgm:pt>
    <dgm:pt modelId="{79D80B61-E4A9-4264-B881-28B3EF00E68F}" type="pres">
      <dgm:prSet presAssocID="{306134ED-2029-4096-A895-D4465A803B28}" presName="node" presStyleLbl="node1" presStyleIdx="1" presStyleCnt="5">
        <dgm:presLayoutVars>
          <dgm:bulletEnabled val="1"/>
        </dgm:presLayoutVars>
      </dgm:prSet>
      <dgm:spPr/>
    </dgm:pt>
    <dgm:pt modelId="{B04C7CBC-DC59-4803-83FE-AC6117D8045D}" type="pres">
      <dgm:prSet presAssocID="{85AD29B0-674D-472B-AE1F-E15F1EB0B6E3}" presName="sibTrans" presStyleCnt="0"/>
      <dgm:spPr/>
    </dgm:pt>
    <dgm:pt modelId="{C99B888F-09F0-4030-9D59-580F259A295F}" type="pres">
      <dgm:prSet presAssocID="{097402AD-6DE1-4722-99FB-F989BFDCBA83}" presName="node" presStyleLbl="node1" presStyleIdx="2" presStyleCnt="5">
        <dgm:presLayoutVars>
          <dgm:bulletEnabled val="1"/>
        </dgm:presLayoutVars>
      </dgm:prSet>
      <dgm:spPr/>
    </dgm:pt>
    <dgm:pt modelId="{AE3AC55C-B6D8-4690-BE5A-122936B72C62}" type="pres">
      <dgm:prSet presAssocID="{62ED3EA4-6F04-485E-BADF-15E8D287872C}" presName="sibTrans" presStyleCnt="0"/>
      <dgm:spPr/>
    </dgm:pt>
    <dgm:pt modelId="{2CD28165-9EE4-42E8-9D3F-8EFEF1B1C2A3}" type="pres">
      <dgm:prSet presAssocID="{7ED3F774-FC75-4A00-B5C1-5920CE1DE10F}" presName="node" presStyleLbl="node1" presStyleIdx="3" presStyleCnt="5">
        <dgm:presLayoutVars>
          <dgm:bulletEnabled val="1"/>
        </dgm:presLayoutVars>
      </dgm:prSet>
      <dgm:spPr/>
    </dgm:pt>
    <dgm:pt modelId="{1AA28BF9-0AA2-4C50-818C-062BDA966D5A}" type="pres">
      <dgm:prSet presAssocID="{A49C90D7-EA1E-4903-8F93-0BA888BAC7DA}" presName="sibTrans" presStyleCnt="0"/>
      <dgm:spPr/>
    </dgm:pt>
    <dgm:pt modelId="{0AE84262-08E9-4A67-AE7F-C45BAFAB9441}" type="pres">
      <dgm:prSet presAssocID="{1B29B1EC-BFF7-4D64-8D83-6BB5F5FF897D}" presName="node" presStyleLbl="node1" presStyleIdx="4" presStyleCnt="5">
        <dgm:presLayoutVars>
          <dgm:bulletEnabled val="1"/>
        </dgm:presLayoutVars>
      </dgm:prSet>
      <dgm:spPr/>
    </dgm:pt>
  </dgm:ptLst>
  <dgm:cxnLst>
    <dgm:cxn modelId="{ED79B602-D22F-4D0F-A0A1-05171A1E6B6E}" srcId="{D2D208A1-A439-4494-9064-E14D62E61963}" destId="{1B29B1EC-BFF7-4D64-8D83-6BB5F5FF897D}" srcOrd="4" destOrd="0" parTransId="{B2AAD626-F49B-4C01-916D-9F77F8E8F457}" sibTransId="{C33D05B2-51E4-440B-AB50-B5E8DCA357DF}"/>
    <dgm:cxn modelId="{7B19DC23-26E0-486A-8AF5-C8E749615CCC}" srcId="{D2D208A1-A439-4494-9064-E14D62E61963}" destId="{7ED3F774-FC75-4A00-B5C1-5920CE1DE10F}" srcOrd="3" destOrd="0" parTransId="{040E812E-6002-4E5C-B2A2-6EDF3F4A99FA}" sibTransId="{A49C90D7-EA1E-4903-8F93-0BA888BAC7DA}"/>
    <dgm:cxn modelId="{7494673F-90C7-4F1A-97E4-4112D3BF63B2}" type="presOf" srcId="{19A77640-7606-4810-A1ED-CDFAC18D9B31}" destId="{2EC99C4A-ACDD-47B5-AA61-F10100D0DA27}" srcOrd="0" destOrd="0" presId="urn:microsoft.com/office/officeart/2005/8/layout/default#1"/>
    <dgm:cxn modelId="{4A1D8848-2F75-47CB-B655-04FADCF417F2}" type="presOf" srcId="{097402AD-6DE1-4722-99FB-F989BFDCBA83}" destId="{C99B888F-09F0-4030-9D59-580F259A295F}" srcOrd="0" destOrd="0" presId="urn:microsoft.com/office/officeart/2005/8/layout/default#1"/>
    <dgm:cxn modelId="{79423C72-62EB-477D-8336-6796191EA256}" srcId="{D2D208A1-A439-4494-9064-E14D62E61963}" destId="{306134ED-2029-4096-A895-D4465A803B28}" srcOrd="1" destOrd="0" parTransId="{F3EB28DC-8712-4879-AC86-115E65491023}" sibTransId="{85AD29B0-674D-472B-AE1F-E15F1EB0B6E3}"/>
    <dgm:cxn modelId="{5DE1187E-2C6F-449A-83F4-48D6F6EEB8FA}" type="presOf" srcId="{7ED3F774-FC75-4A00-B5C1-5920CE1DE10F}" destId="{2CD28165-9EE4-42E8-9D3F-8EFEF1B1C2A3}" srcOrd="0" destOrd="0" presId="urn:microsoft.com/office/officeart/2005/8/layout/default#1"/>
    <dgm:cxn modelId="{721BDF99-239A-4712-9413-E55A587C73AA}" type="presOf" srcId="{D2D208A1-A439-4494-9064-E14D62E61963}" destId="{C80E1DFE-499B-4B41-9525-FD8D3D0CDF30}" srcOrd="0" destOrd="0" presId="urn:microsoft.com/office/officeart/2005/8/layout/default#1"/>
    <dgm:cxn modelId="{39B4A19E-6264-445D-A2C2-BB79105900C2}" type="presOf" srcId="{1B29B1EC-BFF7-4D64-8D83-6BB5F5FF897D}" destId="{0AE84262-08E9-4A67-AE7F-C45BAFAB9441}" srcOrd="0" destOrd="0" presId="urn:microsoft.com/office/officeart/2005/8/layout/default#1"/>
    <dgm:cxn modelId="{41CA8CBB-2908-41C6-8236-604040920EE4}" srcId="{D2D208A1-A439-4494-9064-E14D62E61963}" destId="{097402AD-6DE1-4722-99FB-F989BFDCBA83}" srcOrd="2" destOrd="0" parTransId="{A7361954-C704-4146-9B4B-39ABFEF3E893}" sibTransId="{62ED3EA4-6F04-485E-BADF-15E8D287872C}"/>
    <dgm:cxn modelId="{F74B41F1-D273-4DA6-BD95-A5D4730E4C33}" srcId="{D2D208A1-A439-4494-9064-E14D62E61963}" destId="{19A77640-7606-4810-A1ED-CDFAC18D9B31}" srcOrd="0" destOrd="0" parTransId="{ABE0F64D-CBD9-44B6-A714-F44821EECBBB}" sibTransId="{23201CA2-9E5B-4FA1-88C8-C57062BBB4AC}"/>
    <dgm:cxn modelId="{58545BF5-C192-4169-9873-693517007F70}" type="presOf" srcId="{306134ED-2029-4096-A895-D4465A803B28}" destId="{79D80B61-E4A9-4264-B881-28B3EF00E68F}" srcOrd="0" destOrd="0" presId="urn:microsoft.com/office/officeart/2005/8/layout/default#1"/>
    <dgm:cxn modelId="{45EDE561-A5A9-4805-B18C-F4098F70E2C4}" type="presParOf" srcId="{C80E1DFE-499B-4B41-9525-FD8D3D0CDF30}" destId="{2EC99C4A-ACDD-47B5-AA61-F10100D0DA27}" srcOrd="0" destOrd="0" presId="urn:microsoft.com/office/officeart/2005/8/layout/default#1"/>
    <dgm:cxn modelId="{CF9CF0CB-AA37-456C-A13F-54322BD43401}" type="presParOf" srcId="{C80E1DFE-499B-4B41-9525-FD8D3D0CDF30}" destId="{2F218360-D165-425B-9AE5-6088BD37891E}" srcOrd="1" destOrd="0" presId="urn:microsoft.com/office/officeart/2005/8/layout/default#1"/>
    <dgm:cxn modelId="{7327A493-E83D-4DC6-B6FD-713FF6F7991D}" type="presParOf" srcId="{C80E1DFE-499B-4B41-9525-FD8D3D0CDF30}" destId="{79D80B61-E4A9-4264-B881-28B3EF00E68F}" srcOrd="2" destOrd="0" presId="urn:microsoft.com/office/officeart/2005/8/layout/default#1"/>
    <dgm:cxn modelId="{141DD709-15D2-46FC-AC03-C09C84BF54CB}" type="presParOf" srcId="{C80E1DFE-499B-4B41-9525-FD8D3D0CDF30}" destId="{B04C7CBC-DC59-4803-83FE-AC6117D8045D}" srcOrd="3" destOrd="0" presId="urn:microsoft.com/office/officeart/2005/8/layout/default#1"/>
    <dgm:cxn modelId="{E0FD339F-84C8-477B-BAB5-DF5A57CE22B3}" type="presParOf" srcId="{C80E1DFE-499B-4B41-9525-FD8D3D0CDF30}" destId="{C99B888F-09F0-4030-9D59-580F259A295F}" srcOrd="4" destOrd="0" presId="urn:microsoft.com/office/officeart/2005/8/layout/default#1"/>
    <dgm:cxn modelId="{94747FB2-A3DB-46F9-B1E6-6EADF2AC0802}" type="presParOf" srcId="{C80E1DFE-499B-4B41-9525-FD8D3D0CDF30}" destId="{AE3AC55C-B6D8-4690-BE5A-122936B72C62}" srcOrd="5" destOrd="0" presId="urn:microsoft.com/office/officeart/2005/8/layout/default#1"/>
    <dgm:cxn modelId="{730E98A3-A032-4C33-BF1C-D26A7A70BD79}" type="presParOf" srcId="{C80E1DFE-499B-4B41-9525-FD8D3D0CDF30}" destId="{2CD28165-9EE4-42E8-9D3F-8EFEF1B1C2A3}" srcOrd="6" destOrd="0" presId="urn:microsoft.com/office/officeart/2005/8/layout/default#1"/>
    <dgm:cxn modelId="{D517D400-1A9B-4DC0-B83C-D33909637023}" type="presParOf" srcId="{C80E1DFE-499B-4B41-9525-FD8D3D0CDF30}" destId="{1AA28BF9-0AA2-4C50-818C-062BDA966D5A}" srcOrd="7" destOrd="0" presId="urn:microsoft.com/office/officeart/2005/8/layout/default#1"/>
    <dgm:cxn modelId="{3FA62B79-88E9-45D9-BB75-349E5CE46CC8}" type="presParOf" srcId="{C80E1DFE-499B-4B41-9525-FD8D3D0CDF30}" destId="{0AE84262-08E9-4A67-AE7F-C45BAFAB9441}" srcOrd="8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D208A1-A439-4494-9064-E14D62E61963}" type="doc">
      <dgm:prSet loTypeId="urn:microsoft.com/office/officeart/2005/8/layout/default#2" loCatId="list" qsTypeId="urn:microsoft.com/office/officeart/2005/8/quickstyle/simple1#2" qsCatId="simple" csTypeId="urn:microsoft.com/office/officeart/2005/8/colors/colorful2#1" csCatId="colorful" phldr="1"/>
      <dgm:spPr/>
      <dgm:t>
        <a:bodyPr/>
        <a:lstStyle/>
        <a:p>
          <a:endParaRPr lang="zh-CN" altLang="en-US"/>
        </a:p>
      </dgm:t>
    </dgm:pt>
    <dgm:pt modelId="{19A77640-7606-4810-A1ED-CDFAC18D9B31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客房送物</a:t>
          </a:r>
        </a:p>
      </dgm:t>
    </dgm:pt>
    <dgm:pt modelId="{ABE0F64D-CBD9-44B6-A714-F44821EECBBB}" cxnId="{F74B41F1-D273-4DA6-BD95-A5D4730E4C33}" type="par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23201CA2-9E5B-4FA1-88C8-C57062BBB4AC}" cxnId="{F74B41F1-D273-4DA6-BD95-A5D4730E4C33}" type="sib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306134ED-2029-4096-A895-D4465A803B28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客房清洁</a:t>
          </a:r>
        </a:p>
      </dgm:t>
    </dgm:pt>
    <dgm:pt modelId="{F3EB28DC-8712-4879-AC86-115E65491023}" cxnId="{79423C72-62EB-477D-8336-6796191EA256}" type="par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85AD29B0-674D-472B-AE1F-E15F1EB0B6E3}" cxnId="{79423C72-62EB-477D-8336-6796191EA256}" type="sib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C14AF955-0107-4A0D-8032-8A3804EA93C4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维修服务</a:t>
          </a:r>
        </a:p>
      </dgm:t>
    </dgm:pt>
    <dgm:pt modelId="{6133AC28-556C-4E20-AD5C-6B64AE6DE606}" cxnId="{A10E2154-675D-4625-8095-2D2CCE44166B}" type="par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065EDC8B-F9CE-4B10-93EF-90A41CAA3FBE}" cxnId="{A10E2154-675D-4625-8095-2D2CCE44166B}" type="sib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7ED3F774-FC75-4A00-B5C1-5920CE1DE10F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en-US" altLang="zh-CN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…..</a:t>
          </a:r>
          <a:endParaRPr lang="zh-CN" altLang="en-US" sz="1100" dirty="0">
            <a:latin typeface="Agency FB" panose="020B0503020202020204" pitchFamily="34" charset="0"/>
            <a:ea typeface="微软雅黑" panose="020B0503020204020204" pitchFamily="34" charset="-122"/>
            <a:sym typeface="Agency FB" panose="020B0503020202020204" pitchFamily="34" charset="0"/>
          </a:endParaRPr>
        </a:p>
      </dgm:t>
    </dgm:pt>
    <dgm:pt modelId="{A49C90D7-EA1E-4903-8F93-0BA888BAC7DA}" cxnId="{7B19DC23-26E0-486A-8AF5-C8E749615CCC}" type="sib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040E812E-6002-4E5C-B2A2-6EDF3F4A99FA}" cxnId="{7B19DC23-26E0-486A-8AF5-C8E749615CCC}" type="parTrans">
      <dgm:prSet/>
      <dgm:spPr/>
      <dgm:t>
        <a:bodyPr/>
        <a:lstStyle/>
        <a:p>
          <a:pPr algn="ctr"/>
          <a:endParaRPr lang="zh-CN" altLang="en-US" sz="1100">
            <a:latin typeface="+mn-ea"/>
            <a:ea typeface="+mn-ea"/>
          </a:endParaRPr>
        </a:p>
      </dgm:t>
    </dgm:pt>
    <dgm:pt modelId="{C80E1DFE-499B-4B41-9525-FD8D3D0CDF30}" type="pres">
      <dgm:prSet presAssocID="{D2D208A1-A439-4494-9064-E14D62E61963}" presName="diagram" presStyleCnt="0">
        <dgm:presLayoutVars>
          <dgm:dir/>
          <dgm:resizeHandles val="exact"/>
        </dgm:presLayoutVars>
      </dgm:prSet>
      <dgm:spPr/>
    </dgm:pt>
    <dgm:pt modelId="{2EC99C4A-ACDD-47B5-AA61-F10100D0DA27}" type="pres">
      <dgm:prSet presAssocID="{19A77640-7606-4810-A1ED-CDFAC18D9B31}" presName="node" presStyleLbl="node1" presStyleIdx="0" presStyleCnt="4">
        <dgm:presLayoutVars>
          <dgm:bulletEnabled val="1"/>
        </dgm:presLayoutVars>
      </dgm:prSet>
      <dgm:spPr/>
    </dgm:pt>
    <dgm:pt modelId="{2F218360-D165-425B-9AE5-6088BD37891E}" type="pres">
      <dgm:prSet presAssocID="{23201CA2-9E5B-4FA1-88C8-C57062BBB4AC}" presName="sibTrans" presStyleCnt="0"/>
      <dgm:spPr/>
    </dgm:pt>
    <dgm:pt modelId="{79D80B61-E4A9-4264-B881-28B3EF00E68F}" type="pres">
      <dgm:prSet presAssocID="{306134ED-2029-4096-A895-D4465A803B28}" presName="node" presStyleLbl="node1" presStyleIdx="1" presStyleCnt="4">
        <dgm:presLayoutVars>
          <dgm:bulletEnabled val="1"/>
        </dgm:presLayoutVars>
      </dgm:prSet>
      <dgm:spPr/>
    </dgm:pt>
    <dgm:pt modelId="{B04C7CBC-DC59-4803-83FE-AC6117D8045D}" type="pres">
      <dgm:prSet presAssocID="{85AD29B0-674D-472B-AE1F-E15F1EB0B6E3}" presName="sibTrans" presStyleCnt="0"/>
      <dgm:spPr/>
    </dgm:pt>
    <dgm:pt modelId="{49316172-0016-4E0F-974E-92DA907EAB26}" type="pres">
      <dgm:prSet presAssocID="{C14AF955-0107-4A0D-8032-8A3804EA93C4}" presName="node" presStyleLbl="node1" presStyleIdx="2" presStyleCnt="4">
        <dgm:presLayoutVars>
          <dgm:bulletEnabled val="1"/>
        </dgm:presLayoutVars>
      </dgm:prSet>
      <dgm:spPr/>
    </dgm:pt>
    <dgm:pt modelId="{798E1447-842C-4010-982D-CEEEADAF6577}" type="pres">
      <dgm:prSet presAssocID="{065EDC8B-F9CE-4B10-93EF-90A41CAA3FBE}" presName="sibTrans" presStyleCnt="0"/>
      <dgm:spPr/>
    </dgm:pt>
    <dgm:pt modelId="{2CD28165-9EE4-42E8-9D3F-8EFEF1B1C2A3}" type="pres">
      <dgm:prSet presAssocID="{7ED3F774-FC75-4A00-B5C1-5920CE1DE10F}" presName="node" presStyleLbl="node1" presStyleIdx="3" presStyleCnt="4">
        <dgm:presLayoutVars>
          <dgm:bulletEnabled val="1"/>
        </dgm:presLayoutVars>
      </dgm:prSet>
      <dgm:spPr/>
    </dgm:pt>
  </dgm:ptLst>
  <dgm:cxnLst>
    <dgm:cxn modelId="{7B19DC23-26E0-486A-8AF5-C8E749615CCC}" srcId="{D2D208A1-A439-4494-9064-E14D62E61963}" destId="{7ED3F774-FC75-4A00-B5C1-5920CE1DE10F}" srcOrd="3" destOrd="0" parTransId="{040E812E-6002-4E5C-B2A2-6EDF3F4A99FA}" sibTransId="{A49C90D7-EA1E-4903-8F93-0BA888BAC7DA}"/>
    <dgm:cxn modelId="{3E984B3C-94BD-4858-B735-AF7C74EA7F8E}" type="presOf" srcId="{C14AF955-0107-4A0D-8032-8A3804EA93C4}" destId="{49316172-0016-4E0F-974E-92DA907EAB26}" srcOrd="0" destOrd="0" presId="urn:microsoft.com/office/officeart/2005/8/layout/default#2"/>
    <dgm:cxn modelId="{7494673F-90C7-4F1A-97E4-4112D3BF63B2}" type="presOf" srcId="{19A77640-7606-4810-A1ED-CDFAC18D9B31}" destId="{2EC99C4A-ACDD-47B5-AA61-F10100D0DA27}" srcOrd="0" destOrd="0" presId="urn:microsoft.com/office/officeart/2005/8/layout/default#2"/>
    <dgm:cxn modelId="{79423C72-62EB-477D-8336-6796191EA256}" srcId="{D2D208A1-A439-4494-9064-E14D62E61963}" destId="{306134ED-2029-4096-A895-D4465A803B28}" srcOrd="1" destOrd="0" parTransId="{F3EB28DC-8712-4879-AC86-115E65491023}" sibTransId="{85AD29B0-674D-472B-AE1F-E15F1EB0B6E3}"/>
    <dgm:cxn modelId="{A10E2154-675D-4625-8095-2D2CCE44166B}" srcId="{D2D208A1-A439-4494-9064-E14D62E61963}" destId="{C14AF955-0107-4A0D-8032-8A3804EA93C4}" srcOrd="2" destOrd="0" parTransId="{6133AC28-556C-4E20-AD5C-6B64AE6DE606}" sibTransId="{065EDC8B-F9CE-4B10-93EF-90A41CAA3FBE}"/>
    <dgm:cxn modelId="{5DE1187E-2C6F-449A-83F4-48D6F6EEB8FA}" type="presOf" srcId="{7ED3F774-FC75-4A00-B5C1-5920CE1DE10F}" destId="{2CD28165-9EE4-42E8-9D3F-8EFEF1B1C2A3}" srcOrd="0" destOrd="0" presId="urn:microsoft.com/office/officeart/2005/8/layout/default#2"/>
    <dgm:cxn modelId="{721BDF99-239A-4712-9413-E55A587C73AA}" type="presOf" srcId="{D2D208A1-A439-4494-9064-E14D62E61963}" destId="{C80E1DFE-499B-4B41-9525-FD8D3D0CDF30}" srcOrd="0" destOrd="0" presId="urn:microsoft.com/office/officeart/2005/8/layout/default#2"/>
    <dgm:cxn modelId="{F74B41F1-D273-4DA6-BD95-A5D4730E4C33}" srcId="{D2D208A1-A439-4494-9064-E14D62E61963}" destId="{19A77640-7606-4810-A1ED-CDFAC18D9B31}" srcOrd="0" destOrd="0" parTransId="{ABE0F64D-CBD9-44B6-A714-F44821EECBBB}" sibTransId="{23201CA2-9E5B-4FA1-88C8-C57062BBB4AC}"/>
    <dgm:cxn modelId="{58545BF5-C192-4169-9873-693517007F70}" type="presOf" srcId="{306134ED-2029-4096-A895-D4465A803B28}" destId="{79D80B61-E4A9-4264-B881-28B3EF00E68F}" srcOrd="0" destOrd="0" presId="urn:microsoft.com/office/officeart/2005/8/layout/default#2"/>
    <dgm:cxn modelId="{45EDE561-A5A9-4805-B18C-F4098F70E2C4}" type="presParOf" srcId="{C80E1DFE-499B-4B41-9525-FD8D3D0CDF30}" destId="{2EC99C4A-ACDD-47B5-AA61-F10100D0DA27}" srcOrd="0" destOrd="0" presId="urn:microsoft.com/office/officeart/2005/8/layout/default#2"/>
    <dgm:cxn modelId="{CF9CF0CB-AA37-456C-A13F-54322BD43401}" type="presParOf" srcId="{C80E1DFE-499B-4B41-9525-FD8D3D0CDF30}" destId="{2F218360-D165-425B-9AE5-6088BD37891E}" srcOrd="1" destOrd="0" presId="urn:microsoft.com/office/officeart/2005/8/layout/default#2"/>
    <dgm:cxn modelId="{7327A493-E83D-4DC6-B6FD-713FF6F7991D}" type="presParOf" srcId="{C80E1DFE-499B-4B41-9525-FD8D3D0CDF30}" destId="{79D80B61-E4A9-4264-B881-28B3EF00E68F}" srcOrd="2" destOrd="0" presId="urn:microsoft.com/office/officeart/2005/8/layout/default#2"/>
    <dgm:cxn modelId="{141DD709-15D2-46FC-AC03-C09C84BF54CB}" type="presParOf" srcId="{C80E1DFE-499B-4B41-9525-FD8D3D0CDF30}" destId="{B04C7CBC-DC59-4803-83FE-AC6117D8045D}" srcOrd="3" destOrd="0" presId="urn:microsoft.com/office/officeart/2005/8/layout/default#2"/>
    <dgm:cxn modelId="{9CC01D12-DE5B-4F8C-B282-27DA16D0AB04}" type="presParOf" srcId="{C80E1DFE-499B-4B41-9525-FD8D3D0CDF30}" destId="{49316172-0016-4E0F-974E-92DA907EAB26}" srcOrd="4" destOrd="0" presId="urn:microsoft.com/office/officeart/2005/8/layout/default#2"/>
    <dgm:cxn modelId="{5034E87A-145E-4E8F-B48D-F997131A249B}" type="presParOf" srcId="{C80E1DFE-499B-4B41-9525-FD8D3D0CDF30}" destId="{798E1447-842C-4010-982D-CEEEADAF6577}" srcOrd="5" destOrd="0" presId="urn:microsoft.com/office/officeart/2005/8/layout/default#2"/>
    <dgm:cxn modelId="{730E98A3-A032-4C33-BF1C-D26A7A70BD79}" type="presParOf" srcId="{C80E1DFE-499B-4B41-9525-FD8D3D0CDF30}" destId="{2CD28165-9EE4-42E8-9D3F-8EFEF1B1C2A3}" srcOrd="6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D208A1-A439-4494-9064-E14D62E61963}" type="doc">
      <dgm:prSet loTypeId="urn:microsoft.com/office/officeart/2005/8/layout/default#3" loCatId="list" qsTypeId="urn:microsoft.com/office/officeart/2005/8/quickstyle/simple1#3" qsCatId="simple" csTypeId="urn:microsoft.com/office/officeart/2005/8/colors/colorful4#1" csCatId="colorful" phldr="1"/>
      <dgm:spPr/>
      <dgm:t>
        <a:bodyPr/>
        <a:lstStyle/>
        <a:p>
          <a:endParaRPr lang="zh-CN" altLang="en-US"/>
        </a:p>
      </dgm:t>
    </dgm:pt>
    <dgm:pt modelId="{19A77640-7606-4810-A1ED-CDFAC18D9B31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打前台</a:t>
          </a:r>
        </a:p>
      </dgm:t>
    </dgm:pt>
    <dgm:pt modelId="{ABE0F64D-CBD9-44B6-A714-F44821EECBBB}" cxnId="{F74B41F1-D273-4DA6-BD95-A5D4730E4C33}" type="par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3201CA2-9E5B-4FA1-88C8-C57062BBB4AC}" cxnId="{F74B41F1-D273-4DA6-BD95-A5D4730E4C33}" type="sib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6134ED-2029-4096-A895-D4465A803B28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房间音箱</a:t>
          </a:r>
        </a:p>
      </dgm:t>
    </dgm:pt>
    <dgm:pt modelId="{F3EB28DC-8712-4879-AC86-115E65491023}" cxnId="{79423C72-62EB-477D-8336-6796191EA256}" type="par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5AD29B0-674D-472B-AE1F-E15F1EB0B6E3}" cxnId="{79423C72-62EB-477D-8336-6796191EA256}" type="sib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7402AD-6DE1-4722-99FB-F989BFDCBA83}">
      <dgm:prSet phldrT="[文本]" custT="1"/>
      <dgm:spPr>
        <a:solidFill>
          <a:srgbClr val="02727E"/>
        </a:solidFill>
      </dgm:spPr>
      <dgm:t>
        <a:bodyPr/>
        <a:lstStyle/>
        <a:p>
          <a:pPr algn="ctr"/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打外线</a:t>
          </a:r>
        </a:p>
      </dgm:t>
    </dgm:pt>
    <dgm:pt modelId="{A7361954-C704-4146-9B4B-39ABFEF3E893}" cxnId="{41CA8CBB-2908-41C6-8236-604040920EE4}" type="par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ED3EA4-6F04-485E-BADF-15E8D287872C}" cxnId="{41CA8CBB-2908-41C6-8236-604040920EE4}" type="sibTrans">
      <dgm:prSet/>
      <dgm:spPr/>
      <dgm:t>
        <a:bodyPr/>
        <a:lstStyle/>
        <a:p>
          <a:pPr algn="ctr"/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80E1DFE-499B-4B41-9525-FD8D3D0CDF30}" type="pres">
      <dgm:prSet presAssocID="{D2D208A1-A439-4494-9064-E14D62E61963}" presName="diagram" presStyleCnt="0">
        <dgm:presLayoutVars>
          <dgm:dir/>
          <dgm:resizeHandles val="exact"/>
        </dgm:presLayoutVars>
      </dgm:prSet>
      <dgm:spPr/>
    </dgm:pt>
    <dgm:pt modelId="{2EC99C4A-ACDD-47B5-AA61-F10100D0DA27}" type="pres">
      <dgm:prSet presAssocID="{19A77640-7606-4810-A1ED-CDFAC18D9B31}" presName="node" presStyleLbl="node1" presStyleIdx="0" presStyleCnt="3">
        <dgm:presLayoutVars>
          <dgm:bulletEnabled val="1"/>
        </dgm:presLayoutVars>
      </dgm:prSet>
      <dgm:spPr/>
    </dgm:pt>
    <dgm:pt modelId="{2F218360-D165-425B-9AE5-6088BD37891E}" type="pres">
      <dgm:prSet presAssocID="{23201CA2-9E5B-4FA1-88C8-C57062BBB4AC}" presName="sibTrans" presStyleCnt="0"/>
      <dgm:spPr/>
    </dgm:pt>
    <dgm:pt modelId="{79D80B61-E4A9-4264-B881-28B3EF00E68F}" type="pres">
      <dgm:prSet presAssocID="{306134ED-2029-4096-A895-D4465A803B28}" presName="node" presStyleLbl="node1" presStyleIdx="1" presStyleCnt="3">
        <dgm:presLayoutVars>
          <dgm:bulletEnabled val="1"/>
        </dgm:presLayoutVars>
      </dgm:prSet>
      <dgm:spPr/>
    </dgm:pt>
    <dgm:pt modelId="{B04C7CBC-DC59-4803-83FE-AC6117D8045D}" type="pres">
      <dgm:prSet presAssocID="{85AD29B0-674D-472B-AE1F-E15F1EB0B6E3}" presName="sibTrans" presStyleCnt="0"/>
      <dgm:spPr/>
    </dgm:pt>
    <dgm:pt modelId="{C99B888F-09F0-4030-9D59-580F259A295F}" type="pres">
      <dgm:prSet presAssocID="{097402AD-6DE1-4722-99FB-F989BFDCBA83}" presName="node" presStyleLbl="node1" presStyleIdx="2" presStyleCnt="3">
        <dgm:presLayoutVars>
          <dgm:bulletEnabled val="1"/>
        </dgm:presLayoutVars>
      </dgm:prSet>
      <dgm:spPr/>
    </dgm:pt>
  </dgm:ptLst>
  <dgm:cxnLst>
    <dgm:cxn modelId="{7494673F-90C7-4F1A-97E4-4112D3BF63B2}" type="presOf" srcId="{19A77640-7606-4810-A1ED-CDFAC18D9B31}" destId="{2EC99C4A-ACDD-47B5-AA61-F10100D0DA27}" srcOrd="0" destOrd="0" presId="urn:microsoft.com/office/officeart/2005/8/layout/default#3"/>
    <dgm:cxn modelId="{4A1D8848-2F75-47CB-B655-04FADCF417F2}" type="presOf" srcId="{097402AD-6DE1-4722-99FB-F989BFDCBA83}" destId="{C99B888F-09F0-4030-9D59-580F259A295F}" srcOrd="0" destOrd="0" presId="urn:microsoft.com/office/officeart/2005/8/layout/default#3"/>
    <dgm:cxn modelId="{79423C72-62EB-477D-8336-6796191EA256}" srcId="{D2D208A1-A439-4494-9064-E14D62E61963}" destId="{306134ED-2029-4096-A895-D4465A803B28}" srcOrd="1" destOrd="0" parTransId="{F3EB28DC-8712-4879-AC86-115E65491023}" sibTransId="{85AD29B0-674D-472B-AE1F-E15F1EB0B6E3}"/>
    <dgm:cxn modelId="{721BDF99-239A-4712-9413-E55A587C73AA}" type="presOf" srcId="{D2D208A1-A439-4494-9064-E14D62E61963}" destId="{C80E1DFE-499B-4B41-9525-FD8D3D0CDF30}" srcOrd="0" destOrd="0" presId="urn:microsoft.com/office/officeart/2005/8/layout/default#3"/>
    <dgm:cxn modelId="{41CA8CBB-2908-41C6-8236-604040920EE4}" srcId="{D2D208A1-A439-4494-9064-E14D62E61963}" destId="{097402AD-6DE1-4722-99FB-F989BFDCBA83}" srcOrd="2" destOrd="0" parTransId="{A7361954-C704-4146-9B4B-39ABFEF3E893}" sibTransId="{62ED3EA4-6F04-485E-BADF-15E8D287872C}"/>
    <dgm:cxn modelId="{F74B41F1-D273-4DA6-BD95-A5D4730E4C33}" srcId="{D2D208A1-A439-4494-9064-E14D62E61963}" destId="{19A77640-7606-4810-A1ED-CDFAC18D9B31}" srcOrd="0" destOrd="0" parTransId="{ABE0F64D-CBD9-44B6-A714-F44821EECBBB}" sibTransId="{23201CA2-9E5B-4FA1-88C8-C57062BBB4AC}"/>
    <dgm:cxn modelId="{58545BF5-C192-4169-9873-693517007F70}" type="presOf" srcId="{306134ED-2029-4096-A895-D4465A803B28}" destId="{79D80B61-E4A9-4264-B881-28B3EF00E68F}" srcOrd="0" destOrd="0" presId="urn:microsoft.com/office/officeart/2005/8/layout/default#3"/>
    <dgm:cxn modelId="{45EDE561-A5A9-4805-B18C-F4098F70E2C4}" type="presParOf" srcId="{C80E1DFE-499B-4B41-9525-FD8D3D0CDF30}" destId="{2EC99C4A-ACDD-47B5-AA61-F10100D0DA27}" srcOrd="0" destOrd="0" presId="urn:microsoft.com/office/officeart/2005/8/layout/default#3"/>
    <dgm:cxn modelId="{CF9CF0CB-AA37-456C-A13F-54322BD43401}" type="presParOf" srcId="{C80E1DFE-499B-4B41-9525-FD8D3D0CDF30}" destId="{2F218360-D165-425B-9AE5-6088BD37891E}" srcOrd="1" destOrd="0" presId="urn:microsoft.com/office/officeart/2005/8/layout/default#3"/>
    <dgm:cxn modelId="{7327A493-E83D-4DC6-B6FD-713FF6F7991D}" type="presParOf" srcId="{C80E1DFE-499B-4B41-9525-FD8D3D0CDF30}" destId="{79D80B61-E4A9-4264-B881-28B3EF00E68F}" srcOrd="2" destOrd="0" presId="urn:microsoft.com/office/officeart/2005/8/layout/default#3"/>
    <dgm:cxn modelId="{141DD709-15D2-46FC-AC03-C09C84BF54CB}" type="presParOf" srcId="{C80E1DFE-499B-4B41-9525-FD8D3D0CDF30}" destId="{B04C7CBC-DC59-4803-83FE-AC6117D8045D}" srcOrd="3" destOrd="0" presId="urn:microsoft.com/office/officeart/2005/8/layout/default#3"/>
    <dgm:cxn modelId="{E0FD339F-84C8-477B-BAB5-DF5A57CE22B3}" type="presParOf" srcId="{C80E1DFE-499B-4B41-9525-FD8D3D0CDF30}" destId="{C99B888F-09F0-4030-9D59-580F259A295F}" srcOrd="4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D208A1-A439-4494-9064-E14D62E61963}" type="doc">
      <dgm:prSet loTypeId="urn:microsoft.com/office/officeart/2005/8/layout/default#4" loCatId="list" qsTypeId="urn:microsoft.com/office/officeart/2005/8/quickstyle/simple1#4" qsCatId="simple" csTypeId="urn:microsoft.com/office/officeart/2005/8/colors/colorful4#2" csCatId="colorful" phldr="1"/>
      <dgm:spPr/>
      <dgm:t>
        <a:bodyPr/>
        <a:lstStyle/>
        <a:p>
          <a:endParaRPr lang="zh-CN" altLang="en-US"/>
        </a:p>
      </dgm:t>
    </dgm:pt>
    <dgm:pt modelId="{19A77640-7606-4810-A1ED-CDFAC18D9B31}">
      <dgm:prSet phldrT="[文本]" phldr="0" custT="1"/>
      <dgm:spPr>
        <a:solidFill>
          <a:srgbClr val="02727E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更多内容持续迭代</a:t>
          </a:r>
        </a:p>
      </dgm:t>
    </dgm:pt>
    <dgm:pt modelId="{ABE0F64D-CBD9-44B6-A714-F44821EECBBB}" cxnId="{01AD70B0-ADC9-478B-A893-D092F855758B}" type="parTrans">
      <dgm:prSet/>
      <dgm:spPr/>
      <dgm:t>
        <a:bodyPr/>
        <a:lstStyle/>
        <a:p>
          <a:endParaRPr lang="zh-CN" altLang="en-US" sz="1000"/>
        </a:p>
      </dgm:t>
    </dgm:pt>
    <dgm:pt modelId="{23201CA2-9E5B-4FA1-88C8-C57062BBB4AC}" cxnId="{01AD70B0-ADC9-478B-A893-D092F855758B}" type="sibTrans">
      <dgm:prSet/>
      <dgm:spPr/>
      <dgm:t>
        <a:bodyPr/>
        <a:lstStyle/>
        <a:p>
          <a:endParaRPr lang="zh-CN" altLang="en-US" sz="1000"/>
        </a:p>
      </dgm:t>
    </dgm:pt>
    <dgm:pt modelId="{C80E1DFE-499B-4B41-9525-FD8D3D0CDF30}" type="pres">
      <dgm:prSet presAssocID="{D2D208A1-A439-4494-9064-E14D62E61963}" presName="diagram" presStyleCnt="0">
        <dgm:presLayoutVars>
          <dgm:dir/>
          <dgm:resizeHandles val="exact"/>
        </dgm:presLayoutVars>
      </dgm:prSet>
      <dgm:spPr/>
    </dgm:pt>
    <dgm:pt modelId="{2EC99C4A-ACDD-47B5-AA61-F10100D0DA27}" type="pres">
      <dgm:prSet presAssocID="{19A77640-7606-4810-A1ED-CDFAC18D9B31}" presName="node" presStyleLbl="node1" presStyleIdx="0" presStyleCnt="1" custScaleX="286034">
        <dgm:presLayoutVars>
          <dgm:bulletEnabled val="1"/>
        </dgm:presLayoutVars>
      </dgm:prSet>
      <dgm:spPr/>
    </dgm:pt>
  </dgm:ptLst>
  <dgm:cxnLst>
    <dgm:cxn modelId="{D0525442-CABF-42EF-86D5-33595ED771EC}" type="presOf" srcId="{19A77640-7606-4810-A1ED-CDFAC18D9B31}" destId="{2EC99C4A-ACDD-47B5-AA61-F10100D0DA27}" srcOrd="0" destOrd="0" presId="urn:microsoft.com/office/officeart/2005/8/layout/default#4"/>
    <dgm:cxn modelId="{3DF3CE4A-A191-4EB4-A2D7-EBF8B5F5AC06}" type="presOf" srcId="{D2D208A1-A439-4494-9064-E14D62E61963}" destId="{C80E1DFE-499B-4B41-9525-FD8D3D0CDF30}" srcOrd="0" destOrd="0" presId="urn:microsoft.com/office/officeart/2005/8/layout/default#4"/>
    <dgm:cxn modelId="{01AD70B0-ADC9-478B-A893-D092F855758B}" srcId="{D2D208A1-A439-4494-9064-E14D62E61963}" destId="{19A77640-7606-4810-A1ED-CDFAC18D9B31}" srcOrd="0" destOrd="0" parTransId="{ABE0F64D-CBD9-44B6-A714-F44821EECBBB}" sibTransId="{23201CA2-9E5B-4FA1-88C8-C57062BBB4AC}"/>
    <dgm:cxn modelId="{C86E4BE5-6311-455B-A670-43B5C332B09D}" type="presParOf" srcId="{C80E1DFE-499B-4B41-9525-FD8D3D0CDF30}" destId="{2EC99C4A-ACDD-47B5-AA61-F10100D0DA27}" srcOrd="0" destOrd="0" presId="urn:microsoft.com/office/officeart/2005/8/layout/default#4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949806" cy="3962400"/>
        <a:chOff x="0" y="0"/>
        <a:chExt cx="10949806" cy="3962400"/>
      </a:xfrm>
    </dsp:grpSpPr>
    <dsp:sp modelId="{C0D96CF5-9441-B348-AECA-BE95370E1842}">
      <dsp:nvSpPr>
        <dsp:cNvPr id="3" name="圆角矩形 2"/>
        <dsp:cNvSpPr/>
      </dsp:nvSpPr>
      <dsp:spPr bwMode="white">
        <a:xfrm>
          <a:off x="0" y="0"/>
          <a:ext cx="1817704" cy="24885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/>
            <a:t>第一步</a:t>
          </a:r>
          <a:endParaRPr lang="en-US" sz="2000" dirty="0"/>
        </a:p>
      </dsp:txBody>
      <dsp:txXfrm>
        <a:off x="0" y="0"/>
        <a:ext cx="1817704" cy="2488530"/>
      </dsp:txXfrm>
    </dsp:sp>
    <dsp:sp modelId="{F97A2E38-50FA-534A-AD01-677FC2C70064}">
      <dsp:nvSpPr>
        <dsp:cNvPr id="4" name="圆角矩形 3"/>
        <dsp:cNvSpPr/>
      </dsp:nvSpPr>
      <dsp:spPr bwMode="white">
        <a:xfrm>
          <a:off x="372301" y="644360"/>
          <a:ext cx="1817704" cy="331804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42240" tIns="142240" rIns="142240" bIns="14224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数字酒店系统建设</a:t>
          </a:r>
          <a:endParaRPr lang="en-US" sz="20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产品实施</a:t>
          </a:r>
          <a:r>
            <a:rPr lang="en-US" altLang="zh-CN" sz="2000" dirty="0">
              <a:solidFill>
                <a:schemeClr val="dk1"/>
              </a:solidFill>
            </a:rPr>
            <a:t>+</a:t>
          </a:r>
          <a:r>
            <a:rPr lang="zh-CN" altLang="en-US" sz="2000" dirty="0">
              <a:solidFill>
                <a:schemeClr val="dk1"/>
              </a:solidFill>
            </a:rPr>
            <a:t>定制化</a:t>
          </a:r>
          <a:endParaRPr lang="en-US" sz="2000" dirty="0">
            <a:solidFill>
              <a:schemeClr val="dk1"/>
            </a:solidFill>
          </a:endParaRPr>
        </a:p>
      </dsp:txBody>
      <dsp:txXfrm>
        <a:off x="372301" y="644360"/>
        <a:ext cx="1817704" cy="3318040"/>
      </dsp:txXfrm>
    </dsp:sp>
    <dsp:sp modelId="{4174E410-EDC2-104A-990C-2AE2D2756460}">
      <dsp:nvSpPr>
        <dsp:cNvPr id="5" name="右箭头 4"/>
        <dsp:cNvSpPr/>
      </dsp:nvSpPr>
      <dsp:spPr bwMode="white">
        <a:xfrm>
          <a:off x="2076728" y="95902"/>
          <a:ext cx="584182" cy="45255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/>
        </a:p>
      </dsp:txBody>
      <dsp:txXfrm>
        <a:off x="2076728" y="95902"/>
        <a:ext cx="584182" cy="452556"/>
      </dsp:txXfrm>
    </dsp:sp>
    <dsp:sp modelId="{ABB38869-3B7C-074B-889F-BEE3A1BEDAB3}">
      <dsp:nvSpPr>
        <dsp:cNvPr id="6" name="圆角矩形 5"/>
        <dsp:cNvSpPr/>
      </dsp:nvSpPr>
      <dsp:spPr bwMode="white">
        <a:xfrm>
          <a:off x="2919934" y="0"/>
          <a:ext cx="1817704" cy="24885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/>
            <a:t>第二步</a:t>
          </a:r>
          <a:endParaRPr lang="en-US" sz="2000" dirty="0"/>
        </a:p>
      </dsp:txBody>
      <dsp:txXfrm>
        <a:off x="2919934" y="0"/>
        <a:ext cx="1817704" cy="2488530"/>
      </dsp:txXfrm>
    </dsp:sp>
    <dsp:sp modelId="{FF4B66ED-1488-EF4C-8083-8F1A54FF510F}">
      <dsp:nvSpPr>
        <dsp:cNvPr id="7" name="圆角矩形 6"/>
        <dsp:cNvSpPr/>
      </dsp:nvSpPr>
      <dsp:spPr bwMode="white">
        <a:xfrm>
          <a:off x="3292235" y="644360"/>
          <a:ext cx="1817704" cy="331804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42240" tIns="142240" rIns="142240" bIns="14224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基于数字化体系梳理SOP</a:t>
          </a:r>
          <a:endParaRPr lang="en-US" sz="2000" dirty="0">
            <a:solidFill>
              <a:schemeClr val="dk1"/>
            </a:solidFill>
          </a:endParaRPr>
        </a:p>
      </dsp:txBody>
      <dsp:txXfrm>
        <a:off x="3292235" y="644360"/>
        <a:ext cx="1817704" cy="3318040"/>
      </dsp:txXfrm>
    </dsp:sp>
    <dsp:sp modelId="{205A00F0-7730-BD4E-B95D-1C63FADF7A73}">
      <dsp:nvSpPr>
        <dsp:cNvPr id="8" name="右箭头 7"/>
        <dsp:cNvSpPr/>
      </dsp:nvSpPr>
      <dsp:spPr bwMode="white">
        <a:xfrm>
          <a:off x="4996662" y="95902"/>
          <a:ext cx="584182" cy="45255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/>
        </a:p>
      </dsp:txBody>
      <dsp:txXfrm>
        <a:off x="4996662" y="95902"/>
        <a:ext cx="584182" cy="452556"/>
      </dsp:txXfrm>
    </dsp:sp>
    <dsp:sp modelId="{76E94EAB-1640-224B-B8D1-B8C987586098}">
      <dsp:nvSpPr>
        <dsp:cNvPr id="9" name="圆角矩形 8"/>
        <dsp:cNvSpPr/>
      </dsp:nvSpPr>
      <dsp:spPr bwMode="white">
        <a:xfrm>
          <a:off x="5839867" y="0"/>
          <a:ext cx="1817704" cy="24885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/>
            <a:t>第三步</a:t>
          </a:r>
          <a:endParaRPr lang="en-US" sz="2000" dirty="0"/>
        </a:p>
      </dsp:txBody>
      <dsp:txXfrm>
        <a:off x="5839867" y="0"/>
        <a:ext cx="1817704" cy="2488530"/>
      </dsp:txXfrm>
    </dsp:sp>
    <dsp:sp modelId="{16E0C4FF-9659-594B-A3F1-C14BF8831D05}">
      <dsp:nvSpPr>
        <dsp:cNvPr id="10" name="圆角矩形 9"/>
        <dsp:cNvSpPr/>
      </dsp:nvSpPr>
      <dsp:spPr bwMode="white">
        <a:xfrm>
          <a:off x="6212168" y="644360"/>
          <a:ext cx="1817704" cy="331804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42240" tIns="142240" rIns="142240" bIns="14224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组织结构设计</a:t>
          </a:r>
          <a:endParaRPr lang="en-US" sz="20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000" dirty="0">
              <a:solidFill>
                <a:schemeClr val="dk1"/>
              </a:solidFill>
            </a:rPr>
            <a:t>SOP</a:t>
          </a:r>
          <a:r>
            <a:rPr lang="zh-CN" altLang="en-US" sz="2000" dirty="0">
              <a:solidFill>
                <a:schemeClr val="dk1"/>
              </a:solidFill>
            </a:rPr>
            <a:t>调整优化</a:t>
          </a:r>
          <a:endParaRPr lang="en-US" sz="2000" dirty="0">
            <a:solidFill>
              <a:schemeClr val="dk1"/>
            </a:solidFill>
          </a:endParaRPr>
        </a:p>
      </dsp:txBody>
      <dsp:txXfrm>
        <a:off x="6212168" y="644360"/>
        <a:ext cx="1817704" cy="3318040"/>
      </dsp:txXfrm>
    </dsp:sp>
    <dsp:sp modelId="{05DB04C8-AEDC-374E-8B71-11DFE5270335}">
      <dsp:nvSpPr>
        <dsp:cNvPr id="11" name="右箭头 10"/>
        <dsp:cNvSpPr/>
      </dsp:nvSpPr>
      <dsp:spPr bwMode="white">
        <a:xfrm>
          <a:off x="7916595" y="95902"/>
          <a:ext cx="584182" cy="452556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anchor="ctr"/>
        <a:lstStyle>
          <a:lvl1pPr algn="ctr"/>
          <a:lvl2pPr algn="ctr"/>
          <a:lvl3pPr algn="ctr"/>
          <a:lvl4pPr algn="ctr"/>
          <a:lvl5pPr algn="ctr"/>
          <a:lvl6pPr algn="ctr"/>
          <a:lvl7pPr algn="ctr"/>
          <a:lvl8pPr algn="ctr"/>
          <a:lvl9pPr algn="ctr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/>
        </a:p>
      </dsp:txBody>
      <dsp:txXfrm>
        <a:off x="7916595" y="95902"/>
        <a:ext cx="584182" cy="452556"/>
      </dsp:txXfrm>
    </dsp:sp>
    <dsp:sp modelId="{690998E9-66EF-DA41-9702-00493754AE6C}">
      <dsp:nvSpPr>
        <dsp:cNvPr id="12" name="圆角矩形 11"/>
        <dsp:cNvSpPr/>
      </dsp:nvSpPr>
      <dsp:spPr bwMode="white">
        <a:xfrm>
          <a:off x="8759801" y="0"/>
          <a:ext cx="1817704" cy="248853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7620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/>
            <a:t>第四步</a:t>
          </a:r>
          <a:endParaRPr lang="en-US" sz="2000" dirty="0"/>
        </a:p>
      </dsp:txBody>
      <dsp:txXfrm>
        <a:off x="8759801" y="0"/>
        <a:ext cx="1817704" cy="2488530"/>
      </dsp:txXfrm>
    </dsp:sp>
    <dsp:sp modelId="{BB0AED65-E74E-2144-90AA-82DFFB29FADA}">
      <dsp:nvSpPr>
        <dsp:cNvPr id="13" name="圆角矩形 12"/>
        <dsp:cNvSpPr/>
      </dsp:nvSpPr>
      <dsp:spPr bwMode="white">
        <a:xfrm>
          <a:off x="9132102" y="644360"/>
          <a:ext cx="1817704" cy="3318040"/>
        </a:xfrm>
        <a:prstGeom prst="roundRect">
          <a:avLst>
            <a:gd name="adj" fmla="val 10000"/>
          </a:avLst>
        </a:prstGeom>
      </dsp:spPr>
      <dsp:style>
        <a:lnRef idx="2">
          <a:schemeClr val="accent1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142240" tIns="142240" rIns="142240" bIns="142240" anchor="t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产业资源导入</a:t>
          </a:r>
          <a:endParaRPr lang="en-US" sz="2000" dirty="0">
            <a:solidFill>
              <a:schemeClr val="dk1"/>
            </a:solidFill>
          </a:endParaRPr>
        </a:p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dirty="0" err="1">
              <a:solidFill>
                <a:schemeClr val="dk1"/>
              </a:solidFill>
            </a:rPr>
            <a:t>员工培训</a:t>
          </a:r>
          <a:r>
            <a:rPr lang="zh-CN" altLang="en-US" sz="2000" dirty="0">
              <a:solidFill>
                <a:schemeClr val="dk1"/>
              </a:solidFill>
            </a:rPr>
            <a:t>，</a:t>
          </a:r>
          <a:r>
            <a:rPr lang="en-US" sz="2000" dirty="0" err="1">
              <a:solidFill>
                <a:schemeClr val="dk1"/>
              </a:solidFill>
            </a:rPr>
            <a:t>新SOP落地</a:t>
          </a:r>
          <a:endParaRPr lang="en-US" sz="2000" dirty="0">
            <a:solidFill>
              <a:schemeClr val="dk1"/>
            </a:solidFill>
          </a:endParaRPr>
        </a:p>
      </dsp:txBody>
      <dsp:txXfrm>
        <a:off x="9132102" y="644360"/>
        <a:ext cx="1817704" cy="3318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590907" cy="488934"/>
        <a:chOff x="0" y="0"/>
        <a:chExt cx="3590907" cy="488934"/>
      </a:xfrm>
    </dsp:grpSpPr>
    <dsp:sp modelId="{2EC99C4A-ACDD-47B5-AA61-F10100D0DA27}">
      <dsp:nvSpPr>
        <dsp:cNvPr id="3" name="矩形 2"/>
        <dsp:cNvSpPr/>
      </dsp:nvSpPr>
      <dsp:spPr bwMode="white">
        <a:xfrm>
          <a:off x="5961" y="45109"/>
          <a:ext cx="664528" cy="398717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灯</a:t>
          </a:r>
        </a:p>
      </dsp:txBody>
      <dsp:txXfrm>
        <a:off x="5961" y="45109"/>
        <a:ext cx="664528" cy="398717"/>
      </dsp:txXfrm>
    </dsp:sp>
    <dsp:sp modelId="{79D80B61-E4A9-4264-B881-28B3EF00E68F}">
      <dsp:nvSpPr>
        <dsp:cNvPr id="4" name="矩形 3"/>
        <dsp:cNvSpPr/>
      </dsp:nvSpPr>
      <dsp:spPr bwMode="white">
        <a:xfrm>
          <a:off x="736942" y="45109"/>
          <a:ext cx="664528" cy="398717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421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空调</a:t>
          </a:r>
        </a:p>
      </dsp:txBody>
      <dsp:txXfrm>
        <a:off x="736942" y="45109"/>
        <a:ext cx="664528" cy="398717"/>
      </dsp:txXfrm>
    </dsp:sp>
    <dsp:sp modelId="{C99B888F-09F0-4030-9D59-580F259A295F}">
      <dsp:nvSpPr>
        <dsp:cNvPr id="5" name="矩形 4"/>
        <dsp:cNvSpPr/>
      </dsp:nvSpPr>
      <dsp:spPr bwMode="white">
        <a:xfrm>
          <a:off x="1467924" y="45109"/>
          <a:ext cx="664528" cy="398717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843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窗帘</a:t>
          </a:r>
        </a:p>
      </dsp:txBody>
      <dsp:txXfrm>
        <a:off x="1467924" y="45109"/>
        <a:ext cx="664528" cy="398717"/>
      </dsp:txXfrm>
    </dsp:sp>
    <dsp:sp modelId="{2CD28165-9EE4-42E8-9D3F-8EFEF1B1C2A3}">
      <dsp:nvSpPr>
        <dsp:cNvPr id="6" name="矩形 5"/>
        <dsp:cNvSpPr/>
      </dsp:nvSpPr>
      <dsp:spPr bwMode="white">
        <a:xfrm>
          <a:off x="2198905" y="45109"/>
          <a:ext cx="664528" cy="398717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1264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电视</a:t>
          </a:r>
        </a:p>
      </dsp:txBody>
      <dsp:txXfrm>
        <a:off x="2198905" y="45109"/>
        <a:ext cx="664528" cy="398717"/>
      </dsp:txXfrm>
    </dsp:sp>
    <dsp:sp modelId="{0AE84262-08E9-4A67-AE7F-C45BAFAB9441}">
      <dsp:nvSpPr>
        <dsp:cNvPr id="7" name="矩形 6"/>
        <dsp:cNvSpPr/>
      </dsp:nvSpPr>
      <dsp:spPr bwMode="white">
        <a:xfrm>
          <a:off x="2929886" y="45109"/>
          <a:ext cx="664528" cy="398717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5">
            <a:hueOff val="0"/>
            <a:satOff val="0"/>
            <a:lumOff val="1686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情景模式</a:t>
          </a:r>
        </a:p>
      </dsp:txBody>
      <dsp:txXfrm>
        <a:off x="2929886" y="45109"/>
        <a:ext cx="664528" cy="3987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3540380" cy="410268"/>
        <a:chOff x="0" y="0"/>
        <a:chExt cx="3540380" cy="410268"/>
      </a:xfrm>
    </dsp:grpSpPr>
    <dsp:sp modelId="{2EC99C4A-ACDD-47B5-AA61-F10100D0DA27}">
      <dsp:nvSpPr>
        <dsp:cNvPr id="3" name="矩形 2"/>
        <dsp:cNvSpPr/>
      </dsp:nvSpPr>
      <dsp:spPr bwMode="white">
        <a:xfrm>
          <a:off x="305807" y="283"/>
          <a:ext cx="682837" cy="409702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客房送物</a:t>
          </a:r>
        </a:p>
      </dsp:txBody>
      <dsp:txXfrm>
        <a:off x="305807" y="283"/>
        <a:ext cx="682837" cy="409702"/>
      </dsp:txXfrm>
    </dsp:sp>
    <dsp:sp modelId="{79D80B61-E4A9-4264-B881-28B3EF00E68F}">
      <dsp:nvSpPr>
        <dsp:cNvPr id="4" name="矩形 3"/>
        <dsp:cNvSpPr/>
      </dsp:nvSpPr>
      <dsp:spPr bwMode="white">
        <a:xfrm>
          <a:off x="1056928" y="283"/>
          <a:ext cx="682837" cy="409702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2">
            <a:hueOff val="-3900000"/>
            <a:satOff val="-9149"/>
            <a:lumOff val="-1163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客房清洁</a:t>
          </a:r>
        </a:p>
      </dsp:txBody>
      <dsp:txXfrm>
        <a:off x="1056928" y="283"/>
        <a:ext cx="682837" cy="409702"/>
      </dsp:txXfrm>
    </dsp:sp>
    <dsp:sp modelId="{49316172-0016-4E0F-974E-92DA907EAB26}">
      <dsp:nvSpPr>
        <dsp:cNvPr id="5" name="矩形 4"/>
        <dsp:cNvSpPr/>
      </dsp:nvSpPr>
      <dsp:spPr bwMode="white">
        <a:xfrm>
          <a:off x="1808049" y="283"/>
          <a:ext cx="682837" cy="409702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2">
            <a:hueOff val="-7800000"/>
            <a:satOff val="-18300"/>
            <a:lumOff val="-2326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维修服务</a:t>
          </a:r>
        </a:p>
      </dsp:txBody>
      <dsp:txXfrm>
        <a:off x="1808049" y="283"/>
        <a:ext cx="682837" cy="409702"/>
      </dsp:txXfrm>
    </dsp:sp>
    <dsp:sp modelId="{2CD28165-9EE4-42E8-9D3F-8EFEF1B1C2A3}">
      <dsp:nvSpPr>
        <dsp:cNvPr id="6" name="矩形 5"/>
        <dsp:cNvSpPr/>
      </dsp:nvSpPr>
      <dsp:spPr bwMode="white">
        <a:xfrm>
          <a:off x="2559169" y="283"/>
          <a:ext cx="682837" cy="409702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2">
            <a:hueOff val="-11700000"/>
            <a:satOff val="-27450"/>
            <a:lumOff val="-3490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…..</a:t>
          </a:r>
          <a:endParaRPr lang="zh-CN" altLang="en-US" sz="1100" dirty="0">
            <a:latin typeface="Agency FB" panose="020B0503020202020204" pitchFamily="34" charset="0"/>
            <a:ea typeface="微软雅黑" panose="020B0503020204020204" pitchFamily="34" charset="-122"/>
            <a:sym typeface="Agency FB" panose="020B0503020202020204" pitchFamily="34" charset="0"/>
          </a:endParaRPr>
        </a:p>
      </dsp:txBody>
      <dsp:txXfrm>
        <a:off x="2559169" y="283"/>
        <a:ext cx="682837" cy="4097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2976943" cy="408074"/>
        <a:chOff x="0" y="0"/>
        <a:chExt cx="2976943" cy="408074"/>
      </a:xfrm>
    </dsp:grpSpPr>
    <dsp:sp modelId="{2EC99C4A-ACDD-47B5-AA61-F10100D0DA27}">
      <dsp:nvSpPr>
        <dsp:cNvPr id="3" name="矩形 2"/>
        <dsp:cNvSpPr/>
      </dsp:nvSpPr>
      <dsp:spPr bwMode="white">
        <a:xfrm>
          <a:off x="404678" y="390"/>
          <a:ext cx="678824" cy="407295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4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打前台</a:t>
          </a:r>
        </a:p>
      </dsp:txBody>
      <dsp:txXfrm>
        <a:off x="404678" y="390"/>
        <a:ext cx="678824" cy="407295"/>
      </dsp:txXfrm>
    </dsp:sp>
    <dsp:sp modelId="{79D80B61-E4A9-4264-B881-28B3EF00E68F}">
      <dsp:nvSpPr>
        <dsp:cNvPr id="4" name="矩形 3"/>
        <dsp:cNvSpPr/>
      </dsp:nvSpPr>
      <dsp:spPr bwMode="white">
        <a:xfrm>
          <a:off x="1151385" y="390"/>
          <a:ext cx="678824" cy="407295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4">
            <a:hueOff val="0"/>
            <a:satOff val="0"/>
            <a:lumOff val="647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房间音箱</a:t>
          </a:r>
        </a:p>
      </dsp:txBody>
      <dsp:txXfrm>
        <a:off x="1151385" y="390"/>
        <a:ext cx="678824" cy="407295"/>
      </dsp:txXfrm>
    </dsp:sp>
    <dsp:sp modelId="{C99B888F-09F0-4030-9D59-580F259A295F}">
      <dsp:nvSpPr>
        <dsp:cNvPr id="5" name="矩形 4"/>
        <dsp:cNvSpPr/>
      </dsp:nvSpPr>
      <dsp:spPr bwMode="white">
        <a:xfrm>
          <a:off x="1898092" y="390"/>
          <a:ext cx="678824" cy="407295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4">
            <a:hueOff val="0"/>
            <a:satOff val="0"/>
            <a:lumOff val="1294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打外线</a:t>
          </a:r>
        </a:p>
      </dsp:txBody>
      <dsp:txXfrm>
        <a:off x="1898092" y="390"/>
        <a:ext cx="678824" cy="4072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944370" cy="408305"/>
        <a:chOff x="0" y="0"/>
        <a:chExt cx="1944370" cy="408305"/>
      </a:xfrm>
    </dsp:grpSpPr>
    <dsp:sp modelId="{2EC99C4A-ACDD-47B5-AA61-F10100D0DA27}">
      <dsp:nvSpPr>
        <dsp:cNvPr id="3" name="矩形 2"/>
        <dsp:cNvSpPr/>
      </dsp:nvSpPr>
      <dsp:spPr bwMode="white">
        <a:xfrm>
          <a:off x="-23" y="215"/>
          <a:ext cx="1944437" cy="407875"/>
        </a:xfrm>
        <a:prstGeom prst="rect">
          <a:avLst/>
        </a:prstGeom>
        <a:solidFill>
          <a:srgbClr val="02727E"/>
        </a:solidFill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vert="horz" wrap="square" lIns="60960" tIns="60960" rIns="60960" bIns="609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rPr>
            <a:t>更多内容持续迭代</a:t>
          </a:r>
        </a:p>
      </dsp:txBody>
      <dsp:txXfrm>
        <a:off x="-23" y="215"/>
        <a:ext cx="1944437" cy="407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77F14-6B73-48B2-9E58-B267000272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E5232-2BB8-488B-9CB4-690452D3C2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2726C-E384-43E2-8F05-E94F57813491}" type="datetimeFigureOut">
              <a:rPr lang="en-GB" smtClean="0"/>
            </a:fld>
            <a:endParaRPr lang="en-GB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GB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0BCA3-958C-4C82-A9FE-3BF9AF01C429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移动 智能 国际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800" dirty="0"/>
              <a:t>从酒店长远发展的战略规划上，</a:t>
            </a:r>
            <a:r>
              <a:rPr lang="en-US" altLang="zh-CN" sz="800" dirty="0"/>
              <a:t>1</a:t>
            </a:r>
            <a:r>
              <a:rPr lang="zh-CN" altLang="en-US" sz="800" dirty="0"/>
              <a:t>、走传统前台的改造，通过数字工具改造业务流程，降本增效的同时，解决前台拥堵，员工培训周期长的问题，增加人员稳定性、服务标准化，可视化；</a:t>
            </a:r>
            <a:r>
              <a:rPr lang="en-US" altLang="zh-CN" sz="800" dirty="0"/>
              <a:t>2</a:t>
            </a:r>
            <a:r>
              <a:rPr lang="zh-CN" altLang="en-US" sz="800" dirty="0"/>
              <a:t>、通过房间内部智能化改造，增加注重客户体验感，降低能耗，协助酒店打造独有特色；</a:t>
            </a:r>
            <a:r>
              <a:rPr lang="en-US" altLang="zh-CN" sz="800" dirty="0"/>
              <a:t>3</a:t>
            </a:r>
            <a:r>
              <a:rPr lang="zh-CN" altLang="en-US" sz="800" dirty="0"/>
              <a:t>、针对酒店安全问题，通过智能安防有效解决陌生人进去酒店带来的完全问题，有效的把控风险。</a:t>
            </a:r>
            <a:r>
              <a:rPr lang="en-US" altLang="zh-CN" sz="800" dirty="0"/>
              <a:t>4</a:t>
            </a:r>
            <a:r>
              <a:rPr lang="zh-CN" altLang="en-US" sz="800" dirty="0"/>
              <a:t>，针对线上平台，开拓新的流量入口，基于支付宝，小红书，拼多多等渠道进行引流，为酒店带来额外增长收益。</a:t>
            </a:r>
            <a:endParaRPr lang="zh-CN" altLang="en-US" sz="800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70BCA3-958C-4C82-A9FE-3BF9AF01C429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43856A-DBA7-49EE-B4D8-741A348C0C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酒店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SOP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规范依从性</a:t>
            </a:r>
            <a:b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无差错率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人员稳定性</a:t>
            </a:r>
            <a:b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（基层员工三年以上工作年限占比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培训上岗周期（天）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管理</a:t>
            </a:r>
            <a:b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（三年内基层员工劳资纠纷上升率）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招聘</a:t>
            </a:r>
            <a:b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（）</a:t>
            </a:r>
            <a:r>
              <a:rPr lang="zh-CN" altLang="en-US" dirty="0"/>
              <a:t> 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人力成本</a:t>
            </a:r>
            <a:b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43856A-DBA7-49EE-B4D8-741A348C0C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FE41D-CF63-4E49-8A53-6DB61D4653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FE41D-CF63-4E49-8A53-6DB61D4653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7AE94-830B-40C1-98C6-4101FD2A28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60876-C46B-5943-91C7-BBE6272A615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FE41D-CF63-4E49-8A53-6DB61D4653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无处不在，员工推荐，赋予权益，简单高效，数据沉淀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一，积分和券的快速变现，二、比分销员更轻的参与模式，不用申请，商品海报随时分享，活动的体验设计。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970BCA3-958C-4C82-A9FE-3BF9AF01C4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CC7BC8-AA10-6342-AF35-9C488F221ED3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FE41D-CF63-4E49-8A53-6DB61D4653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oleObject" Target="../embeddings/oleObject2.bin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oleObject" Target="../embeddings/oleObject3.bin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emf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18" name="图片 17" descr="LOGO 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1384" y="502252"/>
            <a:ext cx="1231544" cy="344536"/>
          </a:xfrm>
          <a:prstGeom prst="rect">
            <a:avLst/>
          </a:prstGeom>
        </p:spPr>
      </p:pic>
      <p:pic>
        <p:nvPicPr>
          <p:cNvPr id="1025" name="图片 10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2049" name="图片 20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3073" name="图片 307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小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0B0C1-E15B-4BF5-83C5-F8BDFD3526EC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E072-9131-4506-9479-03D9402B0EEB}" type="slidenum">
              <a:rPr lang="zh-CN" altLang="en-US" smtClean="0"/>
            </a:fld>
            <a:endParaRPr lang="zh-CN" altLang="en-US"/>
          </a:p>
        </p:txBody>
      </p:sp>
      <p:sp>
        <p:nvSpPr>
          <p:cNvPr id="13" name="Freeform 6"/>
          <p:cNvSpPr/>
          <p:nvPr userDrawn="1"/>
        </p:nvSpPr>
        <p:spPr bwMode="auto">
          <a:xfrm>
            <a:off x="0" y="-54864"/>
            <a:ext cx="12221497" cy="4213909"/>
          </a:xfrm>
          <a:custGeom>
            <a:avLst/>
            <a:gdLst>
              <a:gd name="T0" fmla="*/ 0 w 5772"/>
              <a:gd name="T1" fmla="*/ 0 h 2044"/>
              <a:gd name="T2" fmla="*/ 5772 w 5772"/>
              <a:gd name="T3" fmla="*/ 0 h 2044"/>
              <a:gd name="T4" fmla="*/ 5772 w 5772"/>
              <a:gd name="T5" fmla="*/ 1764 h 2044"/>
              <a:gd name="T6" fmla="*/ 4311 w 5772"/>
              <a:gd name="T7" fmla="*/ 2044 h 2044"/>
              <a:gd name="T8" fmla="*/ 0 w 5772"/>
              <a:gd name="T9" fmla="*/ 1466 h 2044"/>
              <a:gd name="T10" fmla="*/ 0 w 5772"/>
              <a:gd name="T11" fmla="*/ 0 h 2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72" h="2044">
                <a:moveTo>
                  <a:pt x="0" y="0"/>
                </a:moveTo>
                <a:lnTo>
                  <a:pt x="5772" y="0"/>
                </a:lnTo>
                <a:lnTo>
                  <a:pt x="5772" y="1764"/>
                </a:lnTo>
                <a:lnTo>
                  <a:pt x="4311" y="2044"/>
                </a:lnTo>
                <a:lnTo>
                  <a:pt x="0" y="146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email"/>
            <a:srcRect/>
            <a:stretch>
              <a:fillRect r="234"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Freeform 7"/>
          <p:cNvSpPr/>
          <p:nvPr userDrawn="1"/>
        </p:nvSpPr>
        <p:spPr bwMode="auto">
          <a:xfrm rot="176087">
            <a:off x="-25639" y="2621280"/>
            <a:ext cx="8988828" cy="1342888"/>
          </a:xfrm>
          <a:custGeom>
            <a:avLst/>
            <a:gdLst>
              <a:gd name="T0" fmla="*/ 1960 w 4311"/>
              <a:gd name="T1" fmla="*/ 0 h 948"/>
              <a:gd name="T2" fmla="*/ 4311 w 4311"/>
              <a:gd name="T3" fmla="*/ 948 h 948"/>
              <a:gd name="T4" fmla="*/ 0 w 4311"/>
              <a:gd name="T5" fmla="*/ 370 h 948"/>
              <a:gd name="T6" fmla="*/ 0 w 4311"/>
              <a:gd name="T7" fmla="*/ 102 h 948"/>
              <a:gd name="T8" fmla="*/ 1960 w 4311"/>
              <a:gd name="T9" fmla="*/ 0 h 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11" h="948">
                <a:moveTo>
                  <a:pt x="1960" y="0"/>
                </a:moveTo>
                <a:lnTo>
                  <a:pt x="4311" y="948"/>
                </a:lnTo>
                <a:lnTo>
                  <a:pt x="0" y="370"/>
                </a:lnTo>
                <a:lnTo>
                  <a:pt x="0" y="102"/>
                </a:lnTo>
                <a:lnTo>
                  <a:pt x="1960" y="0"/>
                </a:lnTo>
                <a:close/>
              </a:path>
            </a:pathLst>
          </a:custGeom>
          <a:solidFill>
            <a:srgbClr val="18465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任意多边形 24"/>
          <p:cNvSpPr/>
          <p:nvPr userDrawn="1"/>
        </p:nvSpPr>
        <p:spPr bwMode="auto">
          <a:xfrm rot="225271">
            <a:off x="7618280" y="2429663"/>
            <a:ext cx="4649689" cy="1860326"/>
          </a:xfrm>
          <a:custGeom>
            <a:avLst/>
            <a:gdLst>
              <a:gd name="connsiteX0" fmla="*/ 4555699 w 4649689"/>
              <a:gd name="connsiteY0" fmla="*/ 0 h 1860326"/>
              <a:gd name="connsiteX1" fmla="*/ 4649689 w 4649689"/>
              <a:gd name="connsiteY1" fmla="*/ 1432281 h 1860326"/>
              <a:gd name="connsiteX2" fmla="*/ 1390434 w 4649689"/>
              <a:gd name="connsiteY2" fmla="*/ 1860326 h 1860326"/>
              <a:gd name="connsiteX3" fmla="*/ 0 w 4649689"/>
              <a:gd name="connsiteY3" fmla="*/ 1735593 h 186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49689" h="1860326">
                <a:moveTo>
                  <a:pt x="4555699" y="0"/>
                </a:moveTo>
                <a:lnTo>
                  <a:pt x="4649689" y="1432281"/>
                </a:lnTo>
                <a:lnTo>
                  <a:pt x="1390434" y="1860326"/>
                </a:lnTo>
                <a:lnTo>
                  <a:pt x="0" y="1735593"/>
                </a:lnTo>
                <a:close/>
              </a:path>
            </a:pathLst>
          </a:custGeom>
          <a:solidFill>
            <a:srgbClr val="31859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Freeform 9"/>
          <p:cNvSpPr/>
          <p:nvPr userDrawn="1"/>
        </p:nvSpPr>
        <p:spPr bwMode="auto">
          <a:xfrm rot="167889">
            <a:off x="-61211" y="2490654"/>
            <a:ext cx="4172009" cy="1523641"/>
          </a:xfrm>
          <a:custGeom>
            <a:avLst/>
            <a:gdLst>
              <a:gd name="T0" fmla="*/ 1960 w 1960"/>
              <a:gd name="T1" fmla="*/ 0 h 969"/>
              <a:gd name="T2" fmla="*/ 0 w 1960"/>
              <a:gd name="T3" fmla="*/ 969 h 969"/>
              <a:gd name="T4" fmla="*/ 0 w 1960"/>
              <a:gd name="T5" fmla="*/ 102 h 969"/>
              <a:gd name="T6" fmla="*/ 1960 w 1960"/>
              <a:gd name="T7" fmla="*/ 0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0" h="969">
                <a:moveTo>
                  <a:pt x="1960" y="0"/>
                </a:moveTo>
                <a:lnTo>
                  <a:pt x="0" y="969"/>
                </a:lnTo>
                <a:lnTo>
                  <a:pt x="0" y="102"/>
                </a:lnTo>
                <a:lnTo>
                  <a:pt x="1960" y="0"/>
                </a:lnTo>
                <a:close/>
              </a:path>
            </a:pathLst>
          </a:custGeom>
          <a:solidFill>
            <a:srgbClr val="31859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流程图: 数据 20"/>
          <p:cNvSpPr/>
          <p:nvPr userDrawn="1"/>
        </p:nvSpPr>
        <p:spPr>
          <a:xfrm rot="657322">
            <a:off x="6486696" y="1550340"/>
            <a:ext cx="1207151" cy="299215"/>
          </a:xfrm>
          <a:prstGeom prst="flowChartInputOutput">
            <a:avLst/>
          </a:prstGeom>
          <a:solidFill>
            <a:srgbClr val="3E5774"/>
          </a:solidFill>
          <a:ln>
            <a:solidFill>
              <a:srgbClr val="3E57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剪去对角的矩形 21"/>
          <p:cNvSpPr/>
          <p:nvPr userDrawn="1"/>
        </p:nvSpPr>
        <p:spPr>
          <a:xfrm rot="447727">
            <a:off x="8302112" y="3196501"/>
            <a:ext cx="612000" cy="223200"/>
          </a:xfrm>
          <a:prstGeom prst="snip2DiagRect">
            <a:avLst/>
          </a:prstGeom>
          <a:solidFill>
            <a:srgbClr val="929CAD"/>
          </a:solidFill>
          <a:ln>
            <a:solidFill>
              <a:srgbClr val="929C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30553" y="4539378"/>
            <a:ext cx="4052007" cy="844007"/>
          </a:xfrm>
        </p:spPr>
        <p:txBody>
          <a:bodyPr>
            <a:noAutofit/>
          </a:bodyPr>
          <a:lstStyle>
            <a:lvl1pPr marL="0" indent="0">
              <a:buNone/>
              <a:defRPr sz="4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输入标题内容</a:t>
            </a:r>
            <a:endParaRPr lang="zh-CN" altLang="en-US" dirty="0"/>
          </a:p>
        </p:txBody>
      </p:sp>
      <p:sp>
        <p:nvSpPr>
          <p:cNvPr id="28" name="文本占位符 15"/>
          <p:cNvSpPr>
            <a:spLocks noGrp="1"/>
          </p:cNvSpPr>
          <p:nvPr>
            <p:ph type="body" sz="quarter" idx="15" hasCustomPrompt="1"/>
          </p:nvPr>
        </p:nvSpPr>
        <p:spPr>
          <a:xfrm>
            <a:off x="3530553" y="5443288"/>
            <a:ext cx="4413803" cy="719801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其他辅助文字请填写此处其他辅助文字请填写此处</a:t>
            </a:r>
            <a:endParaRPr lang="zh-CN" altLang="en-US" dirty="0"/>
          </a:p>
          <a:p>
            <a:pPr lvl="0"/>
            <a:r>
              <a:rPr lang="zh-CN" altLang="en-US" dirty="0"/>
              <a:t>其他辅助文字请填写此处其他辅助文字请填写此处</a:t>
            </a:r>
            <a:endParaRPr lang="zh-CN" altLang="en-US" dirty="0"/>
          </a:p>
        </p:txBody>
      </p:sp>
      <p:sp>
        <p:nvSpPr>
          <p:cNvPr id="29" name="文本占位符 15"/>
          <p:cNvSpPr>
            <a:spLocks noGrp="1"/>
          </p:cNvSpPr>
          <p:nvPr>
            <p:ph type="body" sz="quarter" idx="16" hasCustomPrompt="1"/>
          </p:nvPr>
        </p:nvSpPr>
        <p:spPr>
          <a:xfrm>
            <a:off x="773804" y="4253301"/>
            <a:ext cx="2927397" cy="1945038"/>
          </a:xfrm>
        </p:spPr>
        <p:txBody>
          <a:bodyPr>
            <a:noAutofit/>
          </a:bodyPr>
          <a:lstStyle>
            <a:lvl1pPr marL="0" indent="0">
              <a:buNone/>
              <a:defRPr sz="16600" b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4657" y="6399932"/>
            <a:ext cx="937992" cy="374584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大標題文字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9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31A70-F46E-4DA5-87A3-AFFF303061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C407A-FF1C-433C-9A76-EDA4EEA5DE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think-cell 幻灯片" r:id="rId3" imgW="9525" imgH="9525" progId="TCLayout.ActiveDocument.1">
                  <p:embed/>
                </p:oleObj>
              </mc:Choice>
              <mc:Fallback>
                <p:oleObj name="think-cell 幻灯片" r:id="rId3" imgW="9525" imgH="9525" progId="TCLayout.ActiveDocument.1">
                  <p:embed/>
                  <p:pic>
                    <p:nvPicPr>
                      <p:cNvPr id="0" name="对象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9" name="think-cell 幻灯片" r:id="rId3" imgW="9525" imgH="9525" progId="TCLayout.ActiveDocument.1">
                  <p:embed/>
                </p:oleObj>
              </mc:Choice>
              <mc:Fallback>
                <p:oleObj name="think-cell 幻灯片" r:id="rId3" imgW="9525" imgH="9525" progId="TCLayout.ActiveDocument.1">
                  <p:embed/>
                  <p:pic>
                    <p:nvPicPr>
                      <p:cNvPr id="0" name="对象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81296-9050-403A-A138-97D9BA91C369}" type="datetime1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CE072-9131-4506-9479-03D9402B0EEB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等线" panose="02010600030101010101" charset="-122"/>
                <a:ea typeface="等线" panose="02010600030101010101" charset="-122"/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420350" y="226503"/>
            <a:ext cx="1341672" cy="377126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342899" y="0"/>
            <a:ext cx="288000" cy="6840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文本占位符 15"/>
          <p:cNvSpPr>
            <a:spLocks noGrp="1"/>
          </p:cNvSpPr>
          <p:nvPr>
            <p:ph type="body" sz="quarter" idx="14" hasCustomPrompt="1"/>
          </p:nvPr>
        </p:nvSpPr>
        <p:spPr>
          <a:xfrm>
            <a:off x="886740" y="218342"/>
            <a:ext cx="2559404" cy="411719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输入标题内容</a:t>
            </a:r>
            <a:endParaRPr lang="zh-CN" altLang="en-US" dirty="0"/>
          </a:p>
        </p:txBody>
      </p:sp>
      <p:sp>
        <p:nvSpPr>
          <p:cNvPr id="11" name="线条"/>
          <p:cNvSpPr/>
          <p:nvPr userDrawn="1"/>
        </p:nvSpPr>
        <p:spPr>
          <a:xfrm>
            <a:off x="3162300" y="415066"/>
            <a:ext cx="6819900" cy="0"/>
          </a:xfrm>
          <a:prstGeom prst="line">
            <a:avLst/>
          </a:prstGeom>
          <a:ln w="3175">
            <a:solidFill>
              <a:srgbClr val="929292"/>
            </a:solidFill>
            <a:prstDash val="sysDot"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3" name="think-cell 幻灯片" r:id="rId3" imgW="9525" imgH="9525" progId="TCLayout.ActiveDocument.1">
                  <p:embed/>
                </p:oleObj>
              </mc:Choice>
              <mc:Fallback>
                <p:oleObj name="think-cell 幻灯片" r:id="rId3" imgW="9525" imgH="9525" progId="TCLayout.ActiveDocument.1">
                  <p:embed/>
                  <p:pic>
                    <p:nvPicPr>
                      <p:cNvPr id="0" name="对象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燈片標題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幻燈片標題</a:t>
            </a:r>
          </a:p>
        </p:txBody>
      </p:sp>
      <p:sp>
        <p:nvSpPr>
          <p:cNvPr id="43" name="幻燈片子標題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392430">
              <a:spcBef>
                <a:spcPts val="0"/>
              </a:spcBef>
              <a:buClrTx/>
              <a:buSzTx/>
              <a:buNone/>
              <a:defRPr sz="2565">
                <a:solidFill>
                  <a:srgbClr val="D5D5D5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幻燈片子標題</a:t>
            </a:r>
          </a:p>
        </p:txBody>
      </p:sp>
      <p:sp>
        <p:nvSpPr>
          <p:cNvPr id="44" name="內文層級一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幻燈片項目符號文字</a:t>
            </a:r>
          </a:p>
          <a:p>
            <a:pPr lvl="1"/>
          </a:p>
          <a:p>
            <a:pPr lvl="2"/>
          </a:p>
          <a:p>
            <a:pPr lvl="3"/>
          </a:p>
          <a:p>
            <a:pPr lvl="4"/>
          </a:p>
        </p:txBody>
      </p:sp>
      <p:sp>
        <p:nvSpPr>
          <p:cNvPr id="4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18" name="图片 17" descr="LOGO 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31384" y="502252"/>
            <a:ext cx="1231544" cy="344536"/>
          </a:xfrm>
          <a:prstGeom prst="rect">
            <a:avLst/>
          </a:prstGeom>
        </p:spPr>
      </p:pic>
      <p:pic>
        <p:nvPicPr>
          <p:cNvPr id="4097" name="图片 40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5121" name="图片 51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6145" name="图片 6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7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70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80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7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2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7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7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2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2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7169" name="图片 71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title" hasCustomPrompt="1"/>
          </p:nvPr>
        </p:nvSpPr>
        <p:spPr>
          <a:xfrm>
            <a:off x="850666" y="159545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lIns="60008" tIns="60008" rIns="60008" bIns="60008" anchor="ctr">
            <a:noAutofit/>
          </a:bodyPr>
          <a:lstStyle>
            <a:lvl1pPr algn="l">
              <a:defRPr sz="3000" b="1" i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Kaiti SC Black" pitchFamily="2" charset="-122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pic>
        <p:nvPicPr>
          <p:cNvPr id="4" name="pasted-image.pdf" descr="pasted-image.pd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69" y="251305"/>
            <a:ext cx="486259" cy="48589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5" descr="LOGO 副本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179" y="6343653"/>
            <a:ext cx="1231544" cy="344536"/>
          </a:xfrm>
          <a:prstGeom prst="rect">
            <a:avLst/>
          </a:prstGeom>
        </p:spPr>
      </p:pic>
      <p:sp>
        <p:nvSpPr>
          <p:cNvPr id="13" name="幻灯片编号占位符 2"/>
          <p:cNvSpPr txBox="1"/>
          <p:nvPr userDrawn="1"/>
        </p:nvSpPr>
        <p:spPr>
          <a:xfrm>
            <a:off x="5906680" y="6505279"/>
            <a:ext cx="378641" cy="232407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4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lang="en-US" altLang="zh-CN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</a:fld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-1030515" y="1360876"/>
            <a:ext cx="820058" cy="616857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-1030515" y="2201221"/>
            <a:ext cx="820058" cy="616857"/>
          </a:xfrm>
          <a:prstGeom prst="rect">
            <a:avLst/>
          </a:prstGeom>
          <a:solidFill>
            <a:srgbClr val="7EA2B1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-1030515" y="3041566"/>
            <a:ext cx="820058" cy="616857"/>
          </a:xfrm>
          <a:prstGeom prst="rect">
            <a:avLst/>
          </a:prstGeom>
          <a:solidFill>
            <a:srgbClr val="CDDAE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-1030515" y="3881910"/>
            <a:ext cx="820058" cy="616857"/>
          </a:xfrm>
          <a:prstGeom prst="rect">
            <a:avLst/>
          </a:prstGeom>
          <a:solidFill>
            <a:schemeClr val="bg1">
              <a:lumMod val="50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-1030515" y="4722256"/>
            <a:ext cx="820058" cy="616857"/>
          </a:xfrm>
          <a:prstGeom prst="rect">
            <a:avLst/>
          </a:prstGeom>
          <a:solidFill>
            <a:schemeClr val="bg1">
              <a:lumMod val="7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-1030515" y="5562601"/>
            <a:ext cx="820058" cy="616857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-1030515" y="520531"/>
            <a:ext cx="820058" cy="616857"/>
          </a:xfrm>
          <a:prstGeom prst="rect">
            <a:avLst/>
          </a:prstGeom>
          <a:solidFill>
            <a:srgbClr val="FF0000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noAutofit/>
          </a:bodyPr>
          <a:lstStyle/>
          <a:p>
            <a:pPr marL="0" marR="0" lvl="0" indent="0" algn="ctr" defTabSz="34480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8193" name="图片 81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hf hdr="0" dt="0"/>
  <p:txStyles>
    <p:title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25908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35242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44577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53911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63246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72580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81915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91249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100584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ransition spd="med"/>
  <p:hf hdr="0" dt="0"/>
  <p:txStyles>
    <p:title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25908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35242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44577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53911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63246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72580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81915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91249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100584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transition spd="med"/>
  <p:hf hdr="0" dt="0"/>
  <p:txStyles>
    <p:title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7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25908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35242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44577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53911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63246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72580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81915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912495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1005840" marR="0" indent="-259080" algn="l" defTabSz="344805" rtl="0" eaLnBrk="1" latinLnBrk="0" hangingPunct="1">
        <a:lnSpc>
          <a:spcPct val="100000"/>
        </a:lnSpc>
        <a:spcBef>
          <a:spcPts val="2400"/>
        </a:spcBef>
        <a:spcAft>
          <a:spcPts val="0"/>
        </a:spcAft>
        <a:buClrTx/>
        <a:buSzPct val="75000"/>
        <a:buFontTx/>
        <a:buChar char="•"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34480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4.v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5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emf"/><Relationship Id="rId3" Type="http://schemas.openxmlformats.org/officeDocument/2006/relationships/oleObject" Target="../embeddings/oleObject4.bin"/><Relationship Id="rId2" Type="http://schemas.openxmlformats.org/officeDocument/2006/relationships/tags" Target="../tags/tag4.xml"/><Relationship Id="rId10" Type="http://schemas.openxmlformats.org/officeDocument/2006/relationships/notesSlide" Target="../notesSlides/notesSlide2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.xml"/><Relationship Id="rId3" Type="http://schemas.openxmlformats.org/officeDocument/2006/relationships/image" Target="../media/image16.emf"/><Relationship Id="rId2" Type="http://schemas.openxmlformats.org/officeDocument/2006/relationships/oleObject" Target="../embeddings/oleObject5.bin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emf"/><Relationship Id="rId2" Type="http://schemas.openxmlformats.org/officeDocument/2006/relationships/oleObject" Target="../embeddings/oleObject6.bin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image" Target="../media/image13.emf"/><Relationship Id="rId2" Type="http://schemas.openxmlformats.org/officeDocument/2006/relationships/oleObject" Target="../embeddings/oleObject7.bin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8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16.emf"/><Relationship Id="rId2" Type="http://schemas.openxmlformats.org/officeDocument/2006/relationships/oleObject" Target="../embeddings/oleObject8.bin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image" Target="../media/image16.emf"/><Relationship Id="rId3" Type="http://schemas.openxmlformats.org/officeDocument/2006/relationships/oleObject" Target="../embeddings/oleObject9.bin"/><Relationship Id="rId2" Type="http://schemas.openxmlformats.org/officeDocument/2006/relationships/tags" Target="../tags/tag18.xml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43.jpg"/><Relationship Id="rId1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Relationship Id="rId3" Type="http://schemas.openxmlformats.org/officeDocument/2006/relationships/image" Target="../media/image45.jpg"/><Relationship Id="rId2" Type="http://schemas.microsoft.com/office/2007/relationships/hdphoto" Target="../media/image44.wdp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0.jpg"/><Relationship Id="rId3" Type="http://schemas.openxmlformats.org/officeDocument/2006/relationships/image" Target="../media/image49.jpg"/><Relationship Id="rId2" Type="http://schemas.microsoft.com/office/2007/relationships/hdphoto" Target="../media/image44.wdp"/><Relationship Id="rId1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2.jpg"/><Relationship Id="rId3" Type="http://schemas.openxmlformats.org/officeDocument/2006/relationships/image" Target="../media/image51.jpg"/><Relationship Id="rId2" Type="http://schemas.microsoft.com/office/2007/relationships/hdphoto" Target="../media/image44.wdp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microsoft.com/office/2007/relationships/hdphoto" Target="../media/image44.wdp"/><Relationship Id="rId1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microsoft.com/office/2007/relationships/hdphoto" Target="../media/image44.wdp"/><Relationship Id="rId1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5.jpeg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2.png"/><Relationship Id="rId2" Type="http://schemas.openxmlformats.org/officeDocument/2006/relationships/image" Target="../media/image51.jpg"/><Relationship Id="rId1" Type="http://schemas.openxmlformats.org/officeDocument/2006/relationships/image" Target="../media/image81.jp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3.jpg"/><Relationship Id="rId4" Type="http://schemas.openxmlformats.org/officeDocument/2006/relationships/tags" Target="../tags/tag22.xml"/><Relationship Id="rId3" Type="http://schemas.openxmlformats.org/officeDocument/2006/relationships/image" Target="../media/image9.emf"/><Relationship Id="rId2" Type="http://schemas.openxmlformats.org/officeDocument/2006/relationships/oleObject" Target="../embeddings/oleObject10.bin"/><Relationship Id="rId1" Type="http://schemas.openxmlformats.org/officeDocument/2006/relationships/tags" Target="../tags/tag21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.xml"/><Relationship Id="rId8" Type="http://schemas.openxmlformats.org/officeDocument/2006/relationships/diagramQuickStyle" Target="../diagrams/quickStyle3.xml"/><Relationship Id="rId7" Type="http://schemas.openxmlformats.org/officeDocument/2006/relationships/diagramLayout" Target="../diagrams/layout3.xml"/><Relationship Id="rId6" Type="http://schemas.openxmlformats.org/officeDocument/2006/relationships/diagramData" Target="../diagrams/data3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84.png"/><Relationship Id="rId20" Type="http://schemas.microsoft.com/office/2007/relationships/diagramDrawing" Target="../diagrams/drawing5.xml"/><Relationship Id="rId2" Type="http://schemas.openxmlformats.org/officeDocument/2006/relationships/diagramLayout" Target="../diagrams/layout2.xml"/><Relationship Id="rId19" Type="http://schemas.openxmlformats.org/officeDocument/2006/relationships/diagramColors" Target="../diagrams/colors5.xml"/><Relationship Id="rId18" Type="http://schemas.openxmlformats.org/officeDocument/2006/relationships/diagramQuickStyle" Target="../diagrams/quickStyle5.xml"/><Relationship Id="rId17" Type="http://schemas.openxmlformats.org/officeDocument/2006/relationships/diagramLayout" Target="../diagrams/layout5.xml"/><Relationship Id="rId16" Type="http://schemas.openxmlformats.org/officeDocument/2006/relationships/diagramData" Target="../diagrams/data5.xml"/><Relationship Id="rId15" Type="http://schemas.microsoft.com/office/2007/relationships/diagramDrawing" Target="../diagrams/drawing4.xml"/><Relationship Id="rId14" Type="http://schemas.openxmlformats.org/officeDocument/2006/relationships/diagramColors" Target="../diagrams/colors4.xml"/><Relationship Id="rId13" Type="http://schemas.openxmlformats.org/officeDocument/2006/relationships/diagramQuickStyle" Target="../diagrams/quickStyle4.xml"/><Relationship Id="rId12" Type="http://schemas.openxmlformats.org/officeDocument/2006/relationships/diagramLayout" Target="../diagrams/layout4.xml"/><Relationship Id="rId11" Type="http://schemas.openxmlformats.org/officeDocument/2006/relationships/diagramData" Target="../diagrams/data4.xml"/><Relationship Id="rId10" Type="http://schemas.microsoft.com/office/2007/relationships/diagramDrawing" Target="../diagrams/drawing3.xml"/><Relationship Id="rId1" Type="http://schemas.openxmlformats.org/officeDocument/2006/relationships/diagramData" Target="../diagrams/data2.xml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jpg"/><Relationship Id="rId8" Type="http://schemas.openxmlformats.org/officeDocument/2006/relationships/image" Target="../media/image92.jpg"/><Relationship Id="rId7" Type="http://schemas.openxmlformats.org/officeDocument/2006/relationships/image" Target="../media/image91.jp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8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microsoft.com/office/2007/relationships/hdphoto" Target="../media/image97.wdp"/><Relationship Id="rId3" Type="http://schemas.openxmlformats.org/officeDocument/2006/relationships/image" Target="../media/image96.png"/><Relationship Id="rId2" Type="http://schemas.microsoft.com/office/2007/relationships/hdphoto" Target="../media/image95.wdp"/><Relationship Id="rId1" Type="http://schemas.openxmlformats.org/officeDocument/2006/relationships/image" Target="../media/image9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4.jpeg"/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image" Target="../media/image101.jp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5.wmf"/><Relationship Id="rId1" Type="http://schemas.openxmlformats.org/officeDocument/2006/relationships/oleObject" Target="../embeddings/oleObject11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4.png"/><Relationship Id="rId8" Type="http://schemas.openxmlformats.org/officeDocument/2006/relationships/image" Target="../media/image113.png"/><Relationship Id="rId7" Type="http://schemas.openxmlformats.org/officeDocument/2006/relationships/image" Target="../media/image112.png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3" Type="http://schemas.openxmlformats.org/officeDocument/2006/relationships/image" Target="../media/image108.png"/><Relationship Id="rId29" Type="http://schemas.openxmlformats.org/officeDocument/2006/relationships/notesSlide" Target="../notesSlides/notesSlide27.xml"/><Relationship Id="rId28" Type="http://schemas.openxmlformats.org/officeDocument/2006/relationships/slideLayout" Target="../slideLayouts/slideLayout2.xml"/><Relationship Id="rId27" Type="http://schemas.openxmlformats.org/officeDocument/2006/relationships/image" Target="../media/image131.jpeg"/><Relationship Id="rId26" Type="http://schemas.openxmlformats.org/officeDocument/2006/relationships/image" Target="../media/image130.jpeg"/><Relationship Id="rId25" Type="http://schemas.openxmlformats.org/officeDocument/2006/relationships/image" Target="../media/image129.jpeg"/><Relationship Id="rId24" Type="http://schemas.openxmlformats.org/officeDocument/2006/relationships/image" Target="../media/image128.jpeg"/><Relationship Id="rId23" Type="http://schemas.openxmlformats.org/officeDocument/2006/relationships/image" Target="../media/image127.jpeg"/><Relationship Id="rId22" Type="http://schemas.openxmlformats.org/officeDocument/2006/relationships/image" Target="../media/image126.jpeg"/><Relationship Id="rId21" Type="http://schemas.openxmlformats.org/officeDocument/2006/relationships/image" Target="../media/image125.png"/><Relationship Id="rId20" Type="http://schemas.openxmlformats.org/officeDocument/2006/relationships/image" Target="../media/image124.jpeg"/><Relationship Id="rId2" Type="http://schemas.openxmlformats.org/officeDocument/2006/relationships/image" Target="../media/image107.png"/><Relationship Id="rId19" Type="http://schemas.openxmlformats.org/officeDocument/2006/relationships/image" Target="../media/image123.jpg"/><Relationship Id="rId18" Type="http://schemas.openxmlformats.org/officeDocument/2006/relationships/image" Target="../media/image122.png"/><Relationship Id="rId17" Type="http://schemas.openxmlformats.org/officeDocument/2006/relationships/image" Target="../media/image1.jpg"/><Relationship Id="rId16" Type="http://schemas.openxmlformats.org/officeDocument/2006/relationships/image" Target="../media/image121.png"/><Relationship Id="rId15" Type="http://schemas.openxmlformats.org/officeDocument/2006/relationships/image" Target="../media/image120.png"/><Relationship Id="rId14" Type="http://schemas.openxmlformats.org/officeDocument/2006/relationships/image" Target="../media/image119.png"/><Relationship Id="rId13" Type="http://schemas.openxmlformats.org/officeDocument/2006/relationships/image" Target="../media/image118.png"/><Relationship Id="rId12" Type="http://schemas.openxmlformats.org/officeDocument/2006/relationships/image" Target="../media/image117.jpeg"/><Relationship Id="rId11" Type="http://schemas.openxmlformats.org/officeDocument/2006/relationships/image" Target="../media/image116.png"/><Relationship Id="rId10" Type="http://schemas.openxmlformats.org/officeDocument/2006/relationships/image" Target="../media/image115.png"/><Relationship Id="rId1" Type="http://schemas.openxmlformats.org/officeDocument/2006/relationships/image" Target="../media/image106.png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hdphoto" Target="../media/image12.wdp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/>
          <p:cNvSpPr/>
          <p:nvPr/>
        </p:nvSpPr>
        <p:spPr bwMode="auto">
          <a:xfrm>
            <a:off x="-2" y="1"/>
            <a:ext cx="9831201" cy="5000017"/>
          </a:xfrm>
          <a:custGeom>
            <a:avLst/>
            <a:gdLst>
              <a:gd name="connsiteX0" fmla="*/ 0 w 9831201"/>
              <a:gd name="connsiteY0" fmla="*/ 0 h 5000017"/>
              <a:gd name="connsiteX1" fmla="*/ 2272507 w 9831201"/>
              <a:gd name="connsiteY1" fmla="*/ 0 h 5000017"/>
              <a:gd name="connsiteX2" fmla="*/ 9831201 w 9831201"/>
              <a:gd name="connsiteY2" fmla="*/ 5000017 h 5000017"/>
              <a:gd name="connsiteX3" fmla="*/ 0 w 9831201"/>
              <a:gd name="connsiteY3" fmla="*/ 424060 h 500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31201" h="5000017">
                <a:moveTo>
                  <a:pt x="0" y="0"/>
                </a:moveTo>
                <a:lnTo>
                  <a:pt x="2272507" y="0"/>
                </a:lnTo>
                <a:lnTo>
                  <a:pt x="9831201" y="5000017"/>
                </a:lnTo>
                <a:lnTo>
                  <a:pt x="0" y="424060"/>
                </a:lnTo>
                <a:close/>
              </a:path>
            </a:pathLst>
          </a:custGeom>
          <a:solidFill>
            <a:srgbClr val="18465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任意多边形 20"/>
          <p:cNvSpPr/>
          <p:nvPr/>
        </p:nvSpPr>
        <p:spPr bwMode="auto">
          <a:xfrm>
            <a:off x="9831199" y="330924"/>
            <a:ext cx="2360801" cy="4665016"/>
          </a:xfrm>
          <a:custGeom>
            <a:avLst/>
            <a:gdLst>
              <a:gd name="connsiteX0" fmla="*/ 2126605 w 2126605"/>
              <a:gd name="connsiteY0" fmla="*/ 0 h 3605777"/>
              <a:gd name="connsiteX1" fmla="*/ 2126605 w 2126605"/>
              <a:gd name="connsiteY1" fmla="*/ 950743 h 3605777"/>
              <a:gd name="connsiteX2" fmla="*/ 0 w 2126605"/>
              <a:gd name="connsiteY2" fmla="*/ 3605777 h 3605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6605" h="3605777">
                <a:moveTo>
                  <a:pt x="2126605" y="0"/>
                </a:moveTo>
                <a:lnTo>
                  <a:pt x="2126605" y="950743"/>
                </a:lnTo>
                <a:lnTo>
                  <a:pt x="0" y="3605777"/>
                </a:lnTo>
                <a:close/>
              </a:path>
            </a:pathLst>
          </a:custGeom>
          <a:solidFill>
            <a:srgbClr val="31859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1031" y="4026422"/>
            <a:ext cx="902058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数字酒店整体解决方案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2951" y="5486932"/>
            <a:ext cx="6063194" cy="4381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40000"/>
              </a:lnSpc>
            </a:pP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2022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年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1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月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25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日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0124" y="5005039"/>
            <a:ext cx="4752000" cy="408623"/>
          </a:xfrm>
          <a:prstGeom prst="round2DiagRect">
            <a:avLst/>
          </a:prstGeom>
          <a:solidFill>
            <a:srgbClr val="31859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行业领先酒管平台，让天下没有难开的店！</a:t>
            </a:r>
            <a:endParaRPr lang="zh-CN" altLang="en-US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pic>
        <p:nvPicPr>
          <p:cNvPr id="40" name="图片 39" hidden="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t="36417" r="53657" b="1659"/>
          <a:stretch>
            <a:fillRect/>
          </a:stretch>
        </p:blipFill>
        <p:spPr>
          <a:xfrm>
            <a:off x="2384258" y="-43448"/>
            <a:ext cx="9773920" cy="4876800"/>
          </a:xfrm>
          <a:custGeom>
            <a:avLst/>
            <a:gdLst>
              <a:gd name="connsiteX0" fmla="*/ 9773920 w 9773920"/>
              <a:gd name="connsiteY0" fmla="*/ 0 h 4876800"/>
              <a:gd name="connsiteX1" fmla="*/ 9773920 w 9773920"/>
              <a:gd name="connsiteY1" fmla="*/ 182880 h 4876800"/>
              <a:gd name="connsiteX2" fmla="*/ 7396480 w 9773920"/>
              <a:gd name="connsiteY2" fmla="*/ 4876800 h 4876800"/>
              <a:gd name="connsiteX3" fmla="*/ 0 w 9773920"/>
              <a:gd name="connsiteY3" fmla="*/ 1016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3920" h="4876800">
                <a:moveTo>
                  <a:pt x="9773920" y="0"/>
                </a:moveTo>
                <a:lnTo>
                  <a:pt x="9773920" y="182880"/>
                </a:lnTo>
                <a:lnTo>
                  <a:pt x="7396480" y="4876800"/>
                </a:lnTo>
                <a:lnTo>
                  <a:pt x="0" y="10160"/>
                </a:ln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1" t="25368" r="419"/>
          <a:stretch>
            <a:fillRect/>
          </a:stretch>
        </p:blipFill>
        <p:spPr>
          <a:xfrm>
            <a:off x="2388319" y="-145483"/>
            <a:ext cx="9883263" cy="5033173"/>
          </a:xfrm>
          <a:custGeom>
            <a:avLst/>
            <a:gdLst>
              <a:gd name="connsiteX0" fmla="*/ 9615948 w 9883263"/>
              <a:gd name="connsiteY0" fmla="*/ 0 h 5033173"/>
              <a:gd name="connsiteX1" fmla="*/ 9883263 w 9883263"/>
              <a:gd name="connsiteY1" fmla="*/ 187427 h 5033173"/>
              <a:gd name="connsiteX2" fmla="*/ 7432808 w 9883263"/>
              <a:gd name="connsiteY2" fmla="*/ 5033173 h 5033173"/>
              <a:gd name="connsiteX3" fmla="*/ 7407216 w 9883263"/>
              <a:gd name="connsiteY3" fmla="*/ 5033173 h 5033173"/>
              <a:gd name="connsiteX4" fmla="*/ 58993 w 9883263"/>
              <a:gd name="connsiteY4" fmla="*/ 206477 h 5033173"/>
              <a:gd name="connsiteX5" fmla="*/ 0 w 9883263"/>
              <a:gd name="connsiteY5" fmla="*/ 147484 h 503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83263" h="5033173">
                <a:moveTo>
                  <a:pt x="9615948" y="0"/>
                </a:moveTo>
                <a:lnTo>
                  <a:pt x="9883263" y="187427"/>
                </a:lnTo>
                <a:lnTo>
                  <a:pt x="7432808" y="5033173"/>
                </a:lnTo>
                <a:lnTo>
                  <a:pt x="7407216" y="5033173"/>
                </a:lnTo>
                <a:lnTo>
                  <a:pt x="58993" y="206477"/>
                </a:lnTo>
                <a:lnTo>
                  <a:pt x="0" y="147484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24" y="3184082"/>
            <a:ext cx="2695074" cy="7300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01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5314867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解决方案概览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4413803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Product Overview</a:t>
            </a:r>
            <a:endParaRPr lang="en-US" altLang="zh-CN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6" name="think-cell 幻灯片" r:id="rId3" imgW="7620" imgH="7620" progId="TCLayout.ActiveDocument.1">
                  <p:embed/>
                </p:oleObj>
              </mc:Choice>
              <mc:Fallback>
                <p:oleObj name="think-cell 幻灯片" r:id="rId3" imgW="7620" imgH="7620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组合 28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0" name="组合 2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数字酒店宾客服务全触点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299596" y="-672298"/>
            <a:ext cx="609773" cy="672298"/>
            <a:chOff x="2773573" y="1012143"/>
            <a:chExt cx="609773" cy="672298"/>
          </a:xfrm>
        </p:grpSpPr>
        <p:grpSp>
          <p:nvGrpSpPr>
            <p:cNvPr id="74" name="组合 73"/>
            <p:cNvGrpSpPr/>
            <p:nvPr/>
          </p:nvGrpSpPr>
          <p:grpSpPr>
            <a:xfrm>
              <a:off x="2773573" y="1012143"/>
              <a:ext cx="609773" cy="672298"/>
              <a:chOff x="2816917" y="1579074"/>
              <a:chExt cx="609773" cy="672298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2816917" y="2035928"/>
                <a:ext cx="60977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在线入住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5" name="椭圆 74"/>
            <p:cNvSpPr/>
            <p:nvPr/>
          </p:nvSpPr>
          <p:spPr>
            <a:xfrm>
              <a:off x="3046205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025826" y="-813624"/>
            <a:ext cx="609773" cy="716129"/>
            <a:chOff x="2784306" y="752868"/>
            <a:chExt cx="609773" cy="716129"/>
          </a:xfrm>
        </p:grpSpPr>
        <p:grpSp>
          <p:nvGrpSpPr>
            <p:cNvPr id="79" name="组合 78"/>
            <p:cNvGrpSpPr/>
            <p:nvPr/>
          </p:nvGrpSpPr>
          <p:grpSpPr>
            <a:xfrm>
              <a:off x="2784306" y="752868"/>
              <a:ext cx="609773" cy="593385"/>
              <a:chOff x="2827650" y="1319799"/>
              <a:chExt cx="609773" cy="593385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2827650" y="1319799"/>
                <a:ext cx="60977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在线入住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0" name="椭圆 79"/>
            <p:cNvSpPr/>
            <p:nvPr/>
          </p:nvSpPr>
          <p:spPr>
            <a:xfrm>
              <a:off x="3046205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698335" y="-729849"/>
            <a:ext cx="609773" cy="729849"/>
            <a:chOff x="2773573" y="875936"/>
            <a:chExt cx="609773" cy="729849"/>
          </a:xfrm>
        </p:grpSpPr>
        <p:grpSp>
          <p:nvGrpSpPr>
            <p:cNvPr id="140" name="组合 139"/>
            <p:cNvGrpSpPr/>
            <p:nvPr/>
          </p:nvGrpSpPr>
          <p:grpSpPr>
            <a:xfrm>
              <a:off x="2773573" y="1012143"/>
              <a:ext cx="609773" cy="593642"/>
              <a:chOff x="2816917" y="1579074"/>
              <a:chExt cx="609773" cy="593642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43" name="矩形 142"/>
              <p:cNvSpPr/>
              <p:nvPr/>
            </p:nvSpPr>
            <p:spPr>
              <a:xfrm>
                <a:off x="2816917" y="1957272"/>
                <a:ext cx="60977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在线入住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41" name="椭圆 140"/>
            <p:cNvSpPr/>
            <p:nvPr/>
          </p:nvSpPr>
          <p:spPr>
            <a:xfrm>
              <a:off x="3046205" y="87593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pic>
        <p:nvPicPr>
          <p:cNvPr id="242" name="图片 2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172" y="2822448"/>
            <a:ext cx="5767523" cy="2199130"/>
          </a:xfrm>
          <a:prstGeom prst="rect">
            <a:avLst/>
          </a:prstGeom>
        </p:spPr>
      </p:pic>
      <p:cxnSp>
        <p:nvCxnSpPr>
          <p:cNvPr id="225" name="直接连接符 224"/>
          <p:cNvCxnSpPr/>
          <p:nvPr/>
        </p:nvCxnSpPr>
        <p:spPr>
          <a:xfrm>
            <a:off x="9129353" y="2302332"/>
            <a:ext cx="152724" cy="1020235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6" name="直接连接符 225"/>
          <p:cNvCxnSpPr/>
          <p:nvPr/>
        </p:nvCxnSpPr>
        <p:spPr>
          <a:xfrm flipH="1">
            <a:off x="2645521" y="2315675"/>
            <a:ext cx="51099" cy="1006892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12" name="组合 211"/>
          <p:cNvGrpSpPr/>
          <p:nvPr/>
        </p:nvGrpSpPr>
        <p:grpSpPr>
          <a:xfrm>
            <a:off x="542927" y="2540598"/>
            <a:ext cx="2325778" cy="1945937"/>
            <a:chOff x="835742" y="1658899"/>
            <a:chExt cx="2325778" cy="1945937"/>
          </a:xfrm>
        </p:grpSpPr>
        <p:cxnSp>
          <p:nvCxnSpPr>
            <p:cNvPr id="13" name="直接连接符 12"/>
            <p:cNvCxnSpPr/>
            <p:nvPr/>
          </p:nvCxnSpPr>
          <p:spPr>
            <a:xfrm flipV="1">
              <a:off x="835742" y="2438872"/>
              <a:ext cx="2113034" cy="4869"/>
            </a:xfrm>
            <a:prstGeom prst="line">
              <a:avLst/>
            </a:prstGeom>
            <a:noFill/>
            <a:ln w="19050" cap="flat">
              <a:solidFill>
                <a:schemeClr val="accent1"/>
              </a:solidFill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8" name="组合 7"/>
            <p:cNvGrpSpPr/>
            <p:nvPr/>
          </p:nvGrpSpPr>
          <p:grpSpPr>
            <a:xfrm>
              <a:off x="1210942" y="1658899"/>
              <a:ext cx="1950578" cy="1945937"/>
              <a:chOff x="1432092" y="1659140"/>
              <a:chExt cx="1950578" cy="1945937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32092" y="1659140"/>
                <a:ext cx="1454453" cy="1945937"/>
                <a:chOff x="1432092" y="1659140"/>
                <a:chExt cx="1454453" cy="1945937"/>
              </a:xfrm>
            </p:grpSpPr>
            <p:grpSp>
              <p:nvGrpSpPr>
                <p:cNvPr id="129" name="组合 128"/>
                <p:cNvGrpSpPr/>
                <p:nvPr/>
              </p:nvGrpSpPr>
              <p:grpSpPr>
                <a:xfrm>
                  <a:off x="2276772" y="1659140"/>
                  <a:ext cx="609773" cy="820818"/>
                  <a:chOff x="2793737" y="653736"/>
                  <a:chExt cx="609773" cy="820818"/>
                </a:xfrm>
              </p:grpSpPr>
              <p:grpSp>
                <p:nvGrpSpPr>
                  <p:cNvPr id="130" name="组合 129"/>
                  <p:cNvGrpSpPr/>
                  <p:nvPr/>
                </p:nvGrpSpPr>
                <p:grpSpPr>
                  <a:xfrm>
                    <a:off x="2793737" y="653736"/>
                    <a:ext cx="609773" cy="692517"/>
                    <a:chOff x="2837081" y="1220667"/>
                    <a:chExt cx="609773" cy="692517"/>
                  </a:xfrm>
                </p:grpSpPr>
                <p:sp>
                  <p:nvSpPr>
                    <p:cNvPr id="132" name="椭圆 131"/>
                    <p:cNvSpPr/>
                    <p:nvPr/>
                  </p:nvSpPr>
                  <p:spPr>
                    <a:xfrm>
                      <a:off x="2952713" y="1579074"/>
                      <a:ext cx="338181" cy="334110"/>
                    </a:xfrm>
                    <a:prstGeom prst="ellipse">
                      <a:avLst/>
                    </a:prstGeom>
                    <a:solidFill>
                      <a:srgbClr val="02727E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sp>
                  <p:nvSpPr>
                    <p:cNvPr id="133" name="矩形 132"/>
                    <p:cNvSpPr/>
                    <p:nvPr/>
                  </p:nvSpPr>
                  <p:spPr>
                    <a:xfrm>
                      <a:off x="2837081" y="1220667"/>
                      <a:ext cx="609773" cy="52322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zh-CN" altLang="en-US" sz="800" b="1" dirty="0">
                          <a:solidFill>
                            <a:sysClr val="windowText" lastClr="000000"/>
                          </a:solidFill>
                        </a:rPr>
                        <a:t>在线选房</a:t>
                      </a:r>
                      <a:endParaRPr lang="en-US" altLang="zh-CN" sz="8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微信小程序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支付宝服务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endParaRPr lang="zh-CN" altLang="en-US" sz="800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</p:grpSp>
              <p:sp>
                <p:nvSpPr>
                  <p:cNvPr id="131" name="椭圆 130"/>
                  <p:cNvSpPr/>
                  <p:nvPr/>
                </p:nvSpPr>
                <p:spPr>
                  <a:xfrm>
                    <a:off x="3046205" y="1402603"/>
                    <a:ext cx="64509" cy="71951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 cap="flat">
                    <a:solidFill>
                      <a:srgbClr val="31859C"/>
                    </a:solidFill>
                    <a:prstDash val="solid"/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142873" tIns="142873" rIns="142873" bIns="142873" numCol="1" spcCol="38100" rtlCol="0" anchor="ctr">
                    <a:noAutofit/>
                  </a:bodyPr>
                  <a:lstStyle/>
                  <a:p>
                    <a:pPr marL="0" marR="0" indent="0" algn="ctr" defTabSz="68961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en-US" sz="420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endParaRPr>
                  </a:p>
                </p:txBody>
              </p:sp>
            </p:grpSp>
            <p:grpSp>
              <p:nvGrpSpPr>
                <p:cNvPr id="144" name="组合 143"/>
                <p:cNvGrpSpPr/>
                <p:nvPr/>
              </p:nvGrpSpPr>
              <p:grpSpPr>
                <a:xfrm>
                  <a:off x="1653712" y="2408007"/>
                  <a:ext cx="1024447" cy="1197070"/>
                  <a:chOff x="2506029" y="870379"/>
                  <a:chExt cx="1024447" cy="1197070"/>
                </a:xfrm>
              </p:grpSpPr>
              <p:grpSp>
                <p:nvGrpSpPr>
                  <p:cNvPr id="145" name="组合 144"/>
                  <p:cNvGrpSpPr/>
                  <p:nvPr/>
                </p:nvGrpSpPr>
                <p:grpSpPr>
                  <a:xfrm>
                    <a:off x="2506029" y="1012143"/>
                    <a:ext cx="1024447" cy="1055306"/>
                    <a:chOff x="2549373" y="1579074"/>
                    <a:chExt cx="1024447" cy="1055306"/>
                  </a:xfrm>
                </p:grpSpPr>
                <p:sp>
                  <p:nvSpPr>
                    <p:cNvPr id="147" name="椭圆 146"/>
                    <p:cNvSpPr/>
                    <p:nvPr/>
                  </p:nvSpPr>
                  <p:spPr>
                    <a:xfrm>
                      <a:off x="2952713" y="1579074"/>
                      <a:ext cx="338181" cy="334110"/>
                    </a:xfrm>
                    <a:prstGeom prst="ellipse">
                      <a:avLst/>
                    </a:prstGeom>
                    <a:solidFill>
                      <a:srgbClr val="02727E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sp>
                  <p:nvSpPr>
                    <p:cNvPr id="148" name="矩形 147"/>
                    <p:cNvSpPr/>
                    <p:nvPr/>
                  </p:nvSpPr>
                  <p:spPr>
                    <a:xfrm>
                      <a:off x="2549373" y="1957272"/>
                      <a:ext cx="1024447" cy="67710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zh-CN" altLang="en-US" sz="800" b="1" dirty="0">
                          <a:solidFill>
                            <a:sysClr val="windowText" lastClr="000000"/>
                          </a:solidFill>
                        </a:rPr>
                        <a:t>推送在线办理连接</a:t>
                      </a:r>
                      <a:endParaRPr lang="en-US" altLang="zh-CN" sz="8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今日预抵通知</a:t>
                      </a:r>
                      <a:r>
                        <a:rPr lang="en-US" altLang="zh-CN" sz="600" b="1" dirty="0">
                          <a:solidFill>
                            <a:sysClr val="windowText" lastClr="000000"/>
                          </a:solidFill>
                        </a:rPr>
                        <a:t>|</a:t>
                      </a:r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邮件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宾客欢迎提醒</a:t>
                      </a:r>
                      <a:endParaRPr lang="zh-CN" altLang="en-US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微信小程序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支付宝服务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en-US" altLang="zh-CN" sz="600" b="1" dirty="0">
                          <a:solidFill>
                            <a:sysClr val="windowText" lastClr="000000"/>
                          </a:solidFill>
                        </a:rPr>
                        <a:t>SMS</a:t>
                      </a:r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短信</a:t>
                      </a:r>
                      <a:endParaRPr lang="en-US" altLang="zh-CN" sz="1000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</p:grpSp>
              <p:sp>
                <p:nvSpPr>
                  <p:cNvPr id="146" name="椭圆 145"/>
                  <p:cNvSpPr/>
                  <p:nvPr/>
                </p:nvSpPr>
                <p:spPr>
                  <a:xfrm>
                    <a:off x="3046205" y="870379"/>
                    <a:ext cx="64509" cy="71951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 cap="flat">
                    <a:solidFill>
                      <a:srgbClr val="31859C"/>
                    </a:solidFill>
                    <a:prstDash val="solid"/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142873" tIns="142873" rIns="142873" bIns="142873" numCol="1" spcCol="38100" rtlCol="0" anchor="ctr">
                    <a:noAutofit/>
                  </a:bodyPr>
                  <a:lstStyle/>
                  <a:p>
                    <a:pPr marL="0" marR="0" indent="0" algn="ctr" defTabSz="68961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en-US" sz="420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endParaRPr>
                  </a:p>
                </p:txBody>
              </p:sp>
            </p:grpSp>
            <p:grpSp>
              <p:nvGrpSpPr>
                <p:cNvPr id="149" name="组合 148"/>
                <p:cNvGrpSpPr/>
                <p:nvPr/>
              </p:nvGrpSpPr>
              <p:grpSpPr>
                <a:xfrm>
                  <a:off x="1432092" y="1664464"/>
                  <a:ext cx="889479" cy="815494"/>
                  <a:chOff x="2641227" y="659060"/>
                  <a:chExt cx="889479" cy="815494"/>
                </a:xfrm>
              </p:grpSpPr>
              <p:grpSp>
                <p:nvGrpSpPr>
                  <p:cNvPr id="150" name="组合 149"/>
                  <p:cNvGrpSpPr/>
                  <p:nvPr/>
                </p:nvGrpSpPr>
                <p:grpSpPr>
                  <a:xfrm>
                    <a:off x="2641227" y="659060"/>
                    <a:ext cx="889479" cy="687193"/>
                    <a:chOff x="2684571" y="1225991"/>
                    <a:chExt cx="889479" cy="687193"/>
                  </a:xfrm>
                </p:grpSpPr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2952713" y="1579074"/>
                      <a:ext cx="338181" cy="334110"/>
                    </a:xfrm>
                    <a:prstGeom prst="ellipse">
                      <a:avLst/>
                    </a:prstGeom>
                    <a:solidFill>
                      <a:srgbClr val="02727E"/>
                    </a:solidFill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200"/>
                    </a:p>
                  </p:txBody>
                </p:sp>
                <p:sp>
                  <p:nvSpPr>
                    <p:cNvPr id="153" name="矩形 152"/>
                    <p:cNvSpPr/>
                    <p:nvPr/>
                  </p:nvSpPr>
                  <p:spPr>
                    <a:xfrm>
                      <a:off x="2684571" y="1225991"/>
                      <a:ext cx="889479" cy="400110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zh-CN" altLang="en-US" sz="800" b="1" dirty="0">
                          <a:solidFill>
                            <a:sysClr val="windowText" lastClr="000000"/>
                          </a:solidFill>
                        </a:rPr>
                        <a:t>当日预定</a:t>
                      </a:r>
                      <a:endParaRPr lang="en-US" altLang="zh-CN" sz="8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en-US" altLang="zh-CN" sz="600" b="1" dirty="0" err="1">
                          <a:solidFill>
                            <a:sysClr val="windowText" lastClr="000000"/>
                          </a:solidFill>
                        </a:rPr>
                        <a:t>Walkin</a:t>
                      </a:r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预定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zh-CN" altLang="en-US" sz="600" b="1" dirty="0">
                          <a:solidFill>
                            <a:sysClr val="windowText" lastClr="000000"/>
                          </a:solidFill>
                        </a:rPr>
                        <a:t>钟点房预定</a:t>
                      </a:r>
                      <a:endParaRPr lang="en-US" altLang="zh-CN" sz="600" b="1" dirty="0">
                        <a:solidFill>
                          <a:sysClr val="windowText" lastClr="000000"/>
                        </a:solidFill>
                      </a:endParaRPr>
                    </a:p>
                  </p:txBody>
                </p:sp>
              </p:grpSp>
              <p:sp>
                <p:nvSpPr>
                  <p:cNvPr id="151" name="椭圆 150"/>
                  <p:cNvSpPr/>
                  <p:nvPr/>
                </p:nvSpPr>
                <p:spPr>
                  <a:xfrm>
                    <a:off x="3046205" y="1402603"/>
                    <a:ext cx="64509" cy="71951"/>
                  </a:xfrm>
                  <a:prstGeom prst="ellipse">
                    <a:avLst/>
                  </a:prstGeom>
                  <a:solidFill>
                    <a:schemeClr val="bg1"/>
                  </a:solidFill>
                  <a:ln w="3175" cap="flat">
                    <a:solidFill>
                      <a:srgbClr val="31859C"/>
                    </a:solidFill>
                    <a:prstDash val="solid"/>
                    <a:round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142873" tIns="142873" rIns="142873" bIns="142873" numCol="1" spcCol="38100" rtlCol="0" anchor="ctr">
                    <a:noAutofit/>
                  </a:bodyPr>
                  <a:lstStyle/>
                  <a:p>
                    <a:pPr marL="0" marR="0" indent="0" algn="ctr" defTabSz="68961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en-US" sz="4200" i="0" u="none" strike="noStrike" cap="none" spc="0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endParaRPr>
                  </a:p>
                </p:txBody>
              </p:sp>
            </p:grpSp>
          </p:grpSp>
          <p:grpSp>
            <p:nvGrpSpPr>
              <p:cNvPr id="180" name="组合 179"/>
              <p:cNvGrpSpPr/>
              <p:nvPr/>
            </p:nvGrpSpPr>
            <p:grpSpPr>
              <a:xfrm>
                <a:off x="2586031" y="2408007"/>
                <a:ext cx="796639" cy="909185"/>
                <a:chOff x="2817081" y="881493"/>
                <a:chExt cx="796639" cy="909185"/>
              </a:xfrm>
            </p:grpSpPr>
            <p:grpSp>
              <p:nvGrpSpPr>
                <p:cNvPr id="181" name="组合 180"/>
                <p:cNvGrpSpPr/>
                <p:nvPr/>
              </p:nvGrpSpPr>
              <p:grpSpPr>
                <a:xfrm>
                  <a:off x="2817081" y="1023257"/>
                  <a:ext cx="796639" cy="767421"/>
                  <a:chOff x="2860425" y="1590188"/>
                  <a:chExt cx="796639" cy="767421"/>
                </a:xfrm>
              </p:grpSpPr>
              <p:sp>
                <p:nvSpPr>
                  <p:cNvPr id="183" name="椭圆 182"/>
                  <p:cNvSpPr/>
                  <p:nvPr/>
                </p:nvSpPr>
                <p:spPr>
                  <a:xfrm>
                    <a:off x="2952713" y="1590188"/>
                    <a:ext cx="338181" cy="334110"/>
                  </a:xfrm>
                  <a:prstGeom prst="ellipse">
                    <a:avLst/>
                  </a:prstGeom>
                  <a:solidFill>
                    <a:srgbClr val="02727E"/>
                  </a:solidFill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200" dirty="0"/>
                  </a:p>
                </p:txBody>
              </p:sp>
              <p:sp>
                <p:nvSpPr>
                  <p:cNvPr id="184" name="矩形 183"/>
                  <p:cNvSpPr/>
                  <p:nvPr/>
                </p:nvSpPr>
                <p:spPr>
                  <a:xfrm>
                    <a:off x="2860425" y="1957499"/>
                    <a:ext cx="796639" cy="4001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800" b="1" dirty="0">
                        <a:solidFill>
                          <a:sysClr val="windowText" lastClr="000000"/>
                        </a:solidFill>
                      </a:rPr>
                      <a:t>特殊客需记录</a:t>
                    </a:r>
                    <a:endParaRPr lang="en-US" altLang="zh-CN" sz="800" b="1" dirty="0">
                      <a:solidFill>
                        <a:sysClr val="windowText" lastClr="000000"/>
                      </a:solidFill>
                    </a:endParaRPr>
                  </a:p>
                  <a:p>
                    <a:pPr algn="ctr"/>
                    <a:r>
                      <a:rPr lang="zh-CN" altLang="en-US" sz="600" b="1" dirty="0">
                        <a:solidFill>
                          <a:sysClr val="windowText" lastClr="000000"/>
                        </a:solidFill>
                      </a:rPr>
                      <a:t>预留六小件</a:t>
                    </a:r>
                    <a:endParaRPr lang="en-US" altLang="zh-CN" sz="600" b="1" dirty="0">
                      <a:solidFill>
                        <a:sysClr val="windowText" lastClr="000000"/>
                      </a:solidFill>
                    </a:endParaRPr>
                  </a:p>
                  <a:p>
                    <a:pPr algn="ctr"/>
                    <a:r>
                      <a:rPr lang="zh-CN" altLang="en-US" sz="600" b="1" dirty="0">
                        <a:solidFill>
                          <a:sysClr val="windowText" lastClr="000000"/>
                        </a:solidFill>
                      </a:rPr>
                      <a:t>相邻房间请求</a:t>
                    </a:r>
                    <a:endParaRPr lang="zh-CN" altLang="en-US" sz="600" b="1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182" name="椭圆 181"/>
                <p:cNvSpPr/>
                <p:nvPr/>
              </p:nvSpPr>
              <p:spPr>
                <a:xfrm>
                  <a:off x="3046205" y="881493"/>
                  <a:ext cx="64509" cy="71951"/>
                </a:xfrm>
                <a:prstGeom prst="ellipse">
                  <a:avLst/>
                </a:prstGeom>
                <a:solidFill>
                  <a:schemeClr val="bg1"/>
                </a:solidFill>
                <a:ln w="3175" cap="flat">
                  <a:solidFill>
                    <a:srgbClr val="31859C"/>
                  </a:solidFill>
                  <a:prstDash val="solid"/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142873" tIns="142873" rIns="142873" bIns="142873" numCol="1" spcCol="38100" rtlCol="0" anchor="ctr">
                  <a:noAutofit/>
                </a:bodyPr>
                <a:lstStyle/>
                <a:p>
                  <a:pPr marL="0" marR="0" indent="0" algn="ctr" defTabSz="68961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420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</p:grpSp>
        </p:grpSp>
      </p:grpSp>
      <p:cxnSp>
        <p:nvCxnSpPr>
          <p:cNvPr id="10" name="直接箭头连接符 9"/>
          <p:cNvCxnSpPr/>
          <p:nvPr/>
        </p:nvCxnSpPr>
        <p:spPr>
          <a:xfrm>
            <a:off x="9282077" y="3322567"/>
            <a:ext cx="2517058" cy="0"/>
          </a:xfrm>
          <a:prstGeom prst="straightConnector1">
            <a:avLst/>
          </a:prstGeom>
          <a:noFill/>
          <a:ln w="1905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椭圆 11"/>
          <p:cNvSpPr/>
          <p:nvPr/>
        </p:nvSpPr>
        <p:spPr>
          <a:xfrm>
            <a:off x="4809398" y="1494527"/>
            <a:ext cx="612666" cy="526040"/>
          </a:xfrm>
          <a:prstGeom prst="ellipse">
            <a:avLst/>
          </a:prstGeom>
          <a:noFill/>
          <a:ln w="9525" cap="flat">
            <a:solidFill>
              <a:srgbClr val="7EA2B1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4405440" y="884888"/>
            <a:ext cx="1503567" cy="737899"/>
            <a:chOff x="162358" y="5326559"/>
            <a:chExt cx="1503567" cy="737899"/>
          </a:xfrm>
        </p:grpSpPr>
        <p:sp>
          <p:nvSpPr>
            <p:cNvPr id="175" name="矩形 174"/>
            <p:cNvSpPr/>
            <p:nvPr/>
          </p:nvSpPr>
          <p:spPr>
            <a:xfrm>
              <a:off x="162358" y="5326559"/>
              <a:ext cx="1503567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b="1" dirty="0">
                  <a:solidFill>
                    <a:sysClr val="windowText" lastClr="000000"/>
                  </a:solidFill>
                </a:rPr>
                <a:t>打印入住小票二维码引入住中服务平台</a:t>
              </a:r>
              <a:endParaRPr lang="zh-CN" altLang="en-US" sz="105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732952" y="5730348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cxnSp>
        <p:nvCxnSpPr>
          <p:cNvPr id="215" name="直接连接符 214"/>
          <p:cNvCxnSpPr/>
          <p:nvPr/>
        </p:nvCxnSpPr>
        <p:spPr>
          <a:xfrm flipV="1">
            <a:off x="2700926" y="2300961"/>
            <a:ext cx="6435196" cy="13343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" name="组合 4"/>
          <p:cNvGrpSpPr/>
          <p:nvPr/>
        </p:nvGrpSpPr>
        <p:grpSpPr>
          <a:xfrm>
            <a:off x="2549628" y="1881049"/>
            <a:ext cx="720565" cy="795408"/>
            <a:chOff x="2662781" y="1012143"/>
            <a:chExt cx="720565" cy="795408"/>
          </a:xfrm>
        </p:grpSpPr>
        <p:grpSp>
          <p:nvGrpSpPr>
            <p:cNvPr id="52" name="组合 51"/>
            <p:cNvGrpSpPr/>
            <p:nvPr/>
          </p:nvGrpSpPr>
          <p:grpSpPr>
            <a:xfrm>
              <a:off x="2662781" y="1012143"/>
              <a:ext cx="720565" cy="795408"/>
              <a:chOff x="2706125" y="1579074"/>
              <a:chExt cx="720565" cy="795408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2706125" y="2035928"/>
                <a:ext cx="72056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自助机</a:t>
                </a:r>
                <a:r>
                  <a:rPr lang="en-US" altLang="zh-CN" sz="800" b="1" dirty="0" err="1">
                    <a:solidFill>
                      <a:sysClr val="windowText" lastClr="000000"/>
                    </a:solidFill>
                  </a:rPr>
                  <a:t>Checkin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" name="椭圆 3"/>
            <p:cNvSpPr/>
            <p:nvPr/>
          </p:nvSpPr>
          <p:spPr>
            <a:xfrm>
              <a:off x="3046205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294573" y="1873144"/>
            <a:ext cx="609773" cy="795408"/>
            <a:chOff x="2816917" y="1579074"/>
            <a:chExt cx="609773" cy="795408"/>
          </a:xfrm>
        </p:grpSpPr>
        <p:sp>
          <p:nvSpPr>
            <p:cNvPr id="66" name="椭圆 65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67" name="矩形 66"/>
            <p:cNvSpPr/>
            <p:nvPr/>
          </p:nvSpPr>
          <p:spPr>
            <a:xfrm>
              <a:off x="2816917" y="2035928"/>
              <a:ext cx="60977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多渠道同住人邀请</a:t>
              </a:r>
              <a:endParaRPr lang="zh-CN" altLang="en-US" sz="8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5" name="椭圆 64"/>
          <p:cNvSpPr/>
          <p:nvPr/>
        </p:nvSpPr>
        <p:spPr>
          <a:xfrm>
            <a:off x="3532914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861447" y="1862351"/>
            <a:ext cx="609773" cy="918519"/>
            <a:chOff x="2816917" y="1579074"/>
            <a:chExt cx="609773" cy="918519"/>
          </a:xfrm>
        </p:grpSpPr>
        <p:sp>
          <p:nvSpPr>
            <p:cNvPr id="71" name="椭圆 70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2" name="矩形 71"/>
            <p:cNvSpPr/>
            <p:nvPr/>
          </p:nvSpPr>
          <p:spPr>
            <a:xfrm>
              <a:off x="2816917" y="2035928"/>
              <a:ext cx="6097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b="1" dirty="0">
                  <a:solidFill>
                    <a:sysClr val="windowText" lastClr="000000"/>
                  </a:solidFill>
                </a:rPr>
                <a:t>智能客控人</a:t>
              </a:r>
              <a:r>
                <a:rPr lang="en-US" altLang="zh-CN" sz="800" b="1" dirty="0">
                  <a:solidFill>
                    <a:sysClr val="windowText" lastClr="000000"/>
                  </a:solidFill>
                </a:rPr>
                <a:t>-</a:t>
              </a:r>
              <a:r>
                <a:rPr lang="zh-CN" altLang="en-US" sz="800" b="1" dirty="0">
                  <a:solidFill>
                    <a:sysClr val="windowText" lastClr="000000"/>
                  </a:solidFill>
                </a:rPr>
                <a:t>房</a:t>
              </a:r>
              <a:r>
                <a:rPr lang="en-US" altLang="zh-CN" sz="800" b="1" dirty="0">
                  <a:solidFill>
                    <a:sysClr val="windowText" lastClr="000000"/>
                  </a:solidFill>
                </a:rPr>
                <a:t>-</a:t>
              </a:r>
              <a:r>
                <a:rPr lang="zh-CN" altLang="en-US" sz="800" b="1" dirty="0">
                  <a:solidFill>
                    <a:sysClr val="windowText" lastClr="000000"/>
                  </a:solidFill>
                </a:rPr>
                <a:t>单绑定</a:t>
              </a:r>
              <a:endParaRPr lang="zh-CN" altLang="en-US" sz="8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0" name="椭圆 69"/>
          <p:cNvSpPr/>
          <p:nvPr/>
        </p:nvSpPr>
        <p:spPr>
          <a:xfrm>
            <a:off x="4132776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72542" y="1862351"/>
            <a:ext cx="609773" cy="918519"/>
            <a:chOff x="2816917" y="1579074"/>
            <a:chExt cx="609773" cy="918519"/>
          </a:xfrm>
        </p:grpSpPr>
        <p:sp>
          <p:nvSpPr>
            <p:cNvPr id="86" name="椭圆 85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87" name="矩形 86"/>
            <p:cNvSpPr/>
            <p:nvPr/>
          </p:nvSpPr>
          <p:spPr>
            <a:xfrm>
              <a:off x="2816917" y="2035928"/>
              <a:ext cx="6097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无卡通电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空调预开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调光预设</a:t>
              </a:r>
              <a:endParaRPr lang="zh-CN" altLang="en-US" sz="8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5" name="椭圆 84"/>
          <p:cNvSpPr/>
          <p:nvPr/>
        </p:nvSpPr>
        <p:spPr>
          <a:xfrm>
            <a:off x="4732638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5114400" y="1881049"/>
            <a:ext cx="609773" cy="903130"/>
            <a:chOff x="2773573" y="1012143"/>
            <a:chExt cx="609773" cy="903130"/>
          </a:xfrm>
        </p:grpSpPr>
        <p:grpSp>
          <p:nvGrpSpPr>
            <p:cNvPr id="89" name="组合 88"/>
            <p:cNvGrpSpPr/>
            <p:nvPr/>
          </p:nvGrpSpPr>
          <p:grpSpPr>
            <a:xfrm>
              <a:off x="2773573" y="1012143"/>
              <a:ext cx="609773" cy="903130"/>
              <a:chOff x="2816917" y="1579074"/>
              <a:chExt cx="609773" cy="90313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2816917" y="2035928"/>
                <a:ext cx="609773" cy="446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房间</a:t>
                </a:r>
                <a:r>
                  <a:rPr lang="en-US" altLang="zh-CN" sz="800" b="1" dirty="0" err="1">
                    <a:solidFill>
                      <a:sysClr val="windowText" lastClr="000000"/>
                    </a:solidFill>
                  </a:rPr>
                  <a:t>wifi</a:t>
                </a:r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密码获取</a:t>
                </a:r>
                <a:endParaRPr lang="en-US" altLang="zh-CN" sz="800" b="1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US" altLang="zh-CN" sz="600" b="1" dirty="0" err="1">
                    <a:solidFill>
                      <a:sysClr val="windowText" lastClr="000000"/>
                    </a:solidFill>
                  </a:rPr>
                  <a:t>wifiportal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90" name="椭圆 89"/>
            <p:cNvSpPr/>
            <p:nvPr/>
          </p:nvSpPr>
          <p:spPr>
            <a:xfrm>
              <a:off x="2991673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646645" y="1873529"/>
            <a:ext cx="609773" cy="1133962"/>
            <a:chOff x="2816917" y="1579074"/>
            <a:chExt cx="609773" cy="1133962"/>
          </a:xfrm>
        </p:grpSpPr>
        <p:sp>
          <p:nvSpPr>
            <p:cNvPr id="96" name="椭圆 95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7" name="矩形 96"/>
            <p:cNvSpPr/>
            <p:nvPr/>
          </p:nvSpPr>
          <p:spPr>
            <a:xfrm>
              <a:off x="2816917" y="2035928"/>
              <a:ext cx="60977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即使客需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报事报修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客房送水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快递配送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六小件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（机器人）</a:t>
              </a:r>
              <a:endParaRPr lang="zh-CN" altLang="en-US" sz="8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5" name="椭圆 94"/>
          <p:cNvSpPr/>
          <p:nvPr/>
        </p:nvSpPr>
        <p:spPr>
          <a:xfrm>
            <a:off x="5932362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6264920" y="1898524"/>
            <a:ext cx="609773" cy="856964"/>
            <a:chOff x="2816917" y="1579074"/>
            <a:chExt cx="609773" cy="856964"/>
          </a:xfrm>
        </p:grpSpPr>
        <p:sp>
          <p:nvSpPr>
            <p:cNvPr id="101" name="椭圆 100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2816917" y="2035928"/>
              <a:ext cx="60977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当前客账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查询客账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线上缴费</a:t>
              </a:r>
              <a:endParaRPr lang="zh-CN" altLang="en-US" sz="6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0" name="椭圆 99"/>
          <p:cNvSpPr/>
          <p:nvPr/>
        </p:nvSpPr>
        <p:spPr>
          <a:xfrm>
            <a:off x="6532224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6839383" y="1896632"/>
            <a:ext cx="609773" cy="1041629"/>
            <a:chOff x="2816917" y="1579074"/>
            <a:chExt cx="609773" cy="1041629"/>
          </a:xfrm>
        </p:grpSpPr>
        <p:sp>
          <p:nvSpPr>
            <p:cNvPr id="107" name="椭圆 106"/>
            <p:cNvSpPr/>
            <p:nvPr/>
          </p:nvSpPr>
          <p:spPr>
            <a:xfrm>
              <a:off x="2952713" y="1579074"/>
              <a:ext cx="338181" cy="334110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2816917" y="2035928"/>
              <a:ext cx="60977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b="1" dirty="0">
                  <a:solidFill>
                    <a:sysClr val="windowText" lastClr="000000"/>
                  </a:solidFill>
                </a:rPr>
                <a:t>客控操作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灯光调节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空调调温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智能投屏</a:t>
              </a:r>
              <a:endParaRPr lang="en-US" altLang="zh-CN" sz="800" b="1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altLang="en-US" sz="600" b="1" dirty="0">
                  <a:solidFill>
                    <a:sysClr val="windowText" lastClr="000000"/>
                  </a:solidFill>
                </a:rPr>
                <a:t>窗帘开合</a:t>
              </a:r>
              <a:endParaRPr lang="en-US" altLang="zh-CN" sz="600" b="1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>
            <a:off x="7132086" y="2265952"/>
            <a:ext cx="64509" cy="71951"/>
          </a:xfrm>
          <a:prstGeom prst="ellipse">
            <a:avLst/>
          </a:prstGeom>
          <a:solidFill>
            <a:schemeClr val="bg1"/>
          </a:solidFill>
          <a:ln w="3175" cap="flat">
            <a:solidFill>
              <a:srgbClr val="31859C"/>
            </a:solidFill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7568380" y="1891578"/>
            <a:ext cx="609773" cy="969545"/>
            <a:chOff x="2773573" y="1022672"/>
            <a:chExt cx="609773" cy="969545"/>
          </a:xfrm>
        </p:grpSpPr>
        <p:grpSp>
          <p:nvGrpSpPr>
            <p:cNvPr id="115" name="组合 114"/>
            <p:cNvGrpSpPr/>
            <p:nvPr/>
          </p:nvGrpSpPr>
          <p:grpSpPr>
            <a:xfrm>
              <a:off x="2773573" y="1022672"/>
              <a:ext cx="609773" cy="969545"/>
              <a:chOff x="2816917" y="1589603"/>
              <a:chExt cx="609773" cy="969545"/>
            </a:xfrm>
          </p:grpSpPr>
          <p:sp>
            <p:nvSpPr>
              <p:cNvPr id="117" name="椭圆 116"/>
              <p:cNvSpPr/>
              <p:nvPr/>
            </p:nvSpPr>
            <p:spPr>
              <a:xfrm>
                <a:off x="2843648" y="1589603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2816917" y="2035928"/>
                <a:ext cx="60977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发票抬头预留</a:t>
                </a:r>
                <a:endParaRPr lang="en-US" altLang="zh-CN" sz="800" b="1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zh-CN" altLang="en-US" sz="600" b="1" dirty="0">
                    <a:solidFill>
                      <a:sysClr val="windowText" lastClr="000000"/>
                    </a:solidFill>
                  </a:rPr>
                  <a:t>微信支付宝抬头导入</a:t>
                </a:r>
                <a:endParaRPr lang="zh-CN" altLang="en-US" sz="8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16" name="椭圆 115"/>
            <p:cNvSpPr/>
            <p:nvPr/>
          </p:nvSpPr>
          <p:spPr>
            <a:xfrm>
              <a:off x="2937141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8059174" y="1881049"/>
            <a:ext cx="609773" cy="1026241"/>
            <a:chOff x="2773573" y="1012143"/>
            <a:chExt cx="609773" cy="1026241"/>
          </a:xfrm>
        </p:grpSpPr>
        <p:grpSp>
          <p:nvGrpSpPr>
            <p:cNvPr id="120" name="组合 119"/>
            <p:cNvGrpSpPr/>
            <p:nvPr/>
          </p:nvGrpSpPr>
          <p:grpSpPr>
            <a:xfrm>
              <a:off x="2773573" y="1012143"/>
              <a:ext cx="609773" cy="1026241"/>
              <a:chOff x="2816917" y="1579074"/>
              <a:chExt cx="609773" cy="1026241"/>
            </a:xfrm>
          </p:grpSpPr>
          <p:sp>
            <p:nvSpPr>
              <p:cNvPr id="122" name="椭圆 121"/>
              <p:cNvSpPr/>
              <p:nvPr/>
            </p:nvSpPr>
            <p:spPr>
              <a:xfrm>
                <a:off x="2952713" y="1579074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2816917" y="2035928"/>
                <a:ext cx="609773" cy="569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b="1" dirty="0">
                    <a:solidFill>
                      <a:sysClr val="windowText" lastClr="000000"/>
                    </a:solidFill>
                  </a:rPr>
                  <a:t>常规物品借用</a:t>
                </a:r>
                <a:endParaRPr lang="en-US" altLang="zh-CN" sz="800" b="1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zh-CN" altLang="en-US" sz="500" b="1" dirty="0">
                    <a:solidFill>
                      <a:sysClr val="windowText" lastClr="000000"/>
                    </a:solidFill>
                  </a:rPr>
                  <a:t>急切人送物</a:t>
                </a:r>
                <a:endParaRPr lang="en-US" altLang="zh-CN" sz="500" b="1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zh-CN" altLang="en-US" sz="500" b="1" dirty="0">
                    <a:solidFill>
                      <a:sysClr val="windowText" lastClr="000000"/>
                    </a:solidFill>
                  </a:rPr>
                  <a:t>客房阿姨送物</a:t>
                </a:r>
                <a:endParaRPr lang="en-US" altLang="zh-CN" sz="500" b="1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zh-CN" altLang="en-US" sz="500" b="1" dirty="0">
                    <a:solidFill>
                      <a:sysClr val="windowText" lastClr="000000"/>
                    </a:solidFill>
                  </a:rPr>
                  <a:t>贵重物品押金</a:t>
                </a:r>
                <a:endParaRPr lang="zh-CN" altLang="en-US" sz="500" b="1" dirty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21" name="椭圆 120"/>
            <p:cNvSpPr/>
            <p:nvPr/>
          </p:nvSpPr>
          <p:spPr>
            <a:xfrm>
              <a:off x="3046205" y="1397046"/>
              <a:ext cx="64509" cy="71951"/>
            </a:xfrm>
            <a:prstGeom prst="ellipse">
              <a:avLst/>
            </a:prstGeom>
            <a:solidFill>
              <a:schemeClr val="bg1"/>
            </a:solidFill>
            <a:ln w="3175" cap="flat">
              <a:solidFill>
                <a:srgbClr val="31859C"/>
              </a:solidFill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9690" y="5957653"/>
            <a:ext cx="2488086" cy="610122"/>
            <a:chOff x="298530" y="5621011"/>
            <a:chExt cx="2488086" cy="610122"/>
          </a:xfrm>
        </p:grpSpPr>
        <p:grpSp>
          <p:nvGrpSpPr>
            <p:cNvPr id="504" name="组合 503"/>
            <p:cNvGrpSpPr/>
            <p:nvPr/>
          </p:nvGrpSpPr>
          <p:grpSpPr>
            <a:xfrm>
              <a:off x="298530" y="5621011"/>
              <a:ext cx="473977" cy="610122"/>
              <a:chOff x="665054" y="5454336"/>
              <a:chExt cx="473977" cy="610122"/>
            </a:xfrm>
          </p:grpSpPr>
          <p:sp>
            <p:nvSpPr>
              <p:cNvPr id="246" name="矩形 245"/>
              <p:cNvSpPr/>
              <p:nvPr/>
            </p:nvSpPr>
            <p:spPr>
              <a:xfrm>
                <a:off x="665054" y="5454336"/>
                <a:ext cx="473977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ysClr val="windowText" lastClr="000000"/>
                    </a:solidFill>
                  </a:rPr>
                  <a:t>住前</a:t>
                </a:r>
                <a:endParaRPr lang="zh-CN" altLang="en-US" sz="105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9" name="椭圆 498"/>
              <p:cNvSpPr/>
              <p:nvPr/>
            </p:nvSpPr>
            <p:spPr>
              <a:xfrm>
                <a:off x="732952" y="5730348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BFBEB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grpSp>
          <p:nvGrpSpPr>
            <p:cNvPr id="505" name="组合 504"/>
            <p:cNvGrpSpPr/>
            <p:nvPr/>
          </p:nvGrpSpPr>
          <p:grpSpPr>
            <a:xfrm>
              <a:off x="838705" y="5621011"/>
              <a:ext cx="473977" cy="610122"/>
              <a:chOff x="665054" y="5454336"/>
              <a:chExt cx="473977" cy="610122"/>
            </a:xfrm>
          </p:grpSpPr>
          <p:sp>
            <p:nvSpPr>
              <p:cNvPr id="506" name="矩形 505"/>
              <p:cNvSpPr/>
              <p:nvPr/>
            </p:nvSpPr>
            <p:spPr>
              <a:xfrm>
                <a:off x="665054" y="5454336"/>
                <a:ext cx="473977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ysClr val="windowText" lastClr="000000"/>
                    </a:solidFill>
                  </a:rPr>
                  <a:t>当日</a:t>
                </a:r>
                <a:endParaRPr lang="zh-CN" altLang="en-US" sz="105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7" name="椭圆 506"/>
              <p:cNvSpPr/>
              <p:nvPr/>
            </p:nvSpPr>
            <p:spPr>
              <a:xfrm>
                <a:off x="732952" y="5730348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>
              <a:off x="1354800" y="5621011"/>
              <a:ext cx="473977" cy="610122"/>
              <a:chOff x="665054" y="5454336"/>
              <a:chExt cx="473977" cy="610122"/>
            </a:xfrm>
          </p:grpSpPr>
          <p:sp>
            <p:nvSpPr>
              <p:cNvPr id="164" name="矩形 163"/>
              <p:cNvSpPr/>
              <p:nvPr/>
            </p:nvSpPr>
            <p:spPr>
              <a:xfrm>
                <a:off x="665054" y="5454336"/>
                <a:ext cx="473977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ysClr val="windowText" lastClr="000000"/>
                    </a:solidFill>
                  </a:rPr>
                  <a:t>抵店</a:t>
                </a:r>
                <a:endParaRPr lang="zh-CN" altLang="en-US" sz="105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5" name="椭圆 164"/>
              <p:cNvSpPr/>
              <p:nvPr/>
            </p:nvSpPr>
            <p:spPr>
              <a:xfrm>
                <a:off x="732952" y="5730348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grpSp>
          <p:nvGrpSpPr>
            <p:cNvPr id="171" name="组合 170"/>
            <p:cNvGrpSpPr/>
            <p:nvPr/>
          </p:nvGrpSpPr>
          <p:grpSpPr>
            <a:xfrm>
              <a:off x="1831879" y="5621011"/>
              <a:ext cx="473977" cy="610122"/>
              <a:chOff x="665054" y="5454336"/>
              <a:chExt cx="473977" cy="610122"/>
            </a:xfrm>
          </p:grpSpPr>
          <p:sp>
            <p:nvSpPr>
              <p:cNvPr id="172" name="矩形 171"/>
              <p:cNvSpPr/>
              <p:nvPr/>
            </p:nvSpPr>
            <p:spPr>
              <a:xfrm>
                <a:off x="665054" y="5454336"/>
                <a:ext cx="473977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ysClr val="windowText" lastClr="000000"/>
                    </a:solidFill>
                  </a:rPr>
                  <a:t>住中</a:t>
                </a:r>
                <a:endParaRPr lang="zh-CN" altLang="en-US" sz="105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732952" y="5730348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rgbClr val="7EA2B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  <p:grpSp>
          <p:nvGrpSpPr>
            <p:cNvPr id="224" name="组合 223"/>
            <p:cNvGrpSpPr/>
            <p:nvPr/>
          </p:nvGrpSpPr>
          <p:grpSpPr>
            <a:xfrm>
              <a:off x="2312639" y="5621011"/>
              <a:ext cx="473977" cy="610122"/>
              <a:chOff x="665054" y="5454336"/>
              <a:chExt cx="473977" cy="610122"/>
            </a:xfrm>
          </p:grpSpPr>
          <p:sp>
            <p:nvSpPr>
              <p:cNvPr id="227" name="矩形 226"/>
              <p:cNvSpPr/>
              <p:nvPr/>
            </p:nvSpPr>
            <p:spPr>
              <a:xfrm>
                <a:off x="665054" y="5454336"/>
                <a:ext cx="473977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ysClr val="windowText" lastClr="000000"/>
                    </a:solidFill>
                  </a:rPr>
                  <a:t>离店</a:t>
                </a:r>
                <a:endParaRPr lang="zh-CN" altLang="en-US" sz="105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732952" y="5730348"/>
                <a:ext cx="338181" cy="334110"/>
              </a:xfrm>
              <a:prstGeom prst="ellipse">
                <a:avLst/>
              </a:prstGeom>
              <a:solidFill>
                <a:srgbClr val="02727E"/>
              </a:solid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</p:grpSp>
      <p:grpSp>
        <p:nvGrpSpPr>
          <p:cNvPr id="185" name="组合 184"/>
          <p:cNvGrpSpPr/>
          <p:nvPr/>
        </p:nvGrpSpPr>
        <p:grpSpPr>
          <a:xfrm>
            <a:off x="9530964" y="2637740"/>
            <a:ext cx="1709141" cy="1416994"/>
            <a:chOff x="1559623" y="1760099"/>
            <a:chExt cx="1709141" cy="1416994"/>
          </a:xfrm>
        </p:grpSpPr>
        <p:grpSp>
          <p:nvGrpSpPr>
            <p:cNvPr id="186" name="组合 185"/>
            <p:cNvGrpSpPr/>
            <p:nvPr/>
          </p:nvGrpSpPr>
          <p:grpSpPr>
            <a:xfrm>
              <a:off x="1559623" y="1760099"/>
              <a:ext cx="1095092" cy="1416994"/>
              <a:chOff x="1559623" y="1760099"/>
              <a:chExt cx="1095092" cy="1416994"/>
            </a:xfrm>
          </p:grpSpPr>
          <p:grpSp>
            <p:nvGrpSpPr>
              <p:cNvPr id="192" name="组合 191"/>
              <p:cNvGrpSpPr/>
              <p:nvPr/>
            </p:nvGrpSpPr>
            <p:grpSpPr>
              <a:xfrm>
                <a:off x="2044942" y="1760099"/>
                <a:ext cx="609773" cy="719859"/>
                <a:chOff x="2561907" y="754695"/>
                <a:chExt cx="609773" cy="719859"/>
              </a:xfrm>
            </p:grpSpPr>
            <p:grpSp>
              <p:nvGrpSpPr>
                <p:cNvPr id="208" name="组合 207"/>
                <p:cNvGrpSpPr/>
                <p:nvPr/>
              </p:nvGrpSpPr>
              <p:grpSpPr>
                <a:xfrm>
                  <a:off x="2561907" y="754695"/>
                  <a:ext cx="609773" cy="593133"/>
                  <a:chOff x="2605251" y="1321626"/>
                  <a:chExt cx="609773" cy="593133"/>
                </a:xfrm>
              </p:grpSpPr>
              <p:sp>
                <p:nvSpPr>
                  <p:cNvPr id="210" name="椭圆 209"/>
                  <p:cNvSpPr/>
                  <p:nvPr/>
                </p:nvSpPr>
                <p:spPr>
                  <a:xfrm>
                    <a:off x="2764651" y="1580649"/>
                    <a:ext cx="338181" cy="334110"/>
                  </a:xfrm>
                  <a:prstGeom prst="ellipse">
                    <a:avLst/>
                  </a:prstGeom>
                  <a:solidFill>
                    <a:srgbClr val="02727E"/>
                  </a:solidFill>
                  <a:ln w="38100"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200"/>
                  </a:p>
                </p:txBody>
              </p:sp>
              <p:sp>
                <p:nvSpPr>
                  <p:cNvPr id="211" name="矩形 210"/>
                  <p:cNvSpPr/>
                  <p:nvPr/>
                </p:nvSpPr>
                <p:spPr>
                  <a:xfrm>
                    <a:off x="2605251" y="1321626"/>
                    <a:ext cx="609773" cy="21544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800" b="1" dirty="0">
                        <a:solidFill>
                          <a:sysClr val="windowText" lastClr="000000"/>
                        </a:solidFill>
                      </a:rPr>
                      <a:t>预约开票</a:t>
                    </a:r>
                    <a:endParaRPr lang="zh-CN" altLang="en-US" sz="800" b="1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209" name="椭圆 208"/>
                <p:cNvSpPr/>
                <p:nvPr/>
              </p:nvSpPr>
              <p:spPr>
                <a:xfrm>
                  <a:off x="2834540" y="1402603"/>
                  <a:ext cx="64509" cy="71951"/>
                </a:xfrm>
                <a:prstGeom prst="ellipse">
                  <a:avLst/>
                </a:prstGeom>
                <a:solidFill>
                  <a:schemeClr val="bg1"/>
                </a:solidFill>
                <a:ln w="3175" cap="flat">
                  <a:solidFill>
                    <a:srgbClr val="31859C"/>
                  </a:solidFill>
                  <a:prstDash val="solid"/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142873" tIns="142873" rIns="142873" bIns="142873" numCol="1" spcCol="38100" rtlCol="0" anchor="ctr">
                  <a:noAutofit/>
                </a:bodyPr>
                <a:lstStyle/>
                <a:p>
                  <a:pPr marL="0" marR="0" indent="0" algn="ctr" defTabSz="68961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420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</p:grpSp>
          <p:grpSp>
            <p:nvGrpSpPr>
              <p:cNvPr id="194" name="组合 193"/>
              <p:cNvGrpSpPr/>
              <p:nvPr/>
            </p:nvGrpSpPr>
            <p:grpSpPr>
              <a:xfrm>
                <a:off x="1559623" y="2408007"/>
                <a:ext cx="609773" cy="769086"/>
                <a:chOff x="2768758" y="1402603"/>
                <a:chExt cx="609773" cy="769086"/>
              </a:xfrm>
            </p:grpSpPr>
            <p:grpSp>
              <p:nvGrpSpPr>
                <p:cNvPr id="200" name="组合 199"/>
                <p:cNvGrpSpPr/>
                <p:nvPr/>
              </p:nvGrpSpPr>
              <p:grpSpPr>
                <a:xfrm>
                  <a:off x="2768758" y="1544367"/>
                  <a:ext cx="609773" cy="627322"/>
                  <a:chOff x="2812102" y="2111298"/>
                  <a:chExt cx="609773" cy="627322"/>
                </a:xfrm>
              </p:grpSpPr>
              <p:sp>
                <p:nvSpPr>
                  <p:cNvPr id="202" name="椭圆 201"/>
                  <p:cNvSpPr/>
                  <p:nvPr/>
                </p:nvSpPr>
                <p:spPr>
                  <a:xfrm>
                    <a:off x="2940811" y="2111298"/>
                    <a:ext cx="338181" cy="334110"/>
                  </a:xfrm>
                  <a:prstGeom prst="ellipse">
                    <a:avLst/>
                  </a:prstGeom>
                  <a:solidFill>
                    <a:srgbClr val="02727E"/>
                  </a:solidFill>
                  <a:ln w="38100">
                    <a:solidFill>
                      <a:schemeClr val="accent6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200"/>
                  </a:p>
                </p:txBody>
              </p:sp>
              <p:sp>
                <p:nvSpPr>
                  <p:cNvPr id="203" name="矩形 202"/>
                  <p:cNvSpPr/>
                  <p:nvPr/>
                </p:nvSpPr>
                <p:spPr>
                  <a:xfrm>
                    <a:off x="2812102" y="2430843"/>
                    <a:ext cx="609773" cy="30777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zh-CN" altLang="en-US" sz="800" b="1" dirty="0">
                        <a:solidFill>
                          <a:sysClr val="windowText" lastClr="000000"/>
                        </a:solidFill>
                      </a:rPr>
                      <a:t>在线退房</a:t>
                    </a:r>
                    <a:endParaRPr lang="en-US" altLang="zh-CN" sz="800" b="1" dirty="0">
                      <a:solidFill>
                        <a:sysClr val="windowText" lastClr="000000"/>
                      </a:solidFill>
                    </a:endParaRPr>
                  </a:p>
                  <a:p>
                    <a:pPr algn="ctr"/>
                    <a:r>
                      <a:rPr lang="zh-CN" altLang="en-US" sz="600" b="1" dirty="0">
                        <a:solidFill>
                          <a:sysClr val="windowText" lastClr="000000"/>
                        </a:solidFill>
                      </a:rPr>
                      <a:t>有卡</a:t>
                    </a:r>
                    <a:r>
                      <a:rPr lang="en-US" altLang="zh-CN" sz="600" b="1" dirty="0">
                        <a:solidFill>
                          <a:sysClr val="windowText" lastClr="000000"/>
                        </a:solidFill>
                      </a:rPr>
                      <a:t>|</a:t>
                    </a:r>
                    <a:r>
                      <a:rPr lang="zh-CN" altLang="en-US" sz="600" b="1" dirty="0">
                        <a:solidFill>
                          <a:sysClr val="windowText" lastClr="000000"/>
                        </a:solidFill>
                      </a:rPr>
                      <a:t>无卡</a:t>
                    </a:r>
                    <a:endParaRPr lang="en-US" altLang="zh-CN" sz="800" b="1" dirty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sp>
              <p:nvSpPr>
                <p:cNvPr id="201" name="椭圆 200"/>
                <p:cNvSpPr/>
                <p:nvPr/>
              </p:nvSpPr>
              <p:spPr>
                <a:xfrm>
                  <a:off x="3046205" y="1402603"/>
                  <a:ext cx="64509" cy="71951"/>
                </a:xfrm>
                <a:prstGeom prst="ellipse">
                  <a:avLst/>
                </a:prstGeom>
                <a:solidFill>
                  <a:schemeClr val="bg1"/>
                </a:solidFill>
                <a:ln w="3175" cap="flat">
                  <a:solidFill>
                    <a:srgbClr val="31859C"/>
                  </a:solidFill>
                  <a:prstDash val="solid"/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142873" tIns="142873" rIns="142873" bIns="142873" numCol="1" spcCol="38100" rtlCol="0" anchor="ctr">
                  <a:noAutofit/>
                </a:bodyPr>
                <a:lstStyle/>
                <a:p>
                  <a:pPr marL="0" marR="0" indent="0" algn="ctr" defTabSz="68961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4200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</p:grpSp>
        </p:grpSp>
        <p:grpSp>
          <p:nvGrpSpPr>
            <p:cNvPr id="187" name="组合 186"/>
            <p:cNvGrpSpPr/>
            <p:nvPr/>
          </p:nvGrpSpPr>
          <p:grpSpPr>
            <a:xfrm>
              <a:off x="2542523" y="2408007"/>
              <a:ext cx="726241" cy="735406"/>
              <a:chOff x="2773573" y="881493"/>
              <a:chExt cx="726241" cy="735406"/>
            </a:xfrm>
          </p:grpSpPr>
          <p:grpSp>
            <p:nvGrpSpPr>
              <p:cNvPr id="188" name="组合 187"/>
              <p:cNvGrpSpPr/>
              <p:nvPr/>
            </p:nvGrpSpPr>
            <p:grpSpPr>
              <a:xfrm>
                <a:off x="2773573" y="1023257"/>
                <a:ext cx="726241" cy="593642"/>
                <a:chOff x="2816917" y="1590188"/>
                <a:chExt cx="726241" cy="593642"/>
              </a:xfrm>
            </p:grpSpPr>
            <p:sp>
              <p:nvSpPr>
                <p:cNvPr id="190" name="椭圆 189"/>
                <p:cNvSpPr/>
                <p:nvPr/>
              </p:nvSpPr>
              <p:spPr>
                <a:xfrm>
                  <a:off x="2952713" y="1590188"/>
                  <a:ext cx="338181" cy="334110"/>
                </a:xfrm>
                <a:prstGeom prst="ellipse">
                  <a:avLst/>
                </a:prstGeom>
                <a:solidFill>
                  <a:srgbClr val="02727E"/>
                </a:solidFill>
                <a:ln w="3810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/>
                </a:p>
              </p:txBody>
            </p:sp>
            <p:sp>
              <p:nvSpPr>
                <p:cNvPr id="191" name="矩形 190"/>
                <p:cNvSpPr/>
                <p:nvPr/>
              </p:nvSpPr>
              <p:spPr>
                <a:xfrm>
                  <a:off x="2816917" y="1968386"/>
                  <a:ext cx="726241" cy="2154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800" b="1" dirty="0">
                      <a:solidFill>
                        <a:sysClr val="windowText" lastClr="000000"/>
                      </a:solidFill>
                    </a:rPr>
                    <a:t>满意度评价</a:t>
                  </a:r>
                  <a:endParaRPr lang="zh-CN" altLang="en-US" sz="800" b="1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89" name="椭圆 188"/>
              <p:cNvSpPr/>
              <p:nvPr/>
            </p:nvSpPr>
            <p:spPr>
              <a:xfrm>
                <a:off x="3046205" y="881493"/>
                <a:ext cx="64509" cy="71951"/>
              </a:xfrm>
              <a:prstGeom prst="ellipse">
                <a:avLst/>
              </a:prstGeom>
              <a:solidFill>
                <a:schemeClr val="bg1"/>
              </a:solidFill>
              <a:ln w="3175" cap="flat">
                <a:solidFill>
                  <a:srgbClr val="31859C"/>
                </a:solidFill>
                <a:prstDash val="solid"/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42873" tIns="142873" rIns="142873" bIns="142873" numCol="1" spcCol="38100" rtlCol="0" anchor="ctr">
                <a:noAutofit/>
              </a:bodyPr>
              <a:lstStyle/>
              <a:p>
                <a:pPr marL="0" marR="0" indent="0" algn="ctr" defTabSz="68961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42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endParaRPr>
              </a:p>
            </p:txBody>
          </p:sp>
        </p:grpSp>
      </p:grpSp>
      <p:graphicFrame>
        <p:nvGraphicFramePr>
          <p:cNvPr id="264" name="Chart 5"/>
          <p:cNvGraphicFramePr/>
          <p:nvPr/>
        </p:nvGraphicFramePr>
        <p:xfrm>
          <a:off x="5031573" y="4902350"/>
          <a:ext cx="2095200" cy="209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65" name="文本框 264"/>
          <p:cNvSpPr txBox="1"/>
          <p:nvPr/>
        </p:nvSpPr>
        <p:spPr>
          <a:xfrm rot="19348249">
            <a:off x="5294913" y="5213320"/>
            <a:ext cx="650420" cy="22278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连接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6" name="文本框 265"/>
          <p:cNvSpPr txBox="1"/>
          <p:nvPr/>
        </p:nvSpPr>
        <p:spPr>
          <a:xfrm rot="2622253">
            <a:off x="6290809" y="5268586"/>
            <a:ext cx="650420" cy="22278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适配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7" name="文本框 266"/>
          <p:cNvSpPr txBox="1"/>
          <p:nvPr/>
        </p:nvSpPr>
        <p:spPr>
          <a:xfrm rot="3942798">
            <a:off x="5038024" y="6120656"/>
            <a:ext cx="650927" cy="14664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统计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8" name="文本框 267"/>
          <p:cNvSpPr txBox="1"/>
          <p:nvPr/>
        </p:nvSpPr>
        <p:spPr>
          <a:xfrm rot="17644064">
            <a:off x="6499760" y="6099187"/>
            <a:ext cx="686508" cy="21107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+mn-lt"/>
              </a:rPr>
              <a:t>流转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5781512" y="6667172"/>
            <a:ext cx="616710" cy="15477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+mn-lt"/>
              </a:rPr>
              <a:t>封装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5631776" y="5472655"/>
            <a:ext cx="8757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R="0" lvl="0" indent="0" algn="ctr" defTabSz="607695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0769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H-LINK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1" name="文本框 270"/>
          <p:cNvSpPr txBox="1"/>
          <p:nvPr/>
        </p:nvSpPr>
        <p:spPr>
          <a:xfrm>
            <a:off x="5547293" y="5789504"/>
            <a:ext cx="1063760" cy="48991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lvl="0" indent="0" algn="ctr" defTabSz="68961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PMS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对接累积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ctr" defTabSz="68961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PSB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对接累积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marR="0" lvl="0" indent="0" algn="ctr" defTabSz="68961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IOT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对接累积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2" name="矩形 271"/>
          <p:cNvSpPr/>
          <p:nvPr/>
        </p:nvSpPr>
        <p:spPr>
          <a:xfrm>
            <a:off x="2780475" y="5946859"/>
            <a:ext cx="47397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b="1" dirty="0">
                <a:solidFill>
                  <a:sysClr val="windowText" lastClr="000000"/>
                </a:solidFill>
              </a:rPr>
              <a:t>住后</a:t>
            </a:r>
            <a:endParaRPr lang="zh-CN" altLang="en-US" sz="1050" b="1" dirty="0">
              <a:solidFill>
                <a:sysClr val="windowText" lastClr="000000"/>
              </a:solidFill>
            </a:endParaRPr>
          </a:p>
        </p:txBody>
      </p:sp>
      <p:sp>
        <p:nvSpPr>
          <p:cNvPr id="273" name="椭圆 272"/>
          <p:cNvSpPr/>
          <p:nvPr/>
        </p:nvSpPr>
        <p:spPr>
          <a:xfrm>
            <a:off x="2848373" y="6222871"/>
            <a:ext cx="338181" cy="334110"/>
          </a:xfrm>
          <a:prstGeom prst="ellipse">
            <a:avLst/>
          </a:prstGeom>
          <a:solidFill>
            <a:srgbClr val="02727E"/>
          </a:solidFill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74" name="椭圆 273"/>
          <p:cNvSpPr/>
          <p:nvPr/>
        </p:nvSpPr>
        <p:spPr>
          <a:xfrm>
            <a:off x="5162739" y="5038266"/>
            <a:ext cx="1829444" cy="1830035"/>
          </a:xfrm>
          <a:prstGeom prst="ellipse">
            <a:avLst/>
          </a:prstGeom>
          <a:noFill/>
          <a:ln w="38100">
            <a:solidFill>
              <a:srgbClr val="FF9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pic>
        <p:nvPicPr>
          <p:cNvPr id="275" name="图片 2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2121635" y="4517358"/>
            <a:ext cx="7820055" cy="1614373"/>
          </a:xfrm>
          <a:prstGeom prst="rect">
            <a:avLst/>
          </a:prstGeom>
        </p:spPr>
      </p:pic>
      <p:sp>
        <p:nvSpPr>
          <p:cNvPr id="300" name="connections_181208"/>
          <p:cNvSpPr/>
          <p:nvPr/>
        </p:nvSpPr>
        <p:spPr>
          <a:xfrm>
            <a:off x="1254877" y="2959554"/>
            <a:ext cx="212520" cy="212520"/>
          </a:xfrm>
          <a:custGeom>
            <a:avLst/>
            <a:gdLst>
              <a:gd name="T0" fmla="*/ 12509 w 12801"/>
              <a:gd name="T1" fmla="*/ 12204 h 12800"/>
              <a:gd name="T2" fmla="*/ 12329 w 12801"/>
              <a:gd name="T3" fmla="*/ 12638 h 12800"/>
              <a:gd name="T4" fmla="*/ 6362 w 12801"/>
              <a:gd name="T5" fmla="*/ 12800 h 12800"/>
              <a:gd name="T6" fmla="*/ 6109 w 12801"/>
              <a:gd name="T7" fmla="*/ 12218 h 12800"/>
              <a:gd name="T8" fmla="*/ 5948 w 12801"/>
              <a:gd name="T9" fmla="*/ 11636 h 12800"/>
              <a:gd name="T10" fmla="*/ 0 w 12801"/>
              <a:gd name="T11" fmla="*/ 10473 h 12800"/>
              <a:gd name="T12" fmla="*/ 1164 w 12801"/>
              <a:gd name="T13" fmla="*/ 0 h 12800"/>
              <a:gd name="T14" fmla="*/ 9309 w 12801"/>
              <a:gd name="T15" fmla="*/ 1164 h 12800"/>
              <a:gd name="T16" fmla="*/ 11463 w 12801"/>
              <a:gd name="T17" fmla="*/ 4069 h 12800"/>
              <a:gd name="T18" fmla="*/ 12800 w 12801"/>
              <a:gd name="T19" fmla="*/ 10473 h 12800"/>
              <a:gd name="T20" fmla="*/ 7564 w 12801"/>
              <a:gd name="T21" fmla="*/ 1164 h 12800"/>
              <a:gd name="T22" fmla="*/ 1164 w 12801"/>
              <a:gd name="T23" fmla="*/ 1745 h 12800"/>
              <a:gd name="T24" fmla="*/ 1745 w 12801"/>
              <a:gd name="T25" fmla="*/ 10473 h 12800"/>
              <a:gd name="T26" fmla="*/ 7686 w 12801"/>
              <a:gd name="T27" fmla="*/ 6611 h 12800"/>
              <a:gd name="T28" fmla="*/ 8145 w 12801"/>
              <a:gd name="T29" fmla="*/ 2932 h 12800"/>
              <a:gd name="T30" fmla="*/ 9309 w 12801"/>
              <a:gd name="T31" fmla="*/ 3782 h 12800"/>
              <a:gd name="T32" fmla="*/ 8486 w 12801"/>
              <a:gd name="T33" fmla="*/ 5768 h 12800"/>
              <a:gd name="T34" fmla="*/ 10473 w 12801"/>
              <a:gd name="T35" fmla="*/ 4945 h 12800"/>
              <a:gd name="T36" fmla="*/ 9309 w 12801"/>
              <a:gd name="T37" fmla="*/ 7273 h 12800"/>
              <a:gd name="T38" fmla="*/ 7144 w 12801"/>
              <a:gd name="T39" fmla="*/ 11636 h 12800"/>
              <a:gd name="T40" fmla="*/ 11636 w 12801"/>
              <a:gd name="T41" fmla="*/ 10473 h 12800"/>
              <a:gd name="T42" fmla="*/ 6982 w 12801"/>
              <a:gd name="T43" fmla="*/ 2618 h 12800"/>
              <a:gd name="T44" fmla="*/ 2036 w 12801"/>
              <a:gd name="T45" fmla="*/ 2327 h 12800"/>
              <a:gd name="T46" fmla="*/ 6982 w 12801"/>
              <a:gd name="T47" fmla="*/ 2036 h 12800"/>
              <a:gd name="T48" fmla="*/ 6982 w 12801"/>
              <a:gd name="T49" fmla="*/ 2618 h 12800"/>
              <a:gd name="T50" fmla="*/ 5236 w 12801"/>
              <a:gd name="T51" fmla="*/ 3782 h 12800"/>
              <a:gd name="T52" fmla="*/ 5236 w 12801"/>
              <a:gd name="T53" fmla="*/ 4364 h 12800"/>
              <a:gd name="T54" fmla="*/ 2036 w 12801"/>
              <a:gd name="T55" fmla="*/ 4073 h 12800"/>
              <a:gd name="T56" fmla="*/ 2327 w 12801"/>
              <a:gd name="T57" fmla="*/ 5527 h 12800"/>
              <a:gd name="T58" fmla="*/ 5527 w 12801"/>
              <a:gd name="T59" fmla="*/ 5818 h 12800"/>
              <a:gd name="T60" fmla="*/ 2327 w 12801"/>
              <a:gd name="T61" fmla="*/ 6109 h 12800"/>
              <a:gd name="T62" fmla="*/ 2327 w 12801"/>
              <a:gd name="T63" fmla="*/ 5527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01" h="12800">
                <a:moveTo>
                  <a:pt x="12800" y="10473"/>
                </a:moveTo>
                <a:cubicBezTo>
                  <a:pt x="12801" y="11062"/>
                  <a:pt x="12703" y="11647"/>
                  <a:pt x="12509" y="12204"/>
                </a:cubicBezTo>
                <a:lnTo>
                  <a:pt x="12509" y="12218"/>
                </a:lnTo>
                <a:cubicBezTo>
                  <a:pt x="12509" y="12377"/>
                  <a:pt x="12444" y="12529"/>
                  <a:pt x="12329" y="12638"/>
                </a:cubicBezTo>
                <a:cubicBezTo>
                  <a:pt x="12304" y="12691"/>
                  <a:pt x="12285" y="12748"/>
                  <a:pt x="12258" y="12800"/>
                </a:cubicBezTo>
                <a:lnTo>
                  <a:pt x="6362" y="12800"/>
                </a:lnTo>
                <a:cubicBezTo>
                  <a:pt x="6337" y="12750"/>
                  <a:pt x="6319" y="12694"/>
                  <a:pt x="6295" y="12642"/>
                </a:cubicBezTo>
                <a:cubicBezTo>
                  <a:pt x="6176" y="12533"/>
                  <a:pt x="6109" y="12379"/>
                  <a:pt x="6109" y="12218"/>
                </a:cubicBezTo>
                <a:cubicBezTo>
                  <a:pt x="6109" y="12213"/>
                  <a:pt x="6109" y="12207"/>
                  <a:pt x="6111" y="12202"/>
                </a:cubicBezTo>
                <a:cubicBezTo>
                  <a:pt x="6045" y="12017"/>
                  <a:pt x="5991" y="11828"/>
                  <a:pt x="5948" y="11636"/>
                </a:cubicBezTo>
                <a:lnTo>
                  <a:pt x="1164" y="11636"/>
                </a:lnTo>
                <a:cubicBezTo>
                  <a:pt x="521" y="11636"/>
                  <a:pt x="0" y="11115"/>
                  <a:pt x="0" y="10473"/>
                </a:cubicBezTo>
                <a:lnTo>
                  <a:pt x="0" y="1164"/>
                </a:lnTo>
                <a:cubicBezTo>
                  <a:pt x="0" y="521"/>
                  <a:pt x="521" y="0"/>
                  <a:pt x="1164" y="0"/>
                </a:cubicBezTo>
                <a:lnTo>
                  <a:pt x="8145" y="0"/>
                </a:lnTo>
                <a:cubicBezTo>
                  <a:pt x="8788" y="0"/>
                  <a:pt x="9309" y="521"/>
                  <a:pt x="9309" y="1164"/>
                </a:cubicBezTo>
                <a:lnTo>
                  <a:pt x="9309" y="2618"/>
                </a:lnTo>
                <a:cubicBezTo>
                  <a:pt x="10255" y="2619"/>
                  <a:pt x="11107" y="3193"/>
                  <a:pt x="11463" y="4069"/>
                </a:cubicBezTo>
                <a:cubicBezTo>
                  <a:pt x="11819" y="4945"/>
                  <a:pt x="11610" y="5950"/>
                  <a:pt x="10932" y="6611"/>
                </a:cubicBezTo>
                <a:cubicBezTo>
                  <a:pt x="12044" y="7342"/>
                  <a:pt x="12800" y="8796"/>
                  <a:pt x="12800" y="10473"/>
                </a:cubicBezTo>
                <a:close/>
                <a:moveTo>
                  <a:pt x="8145" y="1745"/>
                </a:moveTo>
                <a:cubicBezTo>
                  <a:pt x="8145" y="1424"/>
                  <a:pt x="7885" y="1164"/>
                  <a:pt x="7564" y="1164"/>
                </a:cubicBezTo>
                <a:lnTo>
                  <a:pt x="1745" y="1164"/>
                </a:lnTo>
                <a:cubicBezTo>
                  <a:pt x="1424" y="1164"/>
                  <a:pt x="1164" y="1424"/>
                  <a:pt x="1164" y="1745"/>
                </a:cubicBezTo>
                <a:lnTo>
                  <a:pt x="1164" y="9891"/>
                </a:lnTo>
                <a:cubicBezTo>
                  <a:pt x="1164" y="10212"/>
                  <a:pt x="1424" y="10473"/>
                  <a:pt x="1745" y="10473"/>
                </a:cubicBezTo>
                <a:lnTo>
                  <a:pt x="5818" y="10473"/>
                </a:lnTo>
                <a:cubicBezTo>
                  <a:pt x="5818" y="8796"/>
                  <a:pt x="6575" y="7342"/>
                  <a:pt x="7686" y="6611"/>
                </a:cubicBezTo>
                <a:cubicBezTo>
                  <a:pt x="7164" y="6103"/>
                  <a:pt x="6910" y="5380"/>
                  <a:pt x="7000" y="4657"/>
                </a:cubicBezTo>
                <a:cubicBezTo>
                  <a:pt x="7090" y="3934"/>
                  <a:pt x="7514" y="3296"/>
                  <a:pt x="8145" y="2932"/>
                </a:cubicBezTo>
                <a:lnTo>
                  <a:pt x="8145" y="1745"/>
                </a:lnTo>
                <a:close/>
                <a:moveTo>
                  <a:pt x="9309" y="3782"/>
                </a:moveTo>
                <a:cubicBezTo>
                  <a:pt x="8838" y="3782"/>
                  <a:pt x="8414" y="4065"/>
                  <a:pt x="8234" y="4500"/>
                </a:cubicBezTo>
                <a:cubicBezTo>
                  <a:pt x="8054" y="4935"/>
                  <a:pt x="8154" y="5435"/>
                  <a:pt x="8486" y="5768"/>
                </a:cubicBezTo>
                <a:cubicBezTo>
                  <a:pt x="8819" y="6101"/>
                  <a:pt x="9320" y="6201"/>
                  <a:pt x="9754" y="6021"/>
                </a:cubicBezTo>
                <a:cubicBezTo>
                  <a:pt x="10189" y="5840"/>
                  <a:pt x="10473" y="5416"/>
                  <a:pt x="10473" y="4945"/>
                </a:cubicBezTo>
                <a:cubicBezTo>
                  <a:pt x="10473" y="4303"/>
                  <a:pt x="9952" y="3782"/>
                  <a:pt x="9309" y="3782"/>
                </a:cubicBezTo>
                <a:close/>
                <a:moveTo>
                  <a:pt x="9309" y="7273"/>
                </a:moveTo>
                <a:cubicBezTo>
                  <a:pt x="8024" y="7273"/>
                  <a:pt x="6982" y="8705"/>
                  <a:pt x="6982" y="10473"/>
                </a:cubicBezTo>
                <a:cubicBezTo>
                  <a:pt x="6982" y="10866"/>
                  <a:pt x="7036" y="11258"/>
                  <a:pt x="7144" y="11636"/>
                </a:cubicBezTo>
                <a:lnTo>
                  <a:pt x="11474" y="11636"/>
                </a:lnTo>
                <a:cubicBezTo>
                  <a:pt x="11582" y="11258"/>
                  <a:pt x="11637" y="10866"/>
                  <a:pt x="11636" y="10473"/>
                </a:cubicBezTo>
                <a:cubicBezTo>
                  <a:pt x="11636" y="8705"/>
                  <a:pt x="10594" y="7273"/>
                  <a:pt x="9309" y="7273"/>
                </a:cubicBezTo>
                <a:close/>
                <a:moveTo>
                  <a:pt x="6982" y="2618"/>
                </a:moveTo>
                <a:lnTo>
                  <a:pt x="2327" y="2618"/>
                </a:lnTo>
                <a:cubicBezTo>
                  <a:pt x="2167" y="2618"/>
                  <a:pt x="2036" y="2488"/>
                  <a:pt x="2036" y="2327"/>
                </a:cubicBezTo>
                <a:cubicBezTo>
                  <a:pt x="2036" y="2167"/>
                  <a:pt x="2167" y="2036"/>
                  <a:pt x="2327" y="2036"/>
                </a:cubicBezTo>
                <a:lnTo>
                  <a:pt x="6982" y="2036"/>
                </a:lnTo>
                <a:cubicBezTo>
                  <a:pt x="7142" y="2036"/>
                  <a:pt x="7273" y="2167"/>
                  <a:pt x="7273" y="2327"/>
                </a:cubicBezTo>
                <a:cubicBezTo>
                  <a:pt x="7273" y="2488"/>
                  <a:pt x="7142" y="2618"/>
                  <a:pt x="6982" y="2618"/>
                </a:cubicBezTo>
                <a:close/>
                <a:moveTo>
                  <a:pt x="2327" y="3782"/>
                </a:moveTo>
                <a:lnTo>
                  <a:pt x="5236" y="3782"/>
                </a:lnTo>
                <a:cubicBezTo>
                  <a:pt x="5397" y="3782"/>
                  <a:pt x="5527" y="3912"/>
                  <a:pt x="5527" y="4073"/>
                </a:cubicBezTo>
                <a:cubicBezTo>
                  <a:pt x="5527" y="4233"/>
                  <a:pt x="5397" y="4364"/>
                  <a:pt x="5236" y="4364"/>
                </a:cubicBezTo>
                <a:lnTo>
                  <a:pt x="2327" y="4364"/>
                </a:lnTo>
                <a:cubicBezTo>
                  <a:pt x="2167" y="4364"/>
                  <a:pt x="2036" y="4233"/>
                  <a:pt x="2036" y="4073"/>
                </a:cubicBezTo>
                <a:cubicBezTo>
                  <a:pt x="2036" y="3912"/>
                  <a:pt x="2167" y="3782"/>
                  <a:pt x="2327" y="3782"/>
                </a:cubicBezTo>
                <a:close/>
                <a:moveTo>
                  <a:pt x="2327" y="5527"/>
                </a:moveTo>
                <a:lnTo>
                  <a:pt x="5236" y="5527"/>
                </a:lnTo>
                <a:cubicBezTo>
                  <a:pt x="5397" y="5527"/>
                  <a:pt x="5527" y="5658"/>
                  <a:pt x="5527" y="5818"/>
                </a:cubicBezTo>
                <a:cubicBezTo>
                  <a:pt x="5527" y="5979"/>
                  <a:pt x="5397" y="6109"/>
                  <a:pt x="5236" y="6109"/>
                </a:cubicBezTo>
                <a:lnTo>
                  <a:pt x="2327" y="6109"/>
                </a:lnTo>
                <a:cubicBezTo>
                  <a:pt x="2167" y="6109"/>
                  <a:pt x="2036" y="5979"/>
                  <a:pt x="2036" y="5818"/>
                </a:cubicBezTo>
                <a:cubicBezTo>
                  <a:pt x="2036" y="5658"/>
                  <a:pt x="2167" y="5527"/>
                  <a:pt x="2327" y="55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1" name="connections_181208"/>
          <p:cNvSpPr/>
          <p:nvPr/>
        </p:nvSpPr>
        <p:spPr>
          <a:xfrm>
            <a:off x="1610311" y="3511374"/>
            <a:ext cx="212520" cy="175197"/>
          </a:xfrm>
          <a:custGeom>
            <a:avLst/>
            <a:gdLst>
              <a:gd name="T0" fmla="*/ 11339 w 11481"/>
              <a:gd name="T1" fmla="*/ 24 h 9467"/>
              <a:gd name="T2" fmla="*/ 239 w 11481"/>
              <a:gd name="T3" fmla="*/ 4448 h 9467"/>
              <a:gd name="T4" fmla="*/ 179 w 11481"/>
              <a:gd name="T5" fmla="*/ 4968 h 9467"/>
              <a:gd name="T6" fmla="*/ 1839 w 11481"/>
              <a:gd name="T7" fmla="*/ 6224 h 9467"/>
              <a:gd name="T8" fmla="*/ 9369 w 11481"/>
              <a:gd name="T9" fmla="*/ 1842 h 9467"/>
              <a:gd name="T10" fmla="*/ 2999 w 11481"/>
              <a:gd name="T11" fmla="*/ 7084 h 9467"/>
              <a:gd name="T12" fmla="*/ 2999 w 11481"/>
              <a:gd name="T13" fmla="*/ 9208 h 9467"/>
              <a:gd name="T14" fmla="*/ 3257 w 11481"/>
              <a:gd name="T15" fmla="*/ 9360 h 9467"/>
              <a:gd name="T16" fmla="*/ 4657 w 11481"/>
              <a:gd name="T17" fmla="*/ 8334 h 9467"/>
              <a:gd name="T18" fmla="*/ 6039 w 11481"/>
              <a:gd name="T19" fmla="*/ 9372 h 9467"/>
              <a:gd name="T20" fmla="*/ 6421 w 11481"/>
              <a:gd name="T21" fmla="*/ 9282 h 9467"/>
              <a:gd name="T22" fmla="*/ 11439 w 11481"/>
              <a:gd name="T23" fmla="*/ 166 h 9467"/>
              <a:gd name="T24" fmla="*/ 11339 w 11481"/>
              <a:gd name="T25" fmla="*/ 24 h 9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481" h="9467">
                <a:moveTo>
                  <a:pt x="11339" y="24"/>
                </a:moveTo>
                <a:lnTo>
                  <a:pt x="239" y="4448"/>
                </a:lnTo>
                <a:cubicBezTo>
                  <a:pt x="32" y="4545"/>
                  <a:pt x="0" y="4826"/>
                  <a:pt x="179" y="4968"/>
                </a:cubicBezTo>
                <a:lnTo>
                  <a:pt x="1839" y="6224"/>
                </a:lnTo>
                <a:lnTo>
                  <a:pt x="9369" y="1842"/>
                </a:lnTo>
                <a:lnTo>
                  <a:pt x="2999" y="7084"/>
                </a:lnTo>
                <a:lnTo>
                  <a:pt x="2999" y="9208"/>
                </a:lnTo>
                <a:cubicBezTo>
                  <a:pt x="2987" y="9347"/>
                  <a:pt x="3141" y="9438"/>
                  <a:pt x="3257" y="9360"/>
                </a:cubicBezTo>
                <a:lnTo>
                  <a:pt x="4657" y="8334"/>
                </a:lnTo>
                <a:lnTo>
                  <a:pt x="6039" y="9372"/>
                </a:lnTo>
                <a:cubicBezTo>
                  <a:pt x="6167" y="9467"/>
                  <a:pt x="6349" y="9424"/>
                  <a:pt x="6421" y="9282"/>
                </a:cubicBezTo>
                <a:lnTo>
                  <a:pt x="11439" y="166"/>
                </a:lnTo>
                <a:cubicBezTo>
                  <a:pt x="11481" y="92"/>
                  <a:pt x="11413" y="0"/>
                  <a:pt x="113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2" name="connections_181208"/>
          <p:cNvSpPr/>
          <p:nvPr/>
        </p:nvSpPr>
        <p:spPr>
          <a:xfrm>
            <a:off x="1940571" y="2961687"/>
            <a:ext cx="205730" cy="212520"/>
          </a:xfrm>
          <a:custGeom>
            <a:avLst/>
            <a:gdLst>
              <a:gd name="connsiteX0" fmla="*/ 121763 h 600884"/>
              <a:gd name="connsiteY0" fmla="*/ 121763 h 600884"/>
              <a:gd name="connsiteX1" fmla="*/ 121763 h 600884"/>
              <a:gd name="connsiteY1" fmla="*/ 121763 h 600884"/>
              <a:gd name="connsiteX2" fmla="*/ 121763 h 600884"/>
              <a:gd name="connsiteY2" fmla="*/ 121763 h 600884"/>
              <a:gd name="connsiteX3" fmla="*/ 121763 h 600884"/>
              <a:gd name="connsiteY3" fmla="*/ 121763 h 600884"/>
              <a:gd name="connsiteX4" fmla="*/ 121763 h 600884"/>
              <a:gd name="connsiteY4" fmla="*/ 121763 h 600884"/>
              <a:gd name="connsiteX5" fmla="*/ 121763 h 600884"/>
              <a:gd name="connsiteY5" fmla="*/ 121763 h 600884"/>
              <a:gd name="connsiteX6" fmla="*/ 121763 h 600884"/>
              <a:gd name="connsiteY6" fmla="*/ 121763 h 600884"/>
              <a:gd name="connsiteX7" fmla="*/ 121763 h 600884"/>
              <a:gd name="connsiteY7" fmla="*/ 121763 h 600884"/>
              <a:gd name="connsiteX8" fmla="*/ 121763 h 600884"/>
              <a:gd name="connsiteY8" fmla="*/ 121763 h 600884"/>
              <a:gd name="connsiteX9" fmla="*/ 121763 h 600884"/>
              <a:gd name="connsiteY9" fmla="*/ 121763 h 600884"/>
              <a:gd name="connsiteX10" fmla="*/ 121763 h 600884"/>
              <a:gd name="connsiteY10" fmla="*/ 121763 h 600884"/>
              <a:gd name="connsiteX11" fmla="*/ 121763 h 600884"/>
              <a:gd name="connsiteY11" fmla="*/ 121763 h 600884"/>
              <a:gd name="connsiteX12" fmla="*/ 121763 h 600884"/>
              <a:gd name="connsiteY12" fmla="*/ 121763 h 600884"/>
              <a:gd name="connsiteX13" fmla="*/ 121763 h 600884"/>
              <a:gd name="connsiteY13" fmla="*/ 121763 h 600884"/>
              <a:gd name="connsiteX14" fmla="*/ 121763 h 600884"/>
              <a:gd name="connsiteY14" fmla="*/ 121763 h 600884"/>
              <a:gd name="connsiteX15" fmla="*/ 121763 h 600884"/>
              <a:gd name="connsiteY15" fmla="*/ 121763 h 600884"/>
              <a:gd name="connsiteX16" fmla="*/ 121763 h 600884"/>
              <a:gd name="connsiteY16" fmla="*/ 121763 h 600884"/>
              <a:gd name="connsiteX17" fmla="*/ 121763 h 600884"/>
              <a:gd name="connsiteY17" fmla="*/ 121763 h 600884"/>
              <a:gd name="connsiteX18" fmla="*/ 121763 h 600884"/>
              <a:gd name="connsiteY18" fmla="*/ 121763 h 600884"/>
              <a:gd name="connsiteX19" fmla="*/ 121763 h 600884"/>
              <a:gd name="connsiteY19" fmla="*/ 121763 h 600884"/>
              <a:gd name="connsiteX20" fmla="*/ 121763 h 600884"/>
              <a:gd name="connsiteY20" fmla="*/ 121763 h 600884"/>
              <a:gd name="connsiteX21" fmla="*/ 121763 h 600884"/>
              <a:gd name="connsiteY21" fmla="*/ 121763 h 600884"/>
              <a:gd name="connsiteX22" fmla="*/ 121763 h 600884"/>
              <a:gd name="connsiteY22" fmla="*/ 121763 h 600884"/>
              <a:gd name="connsiteX23" fmla="*/ 121763 h 600884"/>
              <a:gd name="connsiteY23" fmla="*/ 121763 h 600884"/>
              <a:gd name="connsiteX24" fmla="*/ 121763 h 600884"/>
              <a:gd name="connsiteY24" fmla="*/ 121763 h 600884"/>
              <a:gd name="connsiteX25" fmla="*/ 121763 h 600884"/>
              <a:gd name="connsiteY25" fmla="*/ 121763 h 600884"/>
              <a:gd name="connsiteX26" fmla="*/ 121763 h 600884"/>
              <a:gd name="connsiteY26" fmla="*/ 121763 h 600884"/>
              <a:gd name="connsiteX27" fmla="*/ 121763 h 600884"/>
              <a:gd name="connsiteY27" fmla="*/ 121763 h 600884"/>
              <a:gd name="connsiteX28" fmla="*/ 121763 h 600884"/>
              <a:gd name="connsiteY28" fmla="*/ 121763 h 600884"/>
              <a:gd name="connsiteX29" fmla="*/ 121763 h 600884"/>
              <a:gd name="connsiteY29" fmla="*/ 121763 h 600884"/>
              <a:gd name="connsiteX30" fmla="*/ 121763 h 600884"/>
              <a:gd name="connsiteY30" fmla="*/ 121763 h 600884"/>
              <a:gd name="connsiteX31" fmla="*/ 121763 h 600884"/>
              <a:gd name="connsiteY31" fmla="*/ 121763 h 600884"/>
              <a:gd name="connsiteX32" fmla="*/ 121763 h 600884"/>
              <a:gd name="connsiteY32" fmla="*/ 121763 h 600884"/>
              <a:gd name="connsiteX33" fmla="*/ 121763 h 600884"/>
              <a:gd name="connsiteY33" fmla="*/ 121763 h 600884"/>
              <a:gd name="connsiteX34" fmla="*/ 121763 h 600884"/>
              <a:gd name="connsiteY34" fmla="*/ 121763 h 600884"/>
              <a:gd name="connsiteX35" fmla="*/ 121763 h 600884"/>
              <a:gd name="connsiteY35" fmla="*/ 121763 h 600884"/>
              <a:gd name="connsiteX36" fmla="*/ 121763 h 600884"/>
              <a:gd name="connsiteY36" fmla="*/ 121763 h 600884"/>
              <a:gd name="connsiteX37" fmla="*/ 121763 h 600884"/>
              <a:gd name="connsiteY37" fmla="*/ 121763 h 600884"/>
              <a:gd name="connsiteX38" fmla="*/ 121763 h 600884"/>
              <a:gd name="connsiteY38" fmla="*/ 121763 h 600884"/>
              <a:gd name="connsiteX39" fmla="*/ 121763 h 600884"/>
              <a:gd name="connsiteY39" fmla="*/ 121763 h 600884"/>
              <a:gd name="connsiteX40" fmla="*/ 121763 h 600884"/>
              <a:gd name="connsiteY40" fmla="*/ 121763 h 600884"/>
              <a:gd name="connsiteX41" fmla="*/ 121763 h 600884"/>
              <a:gd name="connsiteY41" fmla="*/ 121763 h 600884"/>
              <a:gd name="connsiteX42" fmla="*/ 121763 h 600884"/>
              <a:gd name="connsiteY42" fmla="*/ 121763 h 600884"/>
              <a:gd name="connsiteX43" fmla="*/ 121763 h 600884"/>
              <a:gd name="connsiteY43" fmla="*/ 121763 h 600884"/>
              <a:gd name="connsiteX44" fmla="*/ 121763 h 600884"/>
              <a:gd name="connsiteY44" fmla="*/ 121763 h 600884"/>
              <a:gd name="connsiteX45" fmla="*/ 121763 h 600884"/>
              <a:gd name="connsiteY45" fmla="*/ 121763 h 600884"/>
              <a:gd name="connsiteX46" fmla="*/ 121763 h 600884"/>
              <a:gd name="connsiteY46" fmla="*/ 121763 h 600884"/>
              <a:gd name="connsiteX47" fmla="*/ 121763 h 600884"/>
              <a:gd name="connsiteY47" fmla="*/ 121763 h 600884"/>
              <a:gd name="connsiteX48" fmla="*/ 121763 h 600884"/>
              <a:gd name="connsiteY48" fmla="*/ 121763 h 600884"/>
              <a:gd name="connsiteX49" fmla="*/ 121763 h 600884"/>
              <a:gd name="connsiteY49" fmla="*/ 121763 h 600884"/>
              <a:gd name="connsiteX50" fmla="*/ 121763 h 600884"/>
              <a:gd name="connsiteY50" fmla="*/ 121763 h 600884"/>
              <a:gd name="connsiteX51" fmla="*/ 121763 h 600884"/>
              <a:gd name="connsiteY51" fmla="*/ 121763 h 600884"/>
              <a:gd name="connsiteX52" fmla="*/ 121763 h 600884"/>
              <a:gd name="connsiteY52" fmla="*/ 121763 h 600884"/>
              <a:gd name="connsiteX53" fmla="*/ 121763 h 600884"/>
              <a:gd name="connsiteY53" fmla="*/ 121763 h 600884"/>
              <a:gd name="connsiteX54" fmla="*/ 121763 h 600884"/>
              <a:gd name="connsiteY54" fmla="*/ 121763 h 600884"/>
              <a:gd name="connsiteX55" fmla="*/ 121763 h 600884"/>
              <a:gd name="connsiteY55" fmla="*/ 121763 h 600884"/>
              <a:gd name="connsiteX56" fmla="*/ 121763 h 600884"/>
              <a:gd name="connsiteY56" fmla="*/ 121763 h 600884"/>
              <a:gd name="connsiteX57" fmla="*/ 121763 h 600884"/>
              <a:gd name="connsiteY57" fmla="*/ 121763 h 600884"/>
              <a:gd name="connsiteX58" fmla="*/ 121763 h 600884"/>
              <a:gd name="connsiteY58" fmla="*/ 121763 h 600884"/>
              <a:gd name="connsiteX59" fmla="*/ 121763 h 600884"/>
              <a:gd name="connsiteY59" fmla="*/ 121763 h 600884"/>
              <a:gd name="connsiteX60" fmla="*/ 121763 h 600884"/>
              <a:gd name="connsiteY60" fmla="*/ 121763 h 600884"/>
              <a:gd name="connsiteX61" fmla="*/ 121763 h 600884"/>
              <a:gd name="connsiteY61" fmla="*/ 121763 h 600884"/>
              <a:gd name="connsiteX62" fmla="*/ 121763 h 600884"/>
              <a:gd name="connsiteY62" fmla="*/ 121763 h 600884"/>
              <a:gd name="connsiteX63" fmla="*/ 121763 h 600884"/>
              <a:gd name="connsiteY63" fmla="*/ 121763 h 600884"/>
              <a:gd name="connsiteX64" fmla="*/ 121763 h 600884"/>
              <a:gd name="connsiteY64" fmla="*/ 121763 h 600884"/>
              <a:gd name="connsiteX65" fmla="*/ 121763 h 600884"/>
              <a:gd name="connsiteY65" fmla="*/ 121763 h 600884"/>
              <a:gd name="connsiteX66" fmla="*/ 121763 h 600884"/>
              <a:gd name="connsiteY66" fmla="*/ 121763 h 600884"/>
              <a:gd name="connsiteX67" fmla="*/ 121763 h 600884"/>
              <a:gd name="connsiteY67" fmla="*/ 121763 h 600884"/>
              <a:gd name="connsiteX68" fmla="*/ 121763 h 600884"/>
              <a:gd name="connsiteY68" fmla="*/ 121763 h 600884"/>
              <a:gd name="connsiteX69" fmla="*/ 121763 h 600884"/>
              <a:gd name="connsiteY69" fmla="*/ 121763 h 600884"/>
              <a:gd name="connsiteX70" fmla="*/ 121763 h 600884"/>
              <a:gd name="connsiteY70" fmla="*/ 121763 h 600884"/>
              <a:gd name="connsiteX71" fmla="*/ 121763 h 600884"/>
              <a:gd name="connsiteY71" fmla="*/ 121763 h 600884"/>
              <a:gd name="connsiteX72" fmla="*/ 121763 h 600884"/>
              <a:gd name="connsiteY72" fmla="*/ 121763 h 600884"/>
              <a:gd name="connsiteX73" fmla="*/ 121763 h 600884"/>
              <a:gd name="connsiteY73" fmla="*/ 121763 h 600884"/>
              <a:gd name="connsiteX74" fmla="*/ 121763 h 600884"/>
              <a:gd name="connsiteY74" fmla="*/ 121763 h 600884"/>
              <a:gd name="connsiteX75" fmla="*/ 121763 h 600884"/>
              <a:gd name="connsiteY75" fmla="*/ 121763 h 600884"/>
              <a:gd name="connsiteX76" fmla="*/ 121763 h 600884"/>
              <a:gd name="connsiteY76" fmla="*/ 121763 h 600884"/>
              <a:gd name="connsiteX77" fmla="*/ 121763 h 600884"/>
              <a:gd name="connsiteY77" fmla="*/ 121763 h 600884"/>
              <a:gd name="connsiteX78" fmla="*/ 121763 h 600884"/>
              <a:gd name="connsiteY78" fmla="*/ 121763 h 600884"/>
              <a:gd name="connsiteX79" fmla="*/ 121763 h 600884"/>
              <a:gd name="connsiteY79" fmla="*/ 121763 h 600884"/>
              <a:gd name="connsiteX80" fmla="*/ 121763 h 600884"/>
              <a:gd name="connsiteY80" fmla="*/ 121763 h 600884"/>
              <a:gd name="connsiteX81" fmla="*/ 121763 h 600884"/>
              <a:gd name="connsiteY81" fmla="*/ 121763 h 600884"/>
              <a:gd name="connsiteX82" fmla="*/ 121763 h 600884"/>
              <a:gd name="connsiteY82" fmla="*/ 121763 h 600884"/>
              <a:gd name="connsiteX83" fmla="*/ 121763 h 600884"/>
              <a:gd name="connsiteY83" fmla="*/ 121763 h 600884"/>
              <a:gd name="connsiteX84" fmla="*/ 121763 h 600884"/>
              <a:gd name="connsiteY84" fmla="*/ 121763 h 600884"/>
              <a:gd name="connsiteX85" fmla="*/ 121763 h 600884"/>
              <a:gd name="connsiteY85" fmla="*/ 121763 h 600884"/>
              <a:gd name="connsiteX86" fmla="*/ 121763 h 600884"/>
              <a:gd name="connsiteY86" fmla="*/ 121763 h 600884"/>
              <a:gd name="connsiteX87" fmla="*/ 121763 h 600884"/>
              <a:gd name="connsiteY87" fmla="*/ 121763 h 600884"/>
              <a:gd name="connsiteX88" fmla="*/ 121763 h 600884"/>
              <a:gd name="connsiteY88" fmla="*/ 121763 h 600884"/>
              <a:gd name="connsiteX89" fmla="*/ 121763 h 600884"/>
              <a:gd name="connsiteY89" fmla="*/ 121763 h 600884"/>
              <a:gd name="connsiteX90" fmla="*/ 121763 h 600884"/>
              <a:gd name="connsiteY90" fmla="*/ 121763 h 600884"/>
              <a:gd name="connsiteX91" fmla="*/ 121763 h 600884"/>
              <a:gd name="connsiteY91" fmla="*/ 121763 h 600884"/>
              <a:gd name="connsiteX92" fmla="*/ 121763 h 600884"/>
              <a:gd name="connsiteY92" fmla="*/ 121763 h 600884"/>
              <a:gd name="connsiteX93" fmla="*/ 121763 h 600884"/>
              <a:gd name="connsiteY93" fmla="*/ 121763 h 600884"/>
              <a:gd name="connsiteX94" fmla="*/ 121763 h 600884"/>
              <a:gd name="connsiteY94" fmla="*/ 121763 h 600884"/>
              <a:gd name="connsiteX95" fmla="*/ 121763 h 600884"/>
              <a:gd name="connsiteY95" fmla="*/ 121763 h 600884"/>
              <a:gd name="connsiteX96" fmla="*/ 121763 h 600884"/>
              <a:gd name="connsiteY96" fmla="*/ 121763 h 600884"/>
              <a:gd name="connsiteX97" fmla="*/ 121763 h 600884"/>
              <a:gd name="connsiteY97" fmla="*/ 121763 h 600884"/>
              <a:gd name="connsiteX98" fmla="*/ 121763 h 600884"/>
              <a:gd name="connsiteY98" fmla="*/ 121763 h 600884"/>
              <a:gd name="connsiteX99" fmla="*/ 121763 h 600884"/>
              <a:gd name="connsiteY99" fmla="*/ 121763 h 600884"/>
              <a:gd name="connsiteX100" fmla="*/ 121763 h 600884"/>
              <a:gd name="connsiteY100" fmla="*/ 121763 h 600884"/>
              <a:gd name="connsiteX101" fmla="*/ 121763 h 600884"/>
              <a:gd name="connsiteY101" fmla="*/ 121763 h 600884"/>
              <a:gd name="connsiteX102" fmla="*/ 121763 h 600884"/>
              <a:gd name="connsiteY102" fmla="*/ 121763 h 600884"/>
              <a:gd name="connsiteX103" fmla="*/ 121763 h 600884"/>
              <a:gd name="connsiteY103" fmla="*/ 121763 h 600884"/>
              <a:gd name="connsiteX104" fmla="*/ 121763 h 600884"/>
              <a:gd name="connsiteY104" fmla="*/ 121763 h 600884"/>
              <a:gd name="connsiteX105" fmla="*/ 121763 h 600884"/>
              <a:gd name="connsiteY105" fmla="*/ 121763 h 600884"/>
              <a:gd name="connsiteX106" fmla="*/ 121763 h 600884"/>
              <a:gd name="connsiteY106" fmla="*/ 121763 h 600884"/>
              <a:gd name="connsiteX107" fmla="*/ 121763 h 600884"/>
              <a:gd name="connsiteY107" fmla="*/ 121763 h 600884"/>
              <a:gd name="connsiteX108" fmla="*/ 121763 h 600884"/>
              <a:gd name="connsiteY108" fmla="*/ 121763 h 600884"/>
              <a:gd name="connsiteX109" fmla="*/ 121763 h 600884"/>
              <a:gd name="connsiteY109" fmla="*/ 121763 h 600884"/>
              <a:gd name="connsiteX110" fmla="*/ 121763 h 600884"/>
              <a:gd name="connsiteY110" fmla="*/ 121763 h 600884"/>
              <a:gd name="connsiteX111" fmla="*/ 121763 h 600884"/>
              <a:gd name="connsiteY111" fmla="*/ 121763 h 600884"/>
              <a:gd name="connsiteX112" fmla="*/ 121763 h 600884"/>
              <a:gd name="connsiteY112" fmla="*/ 121763 h 600884"/>
              <a:gd name="connsiteX113" fmla="*/ 121763 h 600884"/>
              <a:gd name="connsiteY113" fmla="*/ 121763 h 600884"/>
              <a:gd name="connsiteX114" fmla="*/ 121763 h 600884"/>
              <a:gd name="connsiteY114" fmla="*/ 121763 h 600884"/>
              <a:gd name="connsiteX115" fmla="*/ 121763 h 600884"/>
              <a:gd name="connsiteY115" fmla="*/ 121763 h 600884"/>
              <a:gd name="connsiteX116" fmla="*/ 121763 h 600884"/>
              <a:gd name="connsiteY116" fmla="*/ 121763 h 600884"/>
              <a:gd name="connsiteX117" fmla="*/ 121763 h 600884"/>
              <a:gd name="connsiteY117" fmla="*/ 121763 h 600884"/>
              <a:gd name="connsiteX118" fmla="*/ 121763 h 600884"/>
              <a:gd name="connsiteY118" fmla="*/ 121763 h 600884"/>
              <a:gd name="connsiteX119" fmla="*/ 121763 h 600884"/>
              <a:gd name="connsiteY119" fmla="*/ 121763 h 600884"/>
              <a:gd name="connsiteX120" fmla="*/ 121763 h 600884"/>
              <a:gd name="connsiteY120" fmla="*/ 121763 h 600884"/>
              <a:gd name="connsiteX121" fmla="*/ 121763 h 600884"/>
              <a:gd name="connsiteY121" fmla="*/ 121763 h 600884"/>
              <a:gd name="connsiteX122" fmla="*/ 121763 h 600884"/>
              <a:gd name="connsiteY122" fmla="*/ 121763 h 600884"/>
              <a:gd name="connsiteX123" fmla="*/ 121763 h 600884"/>
              <a:gd name="connsiteY123" fmla="*/ 121763 h 600884"/>
              <a:gd name="connsiteX124" fmla="*/ 121763 h 600884"/>
              <a:gd name="connsiteY124" fmla="*/ 121763 h 600884"/>
              <a:gd name="connsiteX125" fmla="*/ 121763 h 600884"/>
              <a:gd name="connsiteY125" fmla="*/ 121763 h 600884"/>
              <a:gd name="connsiteX126" fmla="*/ 121763 h 600884"/>
              <a:gd name="connsiteY126" fmla="*/ 121763 h 600884"/>
              <a:gd name="connsiteX127" fmla="*/ 121763 h 600884"/>
              <a:gd name="connsiteY127" fmla="*/ 121763 h 600884"/>
              <a:gd name="connsiteX128" fmla="*/ 121763 h 600884"/>
              <a:gd name="connsiteY128" fmla="*/ 121763 h 600884"/>
              <a:gd name="connsiteX129" fmla="*/ 121763 h 600884"/>
              <a:gd name="connsiteY129" fmla="*/ 121763 h 600884"/>
              <a:gd name="connsiteX130" fmla="*/ 121763 h 600884"/>
              <a:gd name="connsiteY130" fmla="*/ 121763 h 600884"/>
              <a:gd name="connsiteX131" fmla="*/ 121763 h 600884"/>
              <a:gd name="connsiteY131" fmla="*/ 121763 h 600884"/>
              <a:gd name="connsiteX132" fmla="*/ 121763 h 600884"/>
              <a:gd name="connsiteY132" fmla="*/ 121763 h 600884"/>
              <a:gd name="connsiteX133" fmla="*/ 121763 h 600884"/>
              <a:gd name="connsiteY133" fmla="*/ 121763 h 600884"/>
              <a:gd name="connsiteX134" fmla="*/ 121763 h 600884"/>
              <a:gd name="connsiteY134" fmla="*/ 121763 h 600884"/>
              <a:gd name="connsiteX135" fmla="*/ 121763 h 600884"/>
              <a:gd name="connsiteY135" fmla="*/ 121763 h 600884"/>
              <a:gd name="connsiteX136" fmla="*/ 121763 h 600884"/>
              <a:gd name="connsiteY136" fmla="*/ 121763 h 600884"/>
              <a:gd name="connsiteX137" fmla="*/ 121763 h 600884"/>
              <a:gd name="connsiteY137" fmla="*/ 121763 h 600884"/>
              <a:gd name="connsiteX138" fmla="*/ 121763 h 600884"/>
              <a:gd name="connsiteY138" fmla="*/ 121763 h 600884"/>
              <a:gd name="connsiteX139" fmla="*/ 121763 h 600884"/>
              <a:gd name="connsiteY139" fmla="*/ 121763 h 600884"/>
              <a:gd name="connsiteX140" fmla="*/ 121763 h 600884"/>
              <a:gd name="connsiteY140" fmla="*/ 121763 h 600884"/>
              <a:gd name="connsiteX141" fmla="*/ 121763 h 600884"/>
              <a:gd name="connsiteY141" fmla="*/ 121763 h 600884"/>
              <a:gd name="connsiteX142" fmla="*/ 121763 h 600884"/>
              <a:gd name="connsiteY142" fmla="*/ 121763 h 600884"/>
              <a:gd name="connsiteX143" fmla="*/ 121763 h 600884"/>
              <a:gd name="connsiteY143" fmla="*/ 121763 h 600884"/>
              <a:gd name="connsiteX144" fmla="*/ 121763 h 600884"/>
              <a:gd name="connsiteY144" fmla="*/ 121763 h 600884"/>
              <a:gd name="connsiteX145" fmla="*/ 121763 h 600884"/>
              <a:gd name="connsiteY145" fmla="*/ 121763 h 600884"/>
              <a:gd name="connsiteX146" fmla="*/ 121763 h 600884"/>
              <a:gd name="connsiteY146" fmla="*/ 121763 h 600884"/>
              <a:gd name="connsiteX147" fmla="*/ 121763 h 600884"/>
              <a:gd name="connsiteY147" fmla="*/ 121763 h 600884"/>
              <a:gd name="connsiteX148" fmla="*/ 121763 h 600884"/>
              <a:gd name="connsiteY148" fmla="*/ 121763 h 600884"/>
              <a:gd name="connsiteX149" fmla="*/ 121763 h 600884"/>
              <a:gd name="connsiteY149" fmla="*/ 121763 h 600884"/>
              <a:gd name="connsiteX150" fmla="*/ 121763 h 600884"/>
              <a:gd name="connsiteY150" fmla="*/ 121763 h 600884"/>
              <a:gd name="connsiteX151" fmla="*/ 121763 h 600884"/>
              <a:gd name="connsiteY151" fmla="*/ 121763 h 600884"/>
              <a:gd name="connsiteX152" fmla="*/ 121763 h 600884"/>
              <a:gd name="connsiteY152" fmla="*/ 121763 h 600884"/>
              <a:gd name="connsiteX153" fmla="*/ 121763 h 600884"/>
              <a:gd name="connsiteY153" fmla="*/ 121763 h 600884"/>
              <a:gd name="connsiteX154" fmla="*/ 121763 h 600884"/>
              <a:gd name="connsiteY154" fmla="*/ 121763 h 600884"/>
              <a:gd name="connsiteX155" fmla="*/ 121763 h 600884"/>
              <a:gd name="connsiteY155" fmla="*/ 121763 h 600884"/>
              <a:gd name="connsiteX156" fmla="*/ 121763 h 600884"/>
              <a:gd name="connsiteY156" fmla="*/ 121763 h 600884"/>
              <a:gd name="connsiteX157" fmla="*/ 121763 h 600884"/>
              <a:gd name="connsiteY157" fmla="*/ 121763 h 600884"/>
              <a:gd name="connsiteX158" fmla="*/ 121763 h 600884"/>
              <a:gd name="connsiteY158" fmla="*/ 121763 h 600884"/>
              <a:gd name="connsiteX159" fmla="*/ 121763 h 600884"/>
              <a:gd name="connsiteY159" fmla="*/ 121763 h 600884"/>
              <a:gd name="connsiteX160" fmla="*/ 121763 h 600884"/>
              <a:gd name="connsiteY160" fmla="*/ 121763 h 600884"/>
              <a:gd name="connsiteX161" fmla="*/ 121763 h 600884"/>
              <a:gd name="connsiteY161" fmla="*/ 121763 h 600884"/>
              <a:gd name="connsiteX162" fmla="*/ 121763 h 600884"/>
              <a:gd name="connsiteY162" fmla="*/ 121763 h 600884"/>
              <a:gd name="connsiteX163" fmla="*/ 121763 h 600884"/>
              <a:gd name="connsiteY163" fmla="*/ 121763 h 600884"/>
              <a:gd name="connsiteX164" fmla="*/ 121763 h 600884"/>
              <a:gd name="connsiteY164" fmla="*/ 121763 h 600884"/>
              <a:gd name="connsiteX165" fmla="*/ 121763 h 600884"/>
              <a:gd name="connsiteY165" fmla="*/ 121763 h 600884"/>
              <a:gd name="connsiteX166" fmla="*/ 121763 h 600884"/>
              <a:gd name="connsiteY166" fmla="*/ 121763 h 600884"/>
              <a:gd name="connsiteX167" fmla="*/ 121763 h 600884"/>
              <a:gd name="connsiteY167" fmla="*/ 121763 h 600884"/>
              <a:gd name="connsiteX168" fmla="*/ 121763 h 600884"/>
              <a:gd name="connsiteY168" fmla="*/ 121763 h 600884"/>
              <a:gd name="connsiteX169" fmla="*/ 121763 h 600884"/>
              <a:gd name="connsiteY169" fmla="*/ 121763 h 600884"/>
              <a:gd name="connsiteX170" fmla="*/ 121763 h 600884"/>
              <a:gd name="connsiteY170" fmla="*/ 121763 h 600884"/>
              <a:gd name="connsiteX171" fmla="*/ 121763 h 600884"/>
              <a:gd name="connsiteY171" fmla="*/ 121763 h 600884"/>
              <a:gd name="connsiteX172" fmla="*/ 121763 h 600884"/>
              <a:gd name="connsiteY172" fmla="*/ 121763 h 600884"/>
              <a:gd name="connsiteX173" fmla="*/ 121763 h 600884"/>
              <a:gd name="connsiteY173" fmla="*/ 121763 h 600884"/>
              <a:gd name="connsiteX174" fmla="*/ 121763 h 600884"/>
              <a:gd name="connsiteY174" fmla="*/ 121763 h 600884"/>
              <a:gd name="connsiteX175" fmla="*/ 121763 h 600884"/>
              <a:gd name="connsiteY175" fmla="*/ 121763 h 600884"/>
              <a:gd name="connsiteX176" fmla="*/ 121763 h 600884"/>
              <a:gd name="connsiteY176" fmla="*/ 121763 h 600884"/>
              <a:gd name="connsiteX177" fmla="*/ 121763 h 600884"/>
              <a:gd name="connsiteY177" fmla="*/ 121763 h 600884"/>
              <a:gd name="connsiteX178" fmla="*/ 121763 h 600884"/>
              <a:gd name="connsiteY178" fmla="*/ 121763 h 600884"/>
              <a:gd name="connsiteX179" fmla="*/ 121763 h 600884"/>
              <a:gd name="connsiteY179" fmla="*/ 121763 h 600884"/>
              <a:gd name="connsiteX180" fmla="*/ 121763 h 600884"/>
              <a:gd name="connsiteY180" fmla="*/ 121763 h 600884"/>
              <a:gd name="connsiteX181" fmla="*/ 121763 h 600884"/>
              <a:gd name="connsiteY181" fmla="*/ 121763 h 6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587316" h="606698">
                <a:moveTo>
                  <a:pt x="62724" y="506750"/>
                </a:moveTo>
                <a:cubicBezTo>
                  <a:pt x="56763" y="516883"/>
                  <a:pt x="48222" y="525415"/>
                  <a:pt x="38079" y="531370"/>
                </a:cubicBezTo>
                <a:cubicBezTo>
                  <a:pt x="44752" y="535281"/>
                  <a:pt x="51603" y="540703"/>
                  <a:pt x="57564" y="548257"/>
                </a:cubicBezTo>
                <a:cubicBezTo>
                  <a:pt x="59521" y="550835"/>
                  <a:pt x="61300" y="553324"/>
                  <a:pt x="62724" y="555901"/>
                </a:cubicBezTo>
                <a:cubicBezTo>
                  <a:pt x="64236" y="553324"/>
                  <a:pt x="66016" y="550835"/>
                  <a:pt x="67973" y="548257"/>
                </a:cubicBezTo>
                <a:cubicBezTo>
                  <a:pt x="73934" y="540703"/>
                  <a:pt x="80785" y="535192"/>
                  <a:pt x="87457" y="531370"/>
                </a:cubicBezTo>
                <a:cubicBezTo>
                  <a:pt x="77315" y="525415"/>
                  <a:pt x="68685" y="516883"/>
                  <a:pt x="62724" y="506750"/>
                </a:cubicBezTo>
                <a:close/>
                <a:moveTo>
                  <a:pt x="62724" y="466132"/>
                </a:moveTo>
                <a:cubicBezTo>
                  <a:pt x="67706" y="466132"/>
                  <a:pt x="71888" y="469954"/>
                  <a:pt x="72244" y="474842"/>
                </a:cubicBezTo>
                <a:cubicBezTo>
                  <a:pt x="72688" y="480708"/>
                  <a:pt x="74646" y="492174"/>
                  <a:pt x="82920" y="502662"/>
                </a:cubicBezTo>
                <a:cubicBezTo>
                  <a:pt x="94575" y="517505"/>
                  <a:pt x="110856" y="521060"/>
                  <a:pt x="117262" y="521949"/>
                </a:cubicBezTo>
                <a:cubicBezTo>
                  <a:pt x="121977" y="522571"/>
                  <a:pt x="125536" y="526571"/>
                  <a:pt x="125536" y="531370"/>
                </a:cubicBezTo>
                <a:cubicBezTo>
                  <a:pt x="125536" y="536081"/>
                  <a:pt x="121977" y="540169"/>
                  <a:pt x="117262" y="540791"/>
                </a:cubicBezTo>
                <a:cubicBezTo>
                  <a:pt x="110856" y="541591"/>
                  <a:pt x="94575" y="545235"/>
                  <a:pt x="82920" y="559990"/>
                </a:cubicBezTo>
                <a:cubicBezTo>
                  <a:pt x="74646" y="570566"/>
                  <a:pt x="72688" y="581943"/>
                  <a:pt x="72244" y="587809"/>
                </a:cubicBezTo>
                <a:cubicBezTo>
                  <a:pt x="71888" y="592786"/>
                  <a:pt x="67706" y="596608"/>
                  <a:pt x="62724" y="596608"/>
                </a:cubicBezTo>
                <a:cubicBezTo>
                  <a:pt x="57830" y="596608"/>
                  <a:pt x="53649" y="592786"/>
                  <a:pt x="53293" y="587809"/>
                </a:cubicBezTo>
                <a:cubicBezTo>
                  <a:pt x="52848" y="581943"/>
                  <a:pt x="50891" y="570566"/>
                  <a:pt x="42617" y="559990"/>
                </a:cubicBezTo>
                <a:cubicBezTo>
                  <a:pt x="30962" y="545235"/>
                  <a:pt x="14680" y="541591"/>
                  <a:pt x="8274" y="540791"/>
                </a:cubicBezTo>
                <a:cubicBezTo>
                  <a:pt x="3559" y="540169"/>
                  <a:pt x="0" y="536081"/>
                  <a:pt x="0" y="531370"/>
                </a:cubicBezTo>
                <a:cubicBezTo>
                  <a:pt x="0" y="526571"/>
                  <a:pt x="3559" y="522571"/>
                  <a:pt x="8274" y="521949"/>
                </a:cubicBezTo>
                <a:cubicBezTo>
                  <a:pt x="14680" y="521060"/>
                  <a:pt x="30962" y="517505"/>
                  <a:pt x="42617" y="502662"/>
                </a:cubicBezTo>
                <a:cubicBezTo>
                  <a:pt x="50891" y="492174"/>
                  <a:pt x="52848" y="480708"/>
                  <a:pt x="53293" y="474842"/>
                </a:cubicBezTo>
                <a:cubicBezTo>
                  <a:pt x="53649" y="469954"/>
                  <a:pt x="57830" y="466132"/>
                  <a:pt x="62724" y="466132"/>
                </a:cubicBezTo>
                <a:close/>
                <a:moveTo>
                  <a:pt x="332155" y="221635"/>
                </a:moveTo>
                <a:cubicBezTo>
                  <a:pt x="333223" y="225368"/>
                  <a:pt x="333846" y="229189"/>
                  <a:pt x="333846" y="233099"/>
                </a:cubicBezTo>
                <a:lnTo>
                  <a:pt x="333846" y="263403"/>
                </a:lnTo>
                <a:lnTo>
                  <a:pt x="360278" y="263403"/>
                </a:lnTo>
                <a:lnTo>
                  <a:pt x="360278" y="221635"/>
                </a:lnTo>
                <a:close/>
                <a:moveTo>
                  <a:pt x="227049" y="221635"/>
                </a:moveTo>
                <a:lnTo>
                  <a:pt x="227049" y="263403"/>
                </a:lnTo>
                <a:lnTo>
                  <a:pt x="253926" y="263403"/>
                </a:lnTo>
                <a:lnTo>
                  <a:pt x="253926" y="232388"/>
                </a:lnTo>
                <a:cubicBezTo>
                  <a:pt x="253926" y="228656"/>
                  <a:pt x="254460" y="225101"/>
                  <a:pt x="255439" y="221635"/>
                </a:cubicBezTo>
                <a:cubicBezTo>
                  <a:pt x="255439" y="221635"/>
                  <a:pt x="227227" y="221635"/>
                  <a:pt x="227049" y="221635"/>
                </a:cubicBezTo>
                <a:close/>
                <a:moveTo>
                  <a:pt x="303141" y="160850"/>
                </a:moveTo>
                <a:lnTo>
                  <a:pt x="303141" y="193642"/>
                </a:lnTo>
                <a:cubicBezTo>
                  <a:pt x="309371" y="195153"/>
                  <a:pt x="315156" y="198263"/>
                  <a:pt x="320140" y="202617"/>
                </a:cubicBezTo>
                <a:lnTo>
                  <a:pt x="360278" y="202617"/>
                </a:lnTo>
                <a:lnTo>
                  <a:pt x="360278" y="160850"/>
                </a:lnTo>
                <a:close/>
                <a:moveTo>
                  <a:pt x="227049" y="160850"/>
                </a:moveTo>
                <a:lnTo>
                  <a:pt x="227049" y="202706"/>
                </a:lnTo>
                <a:cubicBezTo>
                  <a:pt x="227227" y="202706"/>
                  <a:pt x="267364" y="202617"/>
                  <a:pt x="267364" y="202617"/>
                </a:cubicBezTo>
                <a:cubicBezTo>
                  <a:pt x="272081" y="198441"/>
                  <a:pt x="277866" y="195330"/>
                  <a:pt x="284096" y="193731"/>
                </a:cubicBezTo>
                <a:lnTo>
                  <a:pt x="284096" y="160850"/>
                </a:lnTo>
                <a:close/>
                <a:moveTo>
                  <a:pt x="524469" y="45764"/>
                </a:moveTo>
                <a:cubicBezTo>
                  <a:pt x="518504" y="55896"/>
                  <a:pt x="509959" y="64340"/>
                  <a:pt x="499810" y="70295"/>
                </a:cubicBezTo>
                <a:cubicBezTo>
                  <a:pt x="506487" y="74206"/>
                  <a:pt x="513341" y="79627"/>
                  <a:pt x="519306" y="87271"/>
                </a:cubicBezTo>
                <a:cubicBezTo>
                  <a:pt x="521264" y="89760"/>
                  <a:pt x="522955" y="92337"/>
                  <a:pt x="524469" y="94826"/>
                </a:cubicBezTo>
                <a:cubicBezTo>
                  <a:pt x="525982" y="92337"/>
                  <a:pt x="527673" y="89760"/>
                  <a:pt x="529721" y="87271"/>
                </a:cubicBezTo>
                <a:cubicBezTo>
                  <a:pt x="535685" y="79627"/>
                  <a:pt x="542451" y="74206"/>
                  <a:pt x="549216" y="70295"/>
                </a:cubicBezTo>
                <a:cubicBezTo>
                  <a:pt x="538979" y="64340"/>
                  <a:pt x="530433" y="55896"/>
                  <a:pt x="524469" y="45764"/>
                </a:cubicBezTo>
                <a:close/>
                <a:moveTo>
                  <a:pt x="62724" y="45764"/>
                </a:moveTo>
                <a:cubicBezTo>
                  <a:pt x="61300" y="48253"/>
                  <a:pt x="59521" y="50830"/>
                  <a:pt x="57564" y="53319"/>
                </a:cubicBezTo>
                <a:cubicBezTo>
                  <a:pt x="51603" y="60962"/>
                  <a:pt x="44752" y="66384"/>
                  <a:pt x="38079" y="70295"/>
                </a:cubicBezTo>
                <a:cubicBezTo>
                  <a:pt x="44752" y="74206"/>
                  <a:pt x="51603" y="79627"/>
                  <a:pt x="57564" y="87271"/>
                </a:cubicBezTo>
                <a:cubicBezTo>
                  <a:pt x="59521" y="89760"/>
                  <a:pt x="61300" y="92337"/>
                  <a:pt x="62724" y="94826"/>
                </a:cubicBezTo>
                <a:cubicBezTo>
                  <a:pt x="68774" y="84693"/>
                  <a:pt x="77315" y="76250"/>
                  <a:pt x="87457" y="70295"/>
                </a:cubicBezTo>
                <a:cubicBezTo>
                  <a:pt x="77315" y="64340"/>
                  <a:pt x="68774" y="55896"/>
                  <a:pt x="62724" y="45764"/>
                </a:cubicBezTo>
                <a:close/>
                <a:moveTo>
                  <a:pt x="524469" y="5057"/>
                </a:moveTo>
                <a:cubicBezTo>
                  <a:pt x="529454" y="5057"/>
                  <a:pt x="533638" y="8879"/>
                  <a:pt x="533994" y="13856"/>
                </a:cubicBezTo>
                <a:cubicBezTo>
                  <a:pt x="534439" y="19722"/>
                  <a:pt x="536397" y="31099"/>
                  <a:pt x="544676" y="41675"/>
                </a:cubicBezTo>
                <a:cubicBezTo>
                  <a:pt x="556249" y="56430"/>
                  <a:pt x="572539" y="59985"/>
                  <a:pt x="579037" y="60874"/>
                </a:cubicBezTo>
                <a:cubicBezTo>
                  <a:pt x="583755" y="61496"/>
                  <a:pt x="587316" y="65495"/>
                  <a:pt x="587316" y="70295"/>
                </a:cubicBezTo>
                <a:cubicBezTo>
                  <a:pt x="587316" y="75094"/>
                  <a:pt x="583755" y="79094"/>
                  <a:pt x="579037" y="79716"/>
                </a:cubicBezTo>
                <a:cubicBezTo>
                  <a:pt x="572539" y="80605"/>
                  <a:pt x="556249" y="84160"/>
                  <a:pt x="544676" y="98914"/>
                </a:cubicBezTo>
                <a:cubicBezTo>
                  <a:pt x="536397" y="109491"/>
                  <a:pt x="534439" y="120868"/>
                  <a:pt x="533994" y="126734"/>
                </a:cubicBezTo>
                <a:cubicBezTo>
                  <a:pt x="533638" y="131711"/>
                  <a:pt x="529454" y="135533"/>
                  <a:pt x="524469" y="135533"/>
                </a:cubicBezTo>
                <a:cubicBezTo>
                  <a:pt x="519484" y="135533"/>
                  <a:pt x="515389" y="131711"/>
                  <a:pt x="515033" y="126734"/>
                </a:cubicBezTo>
                <a:cubicBezTo>
                  <a:pt x="514588" y="120868"/>
                  <a:pt x="512540" y="109491"/>
                  <a:pt x="504350" y="98914"/>
                </a:cubicBezTo>
                <a:cubicBezTo>
                  <a:pt x="492689" y="84160"/>
                  <a:pt x="476398" y="80605"/>
                  <a:pt x="469989" y="79716"/>
                </a:cubicBezTo>
                <a:cubicBezTo>
                  <a:pt x="465182" y="79094"/>
                  <a:pt x="461710" y="75094"/>
                  <a:pt x="461710" y="70295"/>
                </a:cubicBezTo>
                <a:cubicBezTo>
                  <a:pt x="461710" y="65495"/>
                  <a:pt x="465182" y="61496"/>
                  <a:pt x="469989" y="60874"/>
                </a:cubicBezTo>
                <a:cubicBezTo>
                  <a:pt x="476398" y="59985"/>
                  <a:pt x="492689" y="56430"/>
                  <a:pt x="504350" y="41587"/>
                </a:cubicBezTo>
                <a:cubicBezTo>
                  <a:pt x="512540" y="31099"/>
                  <a:pt x="514588" y="19722"/>
                  <a:pt x="515033" y="13856"/>
                </a:cubicBezTo>
                <a:cubicBezTo>
                  <a:pt x="515389" y="8879"/>
                  <a:pt x="519484" y="5057"/>
                  <a:pt x="524469" y="5057"/>
                </a:cubicBezTo>
                <a:close/>
                <a:moveTo>
                  <a:pt x="62724" y="5057"/>
                </a:moveTo>
                <a:cubicBezTo>
                  <a:pt x="67706" y="5057"/>
                  <a:pt x="71888" y="8879"/>
                  <a:pt x="72244" y="13856"/>
                </a:cubicBezTo>
                <a:cubicBezTo>
                  <a:pt x="72688" y="19722"/>
                  <a:pt x="74646" y="31099"/>
                  <a:pt x="82920" y="41587"/>
                </a:cubicBezTo>
                <a:cubicBezTo>
                  <a:pt x="94575" y="56430"/>
                  <a:pt x="110856" y="59985"/>
                  <a:pt x="117262" y="60874"/>
                </a:cubicBezTo>
                <a:cubicBezTo>
                  <a:pt x="121977" y="61496"/>
                  <a:pt x="125536" y="65495"/>
                  <a:pt x="125536" y="70295"/>
                </a:cubicBezTo>
                <a:cubicBezTo>
                  <a:pt x="125536" y="75094"/>
                  <a:pt x="121977" y="79094"/>
                  <a:pt x="117262" y="79716"/>
                </a:cubicBezTo>
                <a:cubicBezTo>
                  <a:pt x="110856" y="80605"/>
                  <a:pt x="94575" y="84160"/>
                  <a:pt x="82920" y="98914"/>
                </a:cubicBezTo>
                <a:cubicBezTo>
                  <a:pt x="74646" y="109491"/>
                  <a:pt x="72688" y="120868"/>
                  <a:pt x="72244" y="126734"/>
                </a:cubicBezTo>
                <a:cubicBezTo>
                  <a:pt x="71888" y="131711"/>
                  <a:pt x="67706" y="135533"/>
                  <a:pt x="62724" y="135533"/>
                </a:cubicBezTo>
                <a:cubicBezTo>
                  <a:pt x="57830" y="135533"/>
                  <a:pt x="53649" y="131711"/>
                  <a:pt x="53293" y="126734"/>
                </a:cubicBezTo>
                <a:cubicBezTo>
                  <a:pt x="52848" y="120868"/>
                  <a:pt x="50891" y="109491"/>
                  <a:pt x="42617" y="98914"/>
                </a:cubicBezTo>
                <a:cubicBezTo>
                  <a:pt x="30962" y="84160"/>
                  <a:pt x="14680" y="80605"/>
                  <a:pt x="8274" y="79716"/>
                </a:cubicBezTo>
                <a:cubicBezTo>
                  <a:pt x="3559" y="79094"/>
                  <a:pt x="0" y="75094"/>
                  <a:pt x="0" y="70295"/>
                </a:cubicBezTo>
                <a:cubicBezTo>
                  <a:pt x="0" y="65495"/>
                  <a:pt x="3559" y="61496"/>
                  <a:pt x="8274" y="60874"/>
                </a:cubicBezTo>
                <a:cubicBezTo>
                  <a:pt x="14680" y="59985"/>
                  <a:pt x="30962" y="56430"/>
                  <a:pt x="42617" y="41587"/>
                </a:cubicBezTo>
                <a:cubicBezTo>
                  <a:pt x="50891" y="31099"/>
                  <a:pt x="52848" y="19722"/>
                  <a:pt x="53293" y="13856"/>
                </a:cubicBezTo>
                <a:cubicBezTo>
                  <a:pt x="53649" y="8879"/>
                  <a:pt x="57830" y="5057"/>
                  <a:pt x="62724" y="5057"/>
                </a:cubicBezTo>
                <a:close/>
                <a:moveTo>
                  <a:pt x="287300" y="2399"/>
                </a:moveTo>
                <a:cubicBezTo>
                  <a:pt x="290949" y="-800"/>
                  <a:pt x="296378" y="-800"/>
                  <a:pt x="299938" y="2399"/>
                </a:cubicBezTo>
                <a:lnTo>
                  <a:pt x="482649" y="164493"/>
                </a:lnTo>
                <a:cubicBezTo>
                  <a:pt x="484607" y="166360"/>
                  <a:pt x="485764" y="168937"/>
                  <a:pt x="485764" y="171603"/>
                </a:cubicBezTo>
                <a:lnTo>
                  <a:pt x="485764" y="332986"/>
                </a:lnTo>
                <a:cubicBezTo>
                  <a:pt x="492617" y="334586"/>
                  <a:pt x="498936" y="338140"/>
                  <a:pt x="504187" y="343295"/>
                </a:cubicBezTo>
                <a:cubicBezTo>
                  <a:pt x="512018" y="350937"/>
                  <a:pt x="516468" y="361513"/>
                  <a:pt x="516468" y="372443"/>
                </a:cubicBezTo>
                <a:lnTo>
                  <a:pt x="516468" y="495880"/>
                </a:lnTo>
                <a:cubicBezTo>
                  <a:pt x="516468" y="501124"/>
                  <a:pt x="512196" y="505389"/>
                  <a:pt x="506946" y="505389"/>
                </a:cubicBezTo>
                <a:cubicBezTo>
                  <a:pt x="501695" y="505389"/>
                  <a:pt x="497423" y="501124"/>
                  <a:pt x="497423" y="495880"/>
                </a:cubicBezTo>
                <a:lnTo>
                  <a:pt x="497423" y="372443"/>
                </a:lnTo>
                <a:cubicBezTo>
                  <a:pt x="497423" y="360890"/>
                  <a:pt x="487811" y="350582"/>
                  <a:pt x="476063" y="350848"/>
                </a:cubicBezTo>
                <a:cubicBezTo>
                  <a:pt x="464761" y="351026"/>
                  <a:pt x="455594" y="360446"/>
                  <a:pt x="455594" y="371732"/>
                </a:cubicBezTo>
                <a:lnTo>
                  <a:pt x="455594" y="381863"/>
                </a:lnTo>
                <a:cubicBezTo>
                  <a:pt x="455594" y="387106"/>
                  <a:pt x="451322" y="391372"/>
                  <a:pt x="446071" y="391372"/>
                </a:cubicBezTo>
                <a:cubicBezTo>
                  <a:pt x="440820" y="391372"/>
                  <a:pt x="436549" y="387106"/>
                  <a:pt x="436549" y="381863"/>
                </a:cubicBezTo>
                <a:lnTo>
                  <a:pt x="436549" y="357069"/>
                </a:lnTo>
                <a:cubicBezTo>
                  <a:pt x="436549" y="345428"/>
                  <a:pt x="427382" y="335741"/>
                  <a:pt x="416168" y="335474"/>
                </a:cubicBezTo>
                <a:cubicBezTo>
                  <a:pt x="405221" y="335208"/>
                  <a:pt x="396055" y="343117"/>
                  <a:pt x="394809" y="353959"/>
                </a:cubicBezTo>
                <a:cubicBezTo>
                  <a:pt x="394809" y="354225"/>
                  <a:pt x="394720" y="354581"/>
                  <a:pt x="394720" y="354847"/>
                </a:cubicBezTo>
                <a:lnTo>
                  <a:pt x="394720" y="381863"/>
                </a:lnTo>
                <a:cubicBezTo>
                  <a:pt x="394720" y="387106"/>
                  <a:pt x="390448" y="391372"/>
                  <a:pt x="385197" y="391372"/>
                </a:cubicBezTo>
                <a:cubicBezTo>
                  <a:pt x="379946" y="391372"/>
                  <a:pt x="375674" y="387106"/>
                  <a:pt x="375674" y="381863"/>
                </a:cubicBezTo>
                <a:lnTo>
                  <a:pt x="375852" y="331920"/>
                </a:lnTo>
                <a:cubicBezTo>
                  <a:pt x="375852" y="320367"/>
                  <a:pt x="366241" y="310058"/>
                  <a:pt x="354582" y="310325"/>
                </a:cubicBezTo>
                <a:cubicBezTo>
                  <a:pt x="343190" y="310503"/>
                  <a:pt x="334024" y="319923"/>
                  <a:pt x="334024" y="331209"/>
                </a:cubicBezTo>
                <a:lnTo>
                  <a:pt x="333846" y="381863"/>
                </a:lnTo>
                <a:cubicBezTo>
                  <a:pt x="333846" y="387106"/>
                  <a:pt x="329574" y="391372"/>
                  <a:pt x="324323" y="391372"/>
                </a:cubicBezTo>
                <a:cubicBezTo>
                  <a:pt x="319072" y="391372"/>
                  <a:pt x="314800" y="387106"/>
                  <a:pt x="314800" y="381863"/>
                </a:cubicBezTo>
                <a:lnTo>
                  <a:pt x="314800" y="233099"/>
                </a:lnTo>
                <a:cubicBezTo>
                  <a:pt x="314800" y="221546"/>
                  <a:pt x="305188" y="211327"/>
                  <a:pt x="293441" y="211504"/>
                </a:cubicBezTo>
                <a:cubicBezTo>
                  <a:pt x="282138" y="211771"/>
                  <a:pt x="272971" y="221102"/>
                  <a:pt x="272971" y="232388"/>
                </a:cubicBezTo>
                <a:lnTo>
                  <a:pt x="272971" y="458023"/>
                </a:lnTo>
                <a:cubicBezTo>
                  <a:pt x="272971" y="466288"/>
                  <a:pt x="262559" y="470553"/>
                  <a:pt x="256685" y="464688"/>
                </a:cubicBezTo>
                <a:lnTo>
                  <a:pt x="206045" y="414122"/>
                </a:lnTo>
                <a:cubicBezTo>
                  <a:pt x="195010" y="403191"/>
                  <a:pt x="176676" y="403191"/>
                  <a:pt x="165729" y="414122"/>
                </a:cubicBezTo>
                <a:lnTo>
                  <a:pt x="156296" y="423542"/>
                </a:lnTo>
                <a:lnTo>
                  <a:pt x="270123" y="537293"/>
                </a:lnTo>
                <a:cubicBezTo>
                  <a:pt x="271903" y="539070"/>
                  <a:pt x="272971" y="541469"/>
                  <a:pt x="272971" y="543958"/>
                </a:cubicBezTo>
                <a:lnTo>
                  <a:pt x="272971" y="587681"/>
                </a:lnTo>
                <a:lnTo>
                  <a:pt x="497423" y="587681"/>
                </a:lnTo>
                <a:lnTo>
                  <a:pt x="497423" y="546535"/>
                </a:lnTo>
                <a:cubicBezTo>
                  <a:pt x="497423" y="541292"/>
                  <a:pt x="501695" y="537026"/>
                  <a:pt x="506946" y="537026"/>
                </a:cubicBezTo>
                <a:cubicBezTo>
                  <a:pt x="512196" y="537026"/>
                  <a:pt x="516468" y="541292"/>
                  <a:pt x="516468" y="546535"/>
                </a:cubicBezTo>
                <a:lnTo>
                  <a:pt x="516468" y="597189"/>
                </a:lnTo>
                <a:cubicBezTo>
                  <a:pt x="516468" y="602433"/>
                  <a:pt x="512196" y="606698"/>
                  <a:pt x="506946" y="606698"/>
                </a:cubicBezTo>
                <a:lnTo>
                  <a:pt x="263449" y="606698"/>
                </a:lnTo>
                <a:cubicBezTo>
                  <a:pt x="258198" y="606698"/>
                  <a:pt x="253926" y="602433"/>
                  <a:pt x="253926" y="597189"/>
                </a:cubicBezTo>
                <a:lnTo>
                  <a:pt x="253926" y="547868"/>
                </a:lnTo>
                <a:lnTo>
                  <a:pt x="180859" y="474908"/>
                </a:lnTo>
                <a:cubicBezTo>
                  <a:pt x="180770" y="474908"/>
                  <a:pt x="180770" y="474908"/>
                  <a:pt x="180770" y="474908"/>
                </a:cubicBezTo>
                <a:lnTo>
                  <a:pt x="110996" y="474908"/>
                </a:lnTo>
                <a:cubicBezTo>
                  <a:pt x="105745" y="474908"/>
                  <a:pt x="101473" y="470731"/>
                  <a:pt x="101473" y="465487"/>
                </a:cubicBezTo>
                <a:lnTo>
                  <a:pt x="101473" y="384351"/>
                </a:lnTo>
                <a:cubicBezTo>
                  <a:pt x="101473" y="379108"/>
                  <a:pt x="105745" y="374932"/>
                  <a:pt x="110996" y="374932"/>
                </a:cubicBezTo>
                <a:cubicBezTo>
                  <a:pt x="116247" y="374932"/>
                  <a:pt x="120519" y="379108"/>
                  <a:pt x="120519" y="384351"/>
                </a:cubicBezTo>
                <a:lnTo>
                  <a:pt x="120519" y="455979"/>
                </a:lnTo>
                <a:lnTo>
                  <a:pt x="161814" y="455979"/>
                </a:lnTo>
                <a:lnTo>
                  <a:pt x="136093" y="430296"/>
                </a:lnTo>
                <a:cubicBezTo>
                  <a:pt x="132444" y="426564"/>
                  <a:pt x="132444" y="420521"/>
                  <a:pt x="136093" y="416788"/>
                </a:cubicBezTo>
                <a:lnTo>
                  <a:pt x="152202" y="400703"/>
                </a:lnTo>
                <a:cubicBezTo>
                  <a:pt x="156118" y="396793"/>
                  <a:pt x="160657" y="393594"/>
                  <a:pt x="165640" y="391283"/>
                </a:cubicBezTo>
                <a:cubicBezTo>
                  <a:pt x="183618" y="382841"/>
                  <a:pt x="205511" y="386751"/>
                  <a:pt x="219484" y="400703"/>
                </a:cubicBezTo>
                <a:lnTo>
                  <a:pt x="253926" y="435095"/>
                </a:lnTo>
                <a:lnTo>
                  <a:pt x="253926" y="282420"/>
                </a:lnTo>
                <a:lnTo>
                  <a:pt x="217526" y="282420"/>
                </a:lnTo>
                <a:cubicBezTo>
                  <a:pt x="212275" y="282420"/>
                  <a:pt x="208003" y="278155"/>
                  <a:pt x="208003" y="272912"/>
                </a:cubicBezTo>
                <a:lnTo>
                  <a:pt x="208003" y="151341"/>
                </a:lnTo>
                <a:cubicBezTo>
                  <a:pt x="208003" y="146098"/>
                  <a:pt x="212275" y="141832"/>
                  <a:pt x="217526" y="141832"/>
                </a:cubicBezTo>
                <a:lnTo>
                  <a:pt x="369711" y="141832"/>
                </a:lnTo>
                <a:cubicBezTo>
                  <a:pt x="374962" y="141832"/>
                  <a:pt x="379234" y="146098"/>
                  <a:pt x="379234" y="151341"/>
                </a:cubicBezTo>
                <a:lnTo>
                  <a:pt x="379234" y="272912"/>
                </a:lnTo>
                <a:cubicBezTo>
                  <a:pt x="379234" y="278155"/>
                  <a:pt x="374962" y="282420"/>
                  <a:pt x="369711" y="282420"/>
                </a:cubicBezTo>
                <a:lnTo>
                  <a:pt x="333846" y="282420"/>
                </a:lnTo>
                <a:lnTo>
                  <a:pt x="333846" y="297439"/>
                </a:lnTo>
                <a:cubicBezTo>
                  <a:pt x="339719" y="293707"/>
                  <a:pt x="346750" y="291485"/>
                  <a:pt x="354137" y="291307"/>
                </a:cubicBezTo>
                <a:cubicBezTo>
                  <a:pt x="358142" y="291218"/>
                  <a:pt x="362236" y="291752"/>
                  <a:pt x="366063" y="292907"/>
                </a:cubicBezTo>
                <a:cubicBezTo>
                  <a:pt x="379946" y="296995"/>
                  <a:pt x="390626" y="308814"/>
                  <a:pt x="393830" y="322855"/>
                </a:cubicBezTo>
                <a:cubicBezTo>
                  <a:pt x="400416" y="318590"/>
                  <a:pt x="408247" y="316279"/>
                  <a:pt x="416613" y="316457"/>
                </a:cubicBezTo>
                <a:cubicBezTo>
                  <a:pt x="432277" y="316901"/>
                  <a:pt x="445804" y="326676"/>
                  <a:pt x="451945" y="340362"/>
                </a:cubicBezTo>
                <a:cubicBezTo>
                  <a:pt x="456306" y="336985"/>
                  <a:pt x="461290" y="334408"/>
                  <a:pt x="466808" y="333075"/>
                </a:cubicBezTo>
                <a:lnTo>
                  <a:pt x="466808" y="175868"/>
                </a:lnTo>
                <a:lnTo>
                  <a:pt x="293619" y="22217"/>
                </a:lnTo>
                <a:lnTo>
                  <a:pt x="120519" y="175868"/>
                </a:lnTo>
                <a:lnTo>
                  <a:pt x="120519" y="333697"/>
                </a:lnTo>
                <a:cubicBezTo>
                  <a:pt x="120519" y="338940"/>
                  <a:pt x="116247" y="343206"/>
                  <a:pt x="110996" y="343206"/>
                </a:cubicBezTo>
                <a:cubicBezTo>
                  <a:pt x="105745" y="343206"/>
                  <a:pt x="101473" y="338940"/>
                  <a:pt x="101473" y="333697"/>
                </a:cubicBezTo>
                <a:lnTo>
                  <a:pt x="101473" y="171603"/>
                </a:lnTo>
                <a:cubicBezTo>
                  <a:pt x="101473" y="168937"/>
                  <a:pt x="102630" y="166360"/>
                  <a:pt x="104677" y="1644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3" name="connections_181208"/>
          <p:cNvSpPr/>
          <p:nvPr/>
        </p:nvSpPr>
        <p:spPr>
          <a:xfrm>
            <a:off x="2267776" y="3489575"/>
            <a:ext cx="159649" cy="212520"/>
          </a:xfrm>
          <a:custGeom>
            <a:avLst/>
            <a:gdLst>
              <a:gd name="connsiteX0" fmla="*/ 277527 w 455782"/>
              <a:gd name="connsiteY0" fmla="*/ 272480 h 606722"/>
              <a:gd name="connsiteX1" fmla="*/ 291544 w 455782"/>
              <a:gd name="connsiteY1" fmla="*/ 278277 h 606722"/>
              <a:gd name="connsiteX2" fmla="*/ 291544 w 455782"/>
              <a:gd name="connsiteY2" fmla="*/ 306260 h 606722"/>
              <a:gd name="connsiteX3" fmla="*/ 220167 w 455782"/>
              <a:gd name="connsiteY3" fmla="*/ 377417 h 606722"/>
              <a:gd name="connsiteX4" fmla="*/ 192133 w 455782"/>
              <a:gd name="connsiteY4" fmla="*/ 377417 h 606722"/>
              <a:gd name="connsiteX5" fmla="*/ 164187 w 455782"/>
              <a:gd name="connsiteY5" fmla="*/ 349523 h 606722"/>
              <a:gd name="connsiteX6" fmla="*/ 164187 w 455782"/>
              <a:gd name="connsiteY6" fmla="*/ 321540 h 606722"/>
              <a:gd name="connsiteX7" fmla="*/ 192222 w 455782"/>
              <a:gd name="connsiteY7" fmla="*/ 321540 h 606722"/>
              <a:gd name="connsiteX8" fmla="*/ 206195 w 455782"/>
              <a:gd name="connsiteY8" fmla="*/ 335487 h 606722"/>
              <a:gd name="connsiteX9" fmla="*/ 263510 w 455782"/>
              <a:gd name="connsiteY9" fmla="*/ 278277 h 606722"/>
              <a:gd name="connsiteX10" fmla="*/ 277527 w 455782"/>
              <a:gd name="connsiteY10" fmla="*/ 272480 h 606722"/>
              <a:gd name="connsiteX11" fmla="*/ 107070 w 455782"/>
              <a:gd name="connsiteY11" fmla="*/ 155995 h 606722"/>
              <a:gd name="connsiteX12" fmla="*/ 107070 w 455782"/>
              <a:gd name="connsiteY12" fmla="*/ 499717 h 606722"/>
              <a:gd name="connsiteX13" fmla="*/ 348642 w 455782"/>
              <a:gd name="connsiteY13" fmla="*/ 499717 h 606722"/>
              <a:gd name="connsiteX14" fmla="*/ 348642 w 455782"/>
              <a:gd name="connsiteY14" fmla="*/ 155995 h 606722"/>
              <a:gd name="connsiteX15" fmla="*/ 87310 w 455782"/>
              <a:gd name="connsiteY15" fmla="*/ 116362 h 606722"/>
              <a:gd name="connsiteX16" fmla="*/ 368491 w 455782"/>
              <a:gd name="connsiteY16" fmla="*/ 116362 h 606722"/>
              <a:gd name="connsiteX17" fmla="*/ 388251 w 455782"/>
              <a:gd name="connsiteY17" fmla="*/ 136178 h 606722"/>
              <a:gd name="connsiteX18" fmla="*/ 388251 w 455782"/>
              <a:gd name="connsiteY18" fmla="*/ 519533 h 606722"/>
              <a:gd name="connsiteX19" fmla="*/ 368491 w 455782"/>
              <a:gd name="connsiteY19" fmla="*/ 539261 h 606722"/>
              <a:gd name="connsiteX20" fmla="*/ 87310 w 455782"/>
              <a:gd name="connsiteY20" fmla="*/ 539261 h 606722"/>
              <a:gd name="connsiteX21" fmla="*/ 67461 w 455782"/>
              <a:gd name="connsiteY21" fmla="*/ 519533 h 606722"/>
              <a:gd name="connsiteX22" fmla="*/ 67461 w 455782"/>
              <a:gd name="connsiteY22" fmla="*/ 136178 h 606722"/>
              <a:gd name="connsiteX23" fmla="*/ 87310 w 455782"/>
              <a:gd name="connsiteY23" fmla="*/ 116362 h 606722"/>
              <a:gd name="connsiteX24" fmla="*/ 39606 w 455782"/>
              <a:gd name="connsiteY24" fmla="*/ 70297 h 606722"/>
              <a:gd name="connsiteX25" fmla="*/ 39606 w 455782"/>
              <a:gd name="connsiteY25" fmla="*/ 567086 h 606722"/>
              <a:gd name="connsiteX26" fmla="*/ 416176 w 455782"/>
              <a:gd name="connsiteY26" fmla="*/ 567086 h 606722"/>
              <a:gd name="connsiteX27" fmla="*/ 416176 w 455782"/>
              <a:gd name="connsiteY27" fmla="*/ 70297 h 606722"/>
              <a:gd name="connsiteX28" fmla="*/ 323168 w 455782"/>
              <a:gd name="connsiteY28" fmla="*/ 70297 h 606722"/>
              <a:gd name="connsiteX29" fmla="*/ 323168 w 455782"/>
              <a:gd name="connsiteY29" fmla="*/ 81317 h 606722"/>
              <a:gd name="connsiteX30" fmla="*/ 303321 w 455782"/>
              <a:gd name="connsiteY30" fmla="*/ 101135 h 606722"/>
              <a:gd name="connsiteX31" fmla="*/ 152461 w 455782"/>
              <a:gd name="connsiteY31" fmla="*/ 101135 h 606722"/>
              <a:gd name="connsiteX32" fmla="*/ 132614 w 455782"/>
              <a:gd name="connsiteY32" fmla="*/ 81317 h 606722"/>
              <a:gd name="connsiteX33" fmla="*/ 132614 w 455782"/>
              <a:gd name="connsiteY33" fmla="*/ 70297 h 606722"/>
              <a:gd name="connsiteX34" fmla="*/ 172220 w 455782"/>
              <a:gd name="connsiteY34" fmla="*/ 39548 h 606722"/>
              <a:gd name="connsiteX35" fmla="*/ 172220 w 455782"/>
              <a:gd name="connsiteY35" fmla="*/ 61499 h 606722"/>
              <a:gd name="connsiteX36" fmla="*/ 283473 w 455782"/>
              <a:gd name="connsiteY36" fmla="*/ 61499 h 606722"/>
              <a:gd name="connsiteX37" fmla="*/ 283473 w 455782"/>
              <a:gd name="connsiteY37" fmla="*/ 39548 h 606722"/>
              <a:gd name="connsiteX38" fmla="*/ 152461 w 455782"/>
              <a:gd name="connsiteY38" fmla="*/ 0 h 606722"/>
              <a:gd name="connsiteX39" fmla="*/ 303321 w 455782"/>
              <a:gd name="connsiteY39" fmla="*/ 0 h 606722"/>
              <a:gd name="connsiteX40" fmla="*/ 323168 w 455782"/>
              <a:gd name="connsiteY40" fmla="*/ 19818 h 606722"/>
              <a:gd name="connsiteX41" fmla="*/ 323168 w 455782"/>
              <a:gd name="connsiteY41" fmla="*/ 30749 h 606722"/>
              <a:gd name="connsiteX42" fmla="*/ 435935 w 455782"/>
              <a:gd name="connsiteY42" fmla="*/ 30749 h 606722"/>
              <a:gd name="connsiteX43" fmla="*/ 455782 w 455782"/>
              <a:gd name="connsiteY43" fmla="*/ 50568 h 606722"/>
              <a:gd name="connsiteX44" fmla="*/ 455782 w 455782"/>
              <a:gd name="connsiteY44" fmla="*/ 586904 h 606722"/>
              <a:gd name="connsiteX45" fmla="*/ 435935 w 455782"/>
              <a:gd name="connsiteY45" fmla="*/ 606722 h 606722"/>
              <a:gd name="connsiteX46" fmla="*/ 19758 w 455782"/>
              <a:gd name="connsiteY46" fmla="*/ 606722 h 606722"/>
              <a:gd name="connsiteX47" fmla="*/ 0 w 455782"/>
              <a:gd name="connsiteY47" fmla="*/ 586904 h 606722"/>
              <a:gd name="connsiteX48" fmla="*/ 0 w 455782"/>
              <a:gd name="connsiteY48" fmla="*/ 50568 h 606722"/>
              <a:gd name="connsiteX49" fmla="*/ 19758 w 455782"/>
              <a:gd name="connsiteY49" fmla="*/ 30749 h 606722"/>
              <a:gd name="connsiteX50" fmla="*/ 132614 w 455782"/>
              <a:gd name="connsiteY50" fmla="*/ 30749 h 606722"/>
              <a:gd name="connsiteX51" fmla="*/ 132614 w 455782"/>
              <a:gd name="connsiteY51" fmla="*/ 19818 h 606722"/>
              <a:gd name="connsiteX52" fmla="*/ 152461 w 455782"/>
              <a:gd name="connsiteY5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55782" h="606722">
                <a:moveTo>
                  <a:pt x="277527" y="272480"/>
                </a:moveTo>
                <a:cubicBezTo>
                  <a:pt x="282600" y="272480"/>
                  <a:pt x="287673" y="274413"/>
                  <a:pt x="291544" y="278277"/>
                </a:cubicBezTo>
                <a:cubicBezTo>
                  <a:pt x="299198" y="286005"/>
                  <a:pt x="299198" y="298531"/>
                  <a:pt x="291544" y="306260"/>
                </a:cubicBezTo>
                <a:lnTo>
                  <a:pt x="220167" y="377417"/>
                </a:lnTo>
                <a:cubicBezTo>
                  <a:pt x="212424" y="385146"/>
                  <a:pt x="199876" y="385146"/>
                  <a:pt x="192133" y="377417"/>
                </a:cubicBezTo>
                <a:lnTo>
                  <a:pt x="164187" y="349523"/>
                </a:lnTo>
                <a:cubicBezTo>
                  <a:pt x="156444" y="341794"/>
                  <a:pt x="156444" y="329268"/>
                  <a:pt x="164187" y="321540"/>
                </a:cubicBezTo>
                <a:cubicBezTo>
                  <a:pt x="171930" y="313811"/>
                  <a:pt x="184479" y="313811"/>
                  <a:pt x="192222" y="321540"/>
                </a:cubicBezTo>
                <a:lnTo>
                  <a:pt x="206195" y="335487"/>
                </a:lnTo>
                <a:lnTo>
                  <a:pt x="263510" y="278277"/>
                </a:lnTo>
                <a:cubicBezTo>
                  <a:pt x="267381" y="274413"/>
                  <a:pt x="272454" y="272480"/>
                  <a:pt x="277527" y="272480"/>
                </a:cubicBezTo>
                <a:close/>
                <a:moveTo>
                  <a:pt x="107070" y="155995"/>
                </a:moveTo>
                <a:lnTo>
                  <a:pt x="107070" y="499717"/>
                </a:lnTo>
                <a:lnTo>
                  <a:pt x="348642" y="499717"/>
                </a:lnTo>
                <a:lnTo>
                  <a:pt x="348642" y="155995"/>
                </a:lnTo>
                <a:close/>
                <a:moveTo>
                  <a:pt x="87310" y="116362"/>
                </a:moveTo>
                <a:lnTo>
                  <a:pt x="368491" y="116362"/>
                </a:lnTo>
                <a:cubicBezTo>
                  <a:pt x="379439" y="116362"/>
                  <a:pt x="388251" y="125248"/>
                  <a:pt x="388251" y="136178"/>
                </a:cubicBezTo>
                <a:lnTo>
                  <a:pt x="388251" y="519533"/>
                </a:lnTo>
                <a:cubicBezTo>
                  <a:pt x="388251" y="530464"/>
                  <a:pt x="379439" y="539261"/>
                  <a:pt x="368491" y="539261"/>
                </a:cubicBezTo>
                <a:lnTo>
                  <a:pt x="87310" y="539261"/>
                </a:lnTo>
                <a:cubicBezTo>
                  <a:pt x="76362" y="539261"/>
                  <a:pt x="67461" y="530464"/>
                  <a:pt x="67461" y="519533"/>
                </a:cubicBezTo>
                <a:lnTo>
                  <a:pt x="67461" y="136178"/>
                </a:lnTo>
                <a:cubicBezTo>
                  <a:pt x="67461" y="125248"/>
                  <a:pt x="76362" y="116362"/>
                  <a:pt x="87310" y="116362"/>
                </a:cubicBezTo>
                <a:close/>
                <a:moveTo>
                  <a:pt x="39606" y="70297"/>
                </a:moveTo>
                <a:lnTo>
                  <a:pt x="39606" y="567086"/>
                </a:lnTo>
                <a:lnTo>
                  <a:pt x="416176" y="567086"/>
                </a:lnTo>
                <a:lnTo>
                  <a:pt x="416176" y="70297"/>
                </a:lnTo>
                <a:lnTo>
                  <a:pt x="323168" y="70297"/>
                </a:lnTo>
                <a:lnTo>
                  <a:pt x="323168" y="81317"/>
                </a:lnTo>
                <a:cubicBezTo>
                  <a:pt x="323168" y="92248"/>
                  <a:pt x="314268" y="101135"/>
                  <a:pt x="303321" y="101135"/>
                </a:cubicBezTo>
                <a:lnTo>
                  <a:pt x="152461" y="101135"/>
                </a:lnTo>
                <a:cubicBezTo>
                  <a:pt x="141514" y="101135"/>
                  <a:pt x="132614" y="92248"/>
                  <a:pt x="132614" y="81317"/>
                </a:cubicBezTo>
                <a:lnTo>
                  <a:pt x="132614" y="70297"/>
                </a:lnTo>
                <a:close/>
                <a:moveTo>
                  <a:pt x="172220" y="39548"/>
                </a:moveTo>
                <a:lnTo>
                  <a:pt x="172220" y="61499"/>
                </a:lnTo>
                <a:lnTo>
                  <a:pt x="283473" y="61499"/>
                </a:lnTo>
                <a:lnTo>
                  <a:pt x="283473" y="39548"/>
                </a:lnTo>
                <a:close/>
                <a:moveTo>
                  <a:pt x="152461" y="0"/>
                </a:moveTo>
                <a:lnTo>
                  <a:pt x="303321" y="0"/>
                </a:lnTo>
                <a:cubicBezTo>
                  <a:pt x="314268" y="0"/>
                  <a:pt x="323168" y="8887"/>
                  <a:pt x="323168" y="19818"/>
                </a:cubicBezTo>
                <a:lnTo>
                  <a:pt x="323168" y="30749"/>
                </a:lnTo>
                <a:lnTo>
                  <a:pt x="435935" y="30749"/>
                </a:lnTo>
                <a:cubicBezTo>
                  <a:pt x="446882" y="30749"/>
                  <a:pt x="455782" y="39636"/>
                  <a:pt x="455782" y="50568"/>
                </a:cubicBezTo>
                <a:lnTo>
                  <a:pt x="455782" y="586904"/>
                </a:lnTo>
                <a:cubicBezTo>
                  <a:pt x="455782" y="597835"/>
                  <a:pt x="446882" y="606722"/>
                  <a:pt x="435935" y="606722"/>
                </a:cubicBezTo>
                <a:lnTo>
                  <a:pt x="19758" y="606722"/>
                </a:lnTo>
                <a:cubicBezTo>
                  <a:pt x="8900" y="606722"/>
                  <a:pt x="0" y="597835"/>
                  <a:pt x="0" y="586904"/>
                </a:cubicBezTo>
                <a:lnTo>
                  <a:pt x="0" y="50568"/>
                </a:lnTo>
                <a:cubicBezTo>
                  <a:pt x="0" y="39636"/>
                  <a:pt x="8900" y="30749"/>
                  <a:pt x="19758" y="30749"/>
                </a:cubicBezTo>
                <a:lnTo>
                  <a:pt x="132614" y="30749"/>
                </a:lnTo>
                <a:lnTo>
                  <a:pt x="132614" y="19818"/>
                </a:lnTo>
                <a:cubicBezTo>
                  <a:pt x="132614" y="8887"/>
                  <a:pt x="141514" y="0"/>
                  <a:pt x="1524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1" name="connections_181208"/>
          <p:cNvSpPr/>
          <p:nvPr/>
        </p:nvSpPr>
        <p:spPr>
          <a:xfrm>
            <a:off x="2864220" y="1950257"/>
            <a:ext cx="212520" cy="181404"/>
          </a:xfrm>
          <a:custGeom>
            <a:avLst/>
            <a:gdLst>
              <a:gd name="connsiteX0" fmla="*/ 220224 w 606529"/>
              <a:gd name="connsiteY0" fmla="*/ 413558 h 517728"/>
              <a:gd name="connsiteX1" fmla="*/ 373682 w 606529"/>
              <a:gd name="connsiteY1" fmla="*/ 413558 h 517728"/>
              <a:gd name="connsiteX2" fmla="*/ 373682 w 606529"/>
              <a:gd name="connsiteY2" fmla="*/ 439314 h 517728"/>
              <a:gd name="connsiteX3" fmla="*/ 220224 w 606529"/>
              <a:gd name="connsiteY3" fmla="*/ 439314 h 517728"/>
              <a:gd name="connsiteX4" fmla="*/ 220224 w 606529"/>
              <a:gd name="connsiteY4" fmla="*/ 413558 h 517728"/>
              <a:gd name="connsiteX5" fmla="*/ 511095 w 606529"/>
              <a:gd name="connsiteY5" fmla="*/ 386243 h 517728"/>
              <a:gd name="connsiteX6" fmla="*/ 500034 w 606529"/>
              <a:gd name="connsiteY6" fmla="*/ 388509 h 517728"/>
              <a:gd name="connsiteX7" fmla="*/ 297953 w 606529"/>
              <a:gd name="connsiteY7" fmla="*/ 392758 h 517728"/>
              <a:gd name="connsiteX8" fmla="*/ 100126 w 606529"/>
              <a:gd name="connsiteY8" fmla="*/ 395732 h 517728"/>
              <a:gd name="connsiteX9" fmla="*/ 67368 w 606529"/>
              <a:gd name="connsiteY9" fmla="*/ 452095 h 517728"/>
              <a:gd name="connsiteX10" fmla="*/ 540876 w 606529"/>
              <a:gd name="connsiteY10" fmla="*/ 441757 h 517728"/>
              <a:gd name="connsiteX11" fmla="*/ 511095 w 606529"/>
              <a:gd name="connsiteY11" fmla="*/ 386243 h 517728"/>
              <a:gd name="connsiteX12" fmla="*/ 363060 w 606529"/>
              <a:gd name="connsiteY12" fmla="*/ 117862 h 517728"/>
              <a:gd name="connsiteX13" fmla="*/ 169748 w 606529"/>
              <a:gd name="connsiteY13" fmla="*/ 125651 h 517728"/>
              <a:gd name="connsiteX14" fmla="*/ 179818 w 606529"/>
              <a:gd name="connsiteY14" fmla="*/ 279169 h 517728"/>
              <a:gd name="connsiteX15" fmla="*/ 432555 w 606529"/>
              <a:gd name="connsiteY15" fmla="*/ 265856 h 517728"/>
              <a:gd name="connsiteX16" fmla="*/ 437377 w 606529"/>
              <a:gd name="connsiteY16" fmla="*/ 183149 h 517728"/>
              <a:gd name="connsiteX17" fmla="*/ 363060 w 606529"/>
              <a:gd name="connsiteY17" fmla="*/ 117862 h 517728"/>
              <a:gd name="connsiteX18" fmla="*/ 375221 w 606529"/>
              <a:gd name="connsiteY18" fmla="*/ 90511 h 517728"/>
              <a:gd name="connsiteX19" fmla="*/ 429861 w 606529"/>
              <a:gd name="connsiteY19" fmla="*/ 102000 h 517728"/>
              <a:gd name="connsiteX20" fmla="*/ 458793 w 606529"/>
              <a:gd name="connsiteY20" fmla="*/ 278461 h 517728"/>
              <a:gd name="connsiteX21" fmla="*/ 445887 w 606529"/>
              <a:gd name="connsiteY21" fmla="*/ 291348 h 517728"/>
              <a:gd name="connsiteX22" fmla="*/ 173294 w 606529"/>
              <a:gd name="connsiteY22" fmla="*/ 307068 h 517728"/>
              <a:gd name="connsiteX23" fmla="*/ 157409 w 606529"/>
              <a:gd name="connsiteY23" fmla="*/ 298146 h 517728"/>
              <a:gd name="connsiteX24" fmla="*/ 143935 w 606529"/>
              <a:gd name="connsiteY24" fmla="*/ 113188 h 517728"/>
              <a:gd name="connsiteX25" fmla="*/ 148474 w 606529"/>
              <a:gd name="connsiteY25" fmla="*/ 103416 h 517728"/>
              <a:gd name="connsiteX26" fmla="*/ 156842 w 606529"/>
              <a:gd name="connsiteY26" fmla="*/ 100301 h 517728"/>
              <a:gd name="connsiteX27" fmla="*/ 318667 w 606529"/>
              <a:gd name="connsiteY27" fmla="*/ 92511 h 517728"/>
              <a:gd name="connsiteX28" fmla="*/ 375221 w 606529"/>
              <a:gd name="connsiteY28" fmla="*/ 90511 h 517728"/>
              <a:gd name="connsiteX29" fmla="*/ 461603 w 606529"/>
              <a:gd name="connsiteY29" fmla="*/ 49994 h 517728"/>
              <a:gd name="connsiteX30" fmla="*/ 401901 w 606529"/>
              <a:gd name="connsiteY30" fmla="*/ 55570 h 517728"/>
              <a:gd name="connsiteX31" fmla="*/ 101686 w 606529"/>
              <a:gd name="connsiteY31" fmla="*/ 61093 h 517728"/>
              <a:gd name="connsiteX32" fmla="*/ 107501 w 606529"/>
              <a:gd name="connsiteY32" fmla="*/ 344467 h 517728"/>
              <a:gd name="connsiteX33" fmla="*/ 442600 w 606529"/>
              <a:gd name="connsiteY33" fmla="*/ 337244 h 517728"/>
              <a:gd name="connsiteX34" fmla="*/ 505423 w 606529"/>
              <a:gd name="connsiteY34" fmla="*/ 333845 h 517728"/>
              <a:gd name="connsiteX35" fmla="*/ 510528 w 606529"/>
              <a:gd name="connsiteY35" fmla="*/ 279323 h 517728"/>
              <a:gd name="connsiteX36" fmla="*/ 502019 w 606529"/>
              <a:gd name="connsiteY36" fmla="*/ 163906 h 517728"/>
              <a:gd name="connsiteX37" fmla="*/ 504714 w 606529"/>
              <a:gd name="connsiteY37" fmla="*/ 70015 h 517728"/>
              <a:gd name="connsiteX38" fmla="*/ 461603 w 606529"/>
              <a:gd name="connsiteY38" fmla="*/ 49994 h 517728"/>
              <a:gd name="connsiteX39" fmla="*/ 484860 w 606529"/>
              <a:gd name="connsiteY39" fmla="*/ 1331 h 517728"/>
              <a:gd name="connsiteX40" fmla="*/ 553355 w 606529"/>
              <a:gd name="connsiteY40" fmla="*/ 163906 h 517728"/>
              <a:gd name="connsiteX41" fmla="*/ 551937 w 606529"/>
              <a:gd name="connsiteY41" fmla="*/ 352680 h 517728"/>
              <a:gd name="connsiteX42" fmla="*/ 602989 w 606529"/>
              <a:gd name="connsiteY42" fmla="*/ 445156 h 517728"/>
              <a:gd name="connsiteX43" fmla="*/ 587673 w 606529"/>
              <a:gd name="connsiteY43" fmla="*/ 482826 h 517728"/>
              <a:gd name="connsiteX44" fmla="*/ 25392 w 606529"/>
              <a:gd name="connsiteY44" fmla="*/ 498404 h 517728"/>
              <a:gd name="connsiteX45" fmla="*/ 3269 w 606529"/>
              <a:gd name="connsiteY45" fmla="*/ 459742 h 517728"/>
              <a:gd name="connsiteX46" fmla="*/ 56449 w 606529"/>
              <a:gd name="connsiteY46" fmla="*/ 365426 h 517728"/>
              <a:gd name="connsiteX47" fmla="*/ 49925 w 606529"/>
              <a:gd name="connsiteY47" fmla="*/ 35319 h 517728"/>
              <a:gd name="connsiteX48" fmla="*/ 58576 w 606529"/>
              <a:gd name="connsiteY48" fmla="*/ 16201 h 517728"/>
              <a:gd name="connsiteX49" fmla="*/ 75593 w 606529"/>
              <a:gd name="connsiteY49" fmla="*/ 9686 h 517728"/>
              <a:gd name="connsiteX50" fmla="*/ 329010 w 606529"/>
              <a:gd name="connsiteY50" fmla="*/ 6571 h 517728"/>
              <a:gd name="connsiteX51" fmla="*/ 484860 w 606529"/>
              <a:gd name="connsiteY51" fmla="*/ 1331 h 51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29" h="517728">
                <a:moveTo>
                  <a:pt x="220224" y="413558"/>
                </a:moveTo>
                <a:lnTo>
                  <a:pt x="373682" y="413558"/>
                </a:lnTo>
                <a:cubicBezTo>
                  <a:pt x="390276" y="413558"/>
                  <a:pt x="390276" y="439314"/>
                  <a:pt x="373682" y="439314"/>
                </a:cubicBezTo>
                <a:lnTo>
                  <a:pt x="220224" y="439314"/>
                </a:lnTo>
                <a:cubicBezTo>
                  <a:pt x="203630" y="439314"/>
                  <a:pt x="203630" y="413558"/>
                  <a:pt x="220224" y="413558"/>
                </a:cubicBezTo>
                <a:close/>
                <a:moveTo>
                  <a:pt x="511095" y="386243"/>
                </a:moveTo>
                <a:cubicBezTo>
                  <a:pt x="507550" y="387235"/>
                  <a:pt x="504005" y="387943"/>
                  <a:pt x="500034" y="388509"/>
                </a:cubicBezTo>
                <a:cubicBezTo>
                  <a:pt x="434943" y="397289"/>
                  <a:pt x="363895" y="389925"/>
                  <a:pt x="297953" y="392758"/>
                </a:cubicBezTo>
                <a:cubicBezTo>
                  <a:pt x="232011" y="395448"/>
                  <a:pt x="166069" y="397997"/>
                  <a:pt x="100126" y="395732"/>
                </a:cubicBezTo>
                <a:cubicBezTo>
                  <a:pt x="91476" y="415700"/>
                  <a:pt x="79280" y="433685"/>
                  <a:pt x="67368" y="452095"/>
                </a:cubicBezTo>
                <a:cubicBezTo>
                  <a:pt x="221375" y="469655"/>
                  <a:pt x="389705" y="476453"/>
                  <a:pt x="540876" y="441757"/>
                </a:cubicBezTo>
                <a:cubicBezTo>
                  <a:pt x="530240" y="423630"/>
                  <a:pt x="520313" y="405078"/>
                  <a:pt x="511095" y="386243"/>
                </a:cubicBezTo>
                <a:close/>
                <a:moveTo>
                  <a:pt x="363060" y="117862"/>
                </a:moveTo>
                <a:cubicBezTo>
                  <a:pt x="298528" y="117012"/>
                  <a:pt x="234138" y="124093"/>
                  <a:pt x="169748" y="125651"/>
                </a:cubicBezTo>
                <a:cubicBezTo>
                  <a:pt x="169606" y="176918"/>
                  <a:pt x="169748" y="228893"/>
                  <a:pt x="179818" y="279169"/>
                </a:cubicBezTo>
                <a:cubicBezTo>
                  <a:pt x="263071" y="260616"/>
                  <a:pt x="347742" y="266989"/>
                  <a:pt x="432555" y="265856"/>
                </a:cubicBezTo>
                <a:cubicBezTo>
                  <a:pt x="432413" y="238240"/>
                  <a:pt x="437094" y="210907"/>
                  <a:pt x="437377" y="183149"/>
                </a:cubicBezTo>
                <a:cubicBezTo>
                  <a:pt x="437945" y="132590"/>
                  <a:pt x="410856" y="118570"/>
                  <a:pt x="363060" y="117862"/>
                </a:cubicBezTo>
                <a:close/>
                <a:moveTo>
                  <a:pt x="375221" y="90511"/>
                </a:moveTo>
                <a:cubicBezTo>
                  <a:pt x="395467" y="90847"/>
                  <a:pt x="415394" y="93432"/>
                  <a:pt x="429861" y="102000"/>
                </a:cubicBezTo>
                <a:cubicBezTo>
                  <a:pt x="487868" y="136131"/>
                  <a:pt x="455106" y="224645"/>
                  <a:pt x="458793" y="278461"/>
                </a:cubicBezTo>
                <a:cubicBezTo>
                  <a:pt x="459219" y="285684"/>
                  <a:pt x="452553" y="291207"/>
                  <a:pt x="445887" y="291348"/>
                </a:cubicBezTo>
                <a:cubicBezTo>
                  <a:pt x="354408" y="293614"/>
                  <a:pt x="262929" y="283984"/>
                  <a:pt x="173294" y="307068"/>
                </a:cubicBezTo>
                <a:cubicBezTo>
                  <a:pt x="166628" y="308768"/>
                  <a:pt x="158969" y="305086"/>
                  <a:pt x="157409" y="298146"/>
                </a:cubicBezTo>
                <a:cubicBezTo>
                  <a:pt x="143368" y="237674"/>
                  <a:pt x="143935" y="174794"/>
                  <a:pt x="143935" y="113188"/>
                </a:cubicBezTo>
                <a:cubicBezTo>
                  <a:pt x="143935" y="108656"/>
                  <a:pt x="145779" y="105541"/>
                  <a:pt x="148474" y="103416"/>
                </a:cubicBezTo>
                <a:cubicBezTo>
                  <a:pt x="150601" y="101575"/>
                  <a:pt x="153296" y="100301"/>
                  <a:pt x="156842" y="100301"/>
                </a:cubicBezTo>
                <a:cubicBezTo>
                  <a:pt x="210878" y="99734"/>
                  <a:pt x="264631" y="93786"/>
                  <a:pt x="318667" y="92511"/>
                </a:cubicBezTo>
                <a:cubicBezTo>
                  <a:pt x="334410" y="92087"/>
                  <a:pt x="354975" y="90175"/>
                  <a:pt x="375221" y="90511"/>
                </a:cubicBezTo>
                <a:close/>
                <a:moveTo>
                  <a:pt x="461603" y="49994"/>
                </a:moveTo>
                <a:cubicBezTo>
                  <a:pt x="439162" y="50153"/>
                  <a:pt x="413955" y="54579"/>
                  <a:pt x="401901" y="55570"/>
                </a:cubicBezTo>
                <a:cubicBezTo>
                  <a:pt x="302775" y="63500"/>
                  <a:pt x="201380" y="61234"/>
                  <a:pt x="101686" y="61093"/>
                </a:cubicBezTo>
                <a:cubicBezTo>
                  <a:pt x="102679" y="155551"/>
                  <a:pt x="106650" y="249867"/>
                  <a:pt x="107501" y="344467"/>
                </a:cubicBezTo>
                <a:cubicBezTo>
                  <a:pt x="219390" y="347157"/>
                  <a:pt x="330853" y="334270"/>
                  <a:pt x="442600" y="337244"/>
                </a:cubicBezTo>
                <a:cubicBezTo>
                  <a:pt x="451818" y="337386"/>
                  <a:pt x="502587" y="344325"/>
                  <a:pt x="505423" y="333845"/>
                </a:cubicBezTo>
                <a:cubicBezTo>
                  <a:pt x="510386" y="316002"/>
                  <a:pt x="511095" y="297733"/>
                  <a:pt x="510528" y="279323"/>
                </a:cubicBezTo>
                <a:cubicBezTo>
                  <a:pt x="509252" y="240662"/>
                  <a:pt x="504147" y="202426"/>
                  <a:pt x="502019" y="163906"/>
                </a:cubicBezTo>
                <a:cubicBezTo>
                  <a:pt x="500176" y="132609"/>
                  <a:pt x="506699" y="101312"/>
                  <a:pt x="504714" y="70015"/>
                </a:cubicBezTo>
                <a:cubicBezTo>
                  <a:pt x="503721" y="53941"/>
                  <a:pt x="484045" y="49834"/>
                  <a:pt x="461603" y="49994"/>
                </a:cubicBezTo>
                <a:close/>
                <a:moveTo>
                  <a:pt x="484860" y="1331"/>
                </a:moveTo>
                <a:cubicBezTo>
                  <a:pt x="582001" y="10394"/>
                  <a:pt x="548108" y="92390"/>
                  <a:pt x="553355" y="163906"/>
                </a:cubicBezTo>
                <a:cubicBezTo>
                  <a:pt x="556900" y="211206"/>
                  <a:pt x="577888" y="301840"/>
                  <a:pt x="551937" y="352680"/>
                </a:cubicBezTo>
                <a:cubicBezTo>
                  <a:pt x="566827" y="384544"/>
                  <a:pt x="584412" y="415275"/>
                  <a:pt x="602989" y="445156"/>
                </a:cubicBezTo>
                <a:cubicBezTo>
                  <a:pt x="611781" y="459317"/>
                  <a:pt x="603272" y="478577"/>
                  <a:pt x="587673" y="482826"/>
                </a:cubicBezTo>
                <a:cubicBezTo>
                  <a:pt x="409842" y="532108"/>
                  <a:pt x="206343" y="521345"/>
                  <a:pt x="25392" y="498404"/>
                </a:cubicBezTo>
                <a:cubicBezTo>
                  <a:pt x="5680" y="495854"/>
                  <a:pt x="-6090" y="478577"/>
                  <a:pt x="3269" y="459742"/>
                </a:cubicBezTo>
                <a:cubicBezTo>
                  <a:pt x="19010" y="427454"/>
                  <a:pt x="46238" y="400263"/>
                  <a:pt x="56449" y="365426"/>
                </a:cubicBezTo>
                <a:cubicBezTo>
                  <a:pt x="55881" y="255390"/>
                  <a:pt x="50209" y="145354"/>
                  <a:pt x="49925" y="35319"/>
                </a:cubicBezTo>
                <a:cubicBezTo>
                  <a:pt x="49925" y="26680"/>
                  <a:pt x="53471" y="20449"/>
                  <a:pt x="58576" y="16201"/>
                </a:cubicBezTo>
                <a:cubicBezTo>
                  <a:pt x="62688" y="12235"/>
                  <a:pt x="68219" y="9686"/>
                  <a:pt x="75593" y="9686"/>
                </a:cubicBezTo>
                <a:cubicBezTo>
                  <a:pt x="160112" y="9403"/>
                  <a:pt x="244490" y="6995"/>
                  <a:pt x="329010" y="6571"/>
                </a:cubicBezTo>
                <a:cubicBezTo>
                  <a:pt x="380345" y="6287"/>
                  <a:pt x="433808" y="-3484"/>
                  <a:pt x="484860" y="13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06" name="connections_181208"/>
          <p:cNvSpPr/>
          <p:nvPr/>
        </p:nvSpPr>
        <p:spPr>
          <a:xfrm>
            <a:off x="3488980" y="1937958"/>
            <a:ext cx="212520" cy="212520"/>
          </a:xfrm>
          <a:custGeom>
            <a:avLst/>
            <a:gdLst>
              <a:gd name="T0" fmla="*/ 12509 w 12801"/>
              <a:gd name="T1" fmla="*/ 12204 h 12800"/>
              <a:gd name="T2" fmla="*/ 12329 w 12801"/>
              <a:gd name="T3" fmla="*/ 12638 h 12800"/>
              <a:gd name="T4" fmla="*/ 6362 w 12801"/>
              <a:gd name="T5" fmla="*/ 12800 h 12800"/>
              <a:gd name="T6" fmla="*/ 6109 w 12801"/>
              <a:gd name="T7" fmla="*/ 12218 h 12800"/>
              <a:gd name="T8" fmla="*/ 5948 w 12801"/>
              <a:gd name="T9" fmla="*/ 11636 h 12800"/>
              <a:gd name="T10" fmla="*/ 0 w 12801"/>
              <a:gd name="T11" fmla="*/ 10473 h 12800"/>
              <a:gd name="T12" fmla="*/ 1164 w 12801"/>
              <a:gd name="T13" fmla="*/ 0 h 12800"/>
              <a:gd name="T14" fmla="*/ 9309 w 12801"/>
              <a:gd name="T15" fmla="*/ 1164 h 12800"/>
              <a:gd name="T16" fmla="*/ 11463 w 12801"/>
              <a:gd name="T17" fmla="*/ 4069 h 12800"/>
              <a:gd name="T18" fmla="*/ 12800 w 12801"/>
              <a:gd name="T19" fmla="*/ 10473 h 12800"/>
              <a:gd name="T20" fmla="*/ 7564 w 12801"/>
              <a:gd name="T21" fmla="*/ 1164 h 12800"/>
              <a:gd name="T22" fmla="*/ 1164 w 12801"/>
              <a:gd name="T23" fmla="*/ 1745 h 12800"/>
              <a:gd name="T24" fmla="*/ 1745 w 12801"/>
              <a:gd name="T25" fmla="*/ 10473 h 12800"/>
              <a:gd name="T26" fmla="*/ 7686 w 12801"/>
              <a:gd name="T27" fmla="*/ 6611 h 12800"/>
              <a:gd name="T28" fmla="*/ 8145 w 12801"/>
              <a:gd name="T29" fmla="*/ 2932 h 12800"/>
              <a:gd name="T30" fmla="*/ 9309 w 12801"/>
              <a:gd name="T31" fmla="*/ 3782 h 12800"/>
              <a:gd name="T32" fmla="*/ 8486 w 12801"/>
              <a:gd name="T33" fmla="*/ 5768 h 12800"/>
              <a:gd name="T34" fmla="*/ 10473 w 12801"/>
              <a:gd name="T35" fmla="*/ 4945 h 12800"/>
              <a:gd name="T36" fmla="*/ 9309 w 12801"/>
              <a:gd name="T37" fmla="*/ 7273 h 12800"/>
              <a:gd name="T38" fmla="*/ 7144 w 12801"/>
              <a:gd name="T39" fmla="*/ 11636 h 12800"/>
              <a:gd name="T40" fmla="*/ 11636 w 12801"/>
              <a:gd name="T41" fmla="*/ 10473 h 12800"/>
              <a:gd name="T42" fmla="*/ 6982 w 12801"/>
              <a:gd name="T43" fmla="*/ 2618 h 12800"/>
              <a:gd name="T44" fmla="*/ 2036 w 12801"/>
              <a:gd name="T45" fmla="*/ 2327 h 12800"/>
              <a:gd name="T46" fmla="*/ 6982 w 12801"/>
              <a:gd name="T47" fmla="*/ 2036 h 12800"/>
              <a:gd name="T48" fmla="*/ 6982 w 12801"/>
              <a:gd name="T49" fmla="*/ 2618 h 12800"/>
              <a:gd name="T50" fmla="*/ 5236 w 12801"/>
              <a:gd name="T51" fmla="*/ 3782 h 12800"/>
              <a:gd name="T52" fmla="*/ 5236 w 12801"/>
              <a:gd name="T53" fmla="*/ 4364 h 12800"/>
              <a:gd name="T54" fmla="*/ 2036 w 12801"/>
              <a:gd name="T55" fmla="*/ 4073 h 12800"/>
              <a:gd name="T56" fmla="*/ 2327 w 12801"/>
              <a:gd name="T57" fmla="*/ 5527 h 12800"/>
              <a:gd name="T58" fmla="*/ 5527 w 12801"/>
              <a:gd name="T59" fmla="*/ 5818 h 12800"/>
              <a:gd name="T60" fmla="*/ 2327 w 12801"/>
              <a:gd name="T61" fmla="*/ 6109 h 12800"/>
              <a:gd name="T62" fmla="*/ 2327 w 12801"/>
              <a:gd name="T63" fmla="*/ 5527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01" h="12800">
                <a:moveTo>
                  <a:pt x="12800" y="10473"/>
                </a:moveTo>
                <a:cubicBezTo>
                  <a:pt x="12801" y="11062"/>
                  <a:pt x="12703" y="11647"/>
                  <a:pt x="12509" y="12204"/>
                </a:cubicBezTo>
                <a:lnTo>
                  <a:pt x="12509" y="12218"/>
                </a:lnTo>
                <a:cubicBezTo>
                  <a:pt x="12509" y="12377"/>
                  <a:pt x="12444" y="12529"/>
                  <a:pt x="12329" y="12638"/>
                </a:cubicBezTo>
                <a:cubicBezTo>
                  <a:pt x="12304" y="12691"/>
                  <a:pt x="12285" y="12748"/>
                  <a:pt x="12258" y="12800"/>
                </a:cubicBezTo>
                <a:lnTo>
                  <a:pt x="6362" y="12800"/>
                </a:lnTo>
                <a:cubicBezTo>
                  <a:pt x="6337" y="12750"/>
                  <a:pt x="6319" y="12694"/>
                  <a:pt x="6295" y="12642"/>
                </a:cubicBezTo>
                <a:cubicBezTo>
                  <a:pt x="6176" y="12533"/>
                  <a:pt x="6109" y="12379"/>
                  <a:pt x="6109" y="12218"/>
                </a:cubicBezTo>
                <a:cubicBezTo>
                  <a:pt x="6109" y="12213"/>
                  <a:pt x="6109" y="12207"/>
                  <a:pt x="6111" y="12202"/>
                </a:cubicBezTo>
                <a:cubicBezTo>
                  <a:pt x="6045" y="12017"/>
                  <a:pt x="5991" y="11828"/>
                  <a:pt x="5948" y="11636"/>
                </a:cubicBezTo>
                <a:lnTo>
                  <a:pt x="1164" y="11636"/>
                </a:lnTo>
                <a:cubicBezTo>
                  <a:pt x="521" y="11636"/>
                  <a:pt x="0" y="11115"/>
                  <a:pt x="0" y="10473"/>
                </a:cubicBezTo>
                <a:lnTo>
                  <a:pt x="0" y="1164"/>
                </a:lnTo>
                <a:cubicBezTo>
                  <a:pt x="0" y="521"/>
                  <a:pt x="521" y="0"/>
                  <a:pt x="1164" y="0"/>
                </a:cubicBezTo>
                <a:lnTo>
                  <a:pt x="8145" y="0"/>
                </a:lnTo>
                <a:cubicBezTo>
                  <a:pt x="8788" y="0"/>
                  <a:pt x="9309" y="521"/>
                  <a:pt x="9309" y="1164"/>
                </a:cubicBezTo>
                <a:lnTo>
                  <a:pt x="9309" y="2618"/>
                </a:lnTo>
                <a:cubicBezTo>
                  <a:pt x="10255" y="2619"/>
                  <a:pt x="11107" y="3193"/>
                  <a:pt x="11463" y="4069"/>
                </a:cubicBezTo>
                <a:cubicBezTo>
                  <a:pt x="11819" y="4945"/>
                  <a:pt x="11610" y="5950"/>
                  <a:pt x="10932" y="6611"/>
                </a:cubicBezTo>
                <a:cubicBezTo>
                  <a:pt x="12044" y="7342"/>
                  <a:pt x="12800" y="8796"/>
                  <a:pt x="12800" y="10473"/>
                </a:cubicBezTo>
                <a:close/>
                <a:moveTo>
                  <a:pt x="8145" y="1745"/>
                </a:moveTo>
                <a:cubicBezTo>
                  <a:pt x="8145" y="1424"/>
                  <a:pt x="7885" y="1164"/>
                  <a:pt x="7564" y="1164"/>
                </a:cubicBezTo>
                <a:lnTo>
                  <a:pt x="1745" y="1164"/>
                </a:lnTo>
                <a:cubicBezTo>
                  <a:pt x="1424" y="1164"/>
                  <a:pt x="1164" y="1424"/>
                  <a:pt x="1164" y="1745"/>
                </a:cubicBezTo>
                <a:lnTo>
                  <a:pt x="1164" y="9891"/>
                </a:lnTo>
                <a:cubicBezTo>
                  <a:pt x="1164" y="10212"/>
                  <a:pt x="1424" y="10473"/>
                  <a:pt x="1745" y="10473"/>
                </a:cubicBezTo>
                <a:lnTo>
                  <a:pt x="5818" y="10473"/>
                </a:lnTo>
                <a:cubicBezTo>
                  <a:pt x="5818" y="8796"/>
                  <a:pt x="6575" y="7342"/>
                  <a:pt x="7686" y="6611"/>
                </a:cubicBezTo>
                <a:cubicBezTo>
                  <a:pt x="7164" y="6103"/>
                  <a:pt x="6910" y="5380"/>
                  <a:pt x="7000" y="4657"/>
                </a:cubicBezTo>
                <a:cubicBezTo>
                  <a:pt x="7090" y="3934"/>
                  <a:pt x="7514" y="3296"/>
                  <a:pt x="8145" y="2932"/>
                </a:cubicBezTo>
                <a:lnTo>
                  <a:pt x="8145" y="1745"/>
                </a:lnTo>
                <a:close/>
                <a:moveTo>
                  <a:pt x="9309" y="3782"/>
                </a:moveTo>
                <a:cubicBezTo>
                  <a:pt x="8838" y="3782"/>
                  <a:pt x="8414" y="4065"/>
                  <a:pt x="8234" y="4500"/>
                </a:cubicBezTo>
                <a:cubicBezTo>
                  <a:pt x="8054" y="4935"/>
                  <a:pt x="8154" y="5435"/>
                  <a:pt x="8486" y="5768"/>
                </a:cubicBezTo>
                <a:cubicBezTo>
                  <a:pt x="8819" y="6101"/>
                  <a:pt x="9320" y="6201"/>
                  <a:pt x="9754" y="6021"/>
                </a:cubicBezTo>
                <a:cubicBezTo>
                  <a:pt x="10189" y="5840"/>
                  <a:pt x="10473" y="5416"/>
                  <a:pt x="10473" y="4945"/>
                </a:cubicBezTo>
                <a:cubicBezTo>
                  <a:pt x="10473" y="4303"/>
                  <a:pt x="9952" y="3782"/>
                  <a:pt x="9309" y="3782"/>
                </a:cubicBezTo>
                <a:close/>
                <a:moveTo>
                  <a:pt x="9309" y="7273"/>
                </a:moveTo>
                <a:cubicBezTo>
                  <a:pt x="8024" y="7273"/>
                  <a:pt x="6982" y="8705"/>
                  <a:pt x="6982" y="10473"/>
                </a:cubicBezTo>
                <a:cubicBezTo>
                  <a:pt x="6982" y="10866"/>
                  <a:pt x="7036" y="11258"/>
                  <a:pt x="7144" y="11636"/>
                </a:cubicBezTo>
                <a:lnTo>
                  <a:pt x="11474" y="11636"/>
                </a:lnTo>
                <a:cubicBezTo>
                  <a:pt x="11582" y="11258"/>
                  <a:pt x="11637" y="10866"/>
                  <a:pt x="11636" y="10473"/>
                </a:cubicBezTo>
                <a:cubicBezTo>
                  <a:pt x="11636" y="8705"/>
                  <a:pt x="10594" y="7273"/>
                  <a:pt x="9309" y="7273"/>
                </a:cubicBezTo>
                <a:close/>
                <a:moveTo>
                  <a:pt x="6982" y="2618"/>
                </a:moveTo>
                <a:lnTo>
                  <a:pt x="2327" y="2618"/>
                </a:lnTo>
                <a:cubicBezTo>
                  <a:pt x="2167" y="2618"/>
                  <a:pt x="2036" y="2488"/>
                  <a:pt x="2036" y="2327"/>
                </a:cubicBezTo>
                <a:cubicBezTo>
                  <a:pt x="2036" y="2167"/>
                  <a:pt x="2167" y="2036"/>
                  <a:pt x="2327" y="2036"/>
                </a:cubicBezTo>
                <a:lnTo>
                  <a:pt x="6982" y="2036"/>
                </a:lnTo>
                <a:cubicBezTo>
                  <a:pt x="7142" y="2036"/>
                  <a:pt x="7273" y="2167"/>
                  <a:pt x="7273" y="2327"/>
                </a:cubicBezTo>
                <a:cubicBezTo>
                  <a:pt x="7273" y="2488"/>
                  <a:pt x="7142" y="2618"/>
                  <a:pt x="6982" y="2618"/>
                </a:cubicBezTo>
                <a:close/>
                <a:moveTo>
                  <a:pt x="2327" y="3782"/>
                </a:moveTo>
                <a:lnTo>
                  <a:pt x="5236" y="3782"/>
                </a:lnTo>
                <a:cubicBezTo>
                  <a:pt x="5397" y="3782"/>
                  <a:pt x="5527" y="3912"/>
                  <a:pt x="5527" y="4073"/>
                </a:cubicBezTo>
                <a:cubicBezTo>
                  <a:pt x="5527" y="4233"/>
                  <a:pt x="5397" y="4364"/>
                  <a:pt x="5236" y="4364"/>
                </a:cubicBezTo>
                <a:lnTo>
                  <a:pt x="2327" y="4364"/>
                </a:lnTo>
                <a:cubicBezTo>
                  <a:pt x="2167" y="4364"/>
                  <a:pt x="2036" y="4233"/>
                  <a:pt x="2036" y="4073"/>
                </a:cubicBezTo>
                <a:cubicBezTo>
                  <a:pt x="2036" y="3912"/>
                  <a:pt x="2167" y="3782"/>
                  <a:pt x="2327" y="3782"/>
                </a:cubicBezTo>
                <a:close/>
                <a:moveTo>
                  <a:pt x="2327" y="5527"/>
                </a:moveTo>
                <a:lnTo>
                  <a:pt x="5236" y="5527"/>
                </a:lnTo>
                <a:cubicBezTo>
                  <a:pt x="5397" y="5527"/>
                  <a:pt x="5527" y="5658"/>
                  <a:pt x="5527" y="5818"/>
                </a:cubicBezTo>
                <a:cubicBezTo>
                  <a:pt x="5527" y="5979"/>
                  <a:pt x="5397" y="6109"/>
                  <a:pt x="5236" y="6109"/>
                </a:cubicBezTo>
                <a:lnTo>
                  <a:pt x="2327" y="6109"/>
                </a:lnTo>
                <a:cubicBezTo>
                  <a:pt x="2167" y="6109"/>
                  <a:pt x="2036" y="5979"/>
                  <a:pt x="2036" y="5818"/>
                </a:cubicBezTo>
                <a:cubicBezTo>
                  <a:pt x="2036" y="5658"/>
                  <a:pt x="2167" y="5527"/>
                  <a:pt x="2327" y="55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9" name="connections_181208"/>
          <p:cNvSpPr/>
          <p:nvPr/>
        </p:nvSpPr>
        <p:spPr>
          <a:xfrm>
            <a:off x="4071213" y="1938427"/>
            <a:ext cx="202198" cy="212520"/>
          </a:xfrm>
          <a:custGeom>
            <a:avLst/>
            <a:gdLst>
              <a:gd name="connsiteX0" fmla="*/ 357220 w 579201"/>
              <a:gd name="connsiteY0" fmla="*/ 347990 h 608768"/>
              <a:gd name="connsiteX1" fmla="*/ 357220 w 579201"/>
              <a:gd name="connsiteY1" fmla="*/ 428456 h 608768"/>
              <a:gd name="connsiteX2" fmla="*/ 378460 w 579201"/>
              <a:gd name="connsiteY2" fmla="*/ 382794 h 608768"/>
              <a:gd name="connsiteX3" fmla="*/ 357220 w 579201"/>
              <a:gd name="connsiteY3" fmla="*/ 347990 h 608768"/>
              <a:gd name="connsiteX4" fmla="*/ 222560 w 579201"/>
              <a:gd name="connsiteY4" fmla="*/ 347381 h 608768"/>
              <a:gd name="connsiteX5" fmla="*/ 200811 w 579201"/>
              <a:gd name="connsiteY5" fmla="*/ 382896 h 608768"/>
              <a:gd name="connsiteX6" fmla="*/ 222560 w 579201"/>
              <a:gd name="connsiteY6" fmla="*/ 429471 h 608768"/>
              <a:gd name="connsiteX7" fmla="*/ 269208 w 579201"/>
              <a:gd name="connsiteY7" fmla="*/ 261233 h 608768"/>
              <a:gd name="connsiteX8" fmla="*/ 287705 w 579201"/>
              <a:gd name="connsiteY8" fmla="*/ 279599 h 608768"/>
              <a:gd name="connsiteX9" fmla="*/ 269513 w 579201"/>
              <a:gd name="connsiteY9" fmla="*/ 401059 h 608768"/>
              <a:gd name="connsiteX10" fmla="*/ 269716 w 579201"/>
              <a:gd name="connsiteY10" fmla="*/ 402277 h 608768"/>
              <a:gd name="connsiteX11" fmla="*/ 288619 w 579201"/>
              <a:gd name="connsiteY11" fmla="*/ 427949 h 608768"/>
              <a:gd name="connsiteX12" fmla="*/ 289839 w 579201"/>
              <a:gd name="connsiteY12" fmla="*/ 428557 h 608768"/>
              <a:gd name="connsiteX13" fmla="*/ 291160 w 579201"/>
              <a:gd name="connsiteY13" fmla="*/ 427949 h 608768"/>
              <a:gd name="connsiteX14" fmla="*/ 309962 w 579201"/>
              <a:gd name="connsiteY14" fmla="*/ 402277 h 608768"/>
              <a:gd name="connsiteX15" fmla="*/ 310266 w 579201"/>
              <a:gd name="connsiteY15" fmla="*/ 401059 h 608768"/>
              <a:gd name="connsiteX16" fmla="*/ 292075 w 579201"/>
              <a:gd name="connsiteY16" fmla="*/ 279599 h 608768"/>
              <a:gd name="connsiteX17" fmla="*/ 310571 w 579201"/>
              <a:gd name="connsiteY17" fmla="*/ 261233 h 608768"/>
              <a:gd name="connsiteX18" fmla="*/ 322665 w 579201"/>
              <a:gd name="connsiteY18" fmla="*/ 271482 h 608768"/>
              <a:gd name="connsiteX19" fmla="*/ 350512 w 579201"/>
              <a:gd name="connsiteY19" fmla="*/ 284368 h 608768"/>
              <a:gd name="connsiteX20" fmla="*/ 420535 w 579201"/>
              <a:gd name="connsiteY20" fmla="*/ 372850 h 608768"/>
              <a:gd name="connsiteX21" fmla="*/ 421755 w 579201"/>
              <a:gd name="connsiteY21" fmla="*/ 383302 h 608768"/>
              <a:gd name="connsiteX22" fmla="*/ 382729 w 579201"/>
              <a:gd name="connsiteY22" fmla="*/ 468740 h 608768"/>
              <a:gd name="connsiteX23" fmla="*/ 364740 w 579201"/>
              <a:gd name="connsiteY23" fmla="*/ 478684 h 608768"/>
              <a:gd name="connsiteX24" fmla="*/ 354374 w 579201"/>
              <a:gd name="connsiteY24" fmla="*/ 475842 h 608768"/>
              <a:gd name="connsiteX25" fmla="*/ 346650 w 579201"/>
              <a:gd name="connsiteY25" fmla="*/ 489947 h 608768"/>
              <a:gd name="connsiteX26" fmla="*/ 346548 w 579201"/>
              <a:gd name="connsiteY26" fmla="*/ 608768 h 608768"/>
              <a:gd name="connsiteX27" fmla="*/ 295327 w 579201"/>
              <a:gd name="connsiteY27" fmla="*/ 608768 h 608768"/>
              <a:gd name="connsiteX28" fmla="*/ 295327 w 579201"/>
              <a:gd name="connsiteY28" fmla="*/ 517242 h 608768"/>
              <a:gd name="connsiteX29" fmla="*/ 289839 w 579201"/>
              <a:gd name="connsiteY29" fmla="*/ 517445 h 608768"/>
              <a:gd name="connsiteX30" fmla="*/ 284452 w 579201"/>
              <a:gd name="connsiteY30" fmla="*/ 517242 h 608768"/>
              <a:gd name="connsiteX31" fmla="*/ 284452 w 579201"/>
              <a:gd name="connsiteY31" fmla="*/ 608768 h 608768"/>
              <a:gd name="connsiteX32" fmla="*/ 233129 w 579201"/>
              <a:gd name="connsiteY32" fmla="*/ 608768 h 608768"/>
              <a:gd name="connsiteX33" fmla="*/ 233129 w 579201"/>
              <a:gd name="connsiteY33" fmla="*/ 489947 h 608768"/>
              <a:gd name="connsiteX34" fmla="*/ 225304 w 579201"/>
              <a:gd name="connsiteY34" fmla="*/ 475741 h 608768"/>
              <a:gd name="connsiteX35" fmla="*/ 214531 w 579201"/>
              <a:gd name="connsiteY35" fmla="*/ 478684 h 608768"/>
              <a:gd name="connsiteX36" fmla="*/ 196441 w 579201"/>
              <a:gd name="connsiteY36" fmla="*/ 468841 h 608768"/>
              <a:gd name="connsiteX37" fmla="*/ 157516 w 579201"/>
              <a:gd name="connsiteY37" fmla="*/ 383403 h 608768"/>
              <a:gd name="connsiteX38" fmla="*/ 158736 w 579201"/>
              <a:gd name="connsiteY38" fmla="*/ 372850 h 608768"/>
              <a:gd name="connsiteX39" fmla="*/ 228657 w 579201"/>
              <a:gd name="connsiteY39" fmla="*/ 284470 h 608768"/>
              <a:gd name="connsiteX40" fmla="*/ 257114 w 579201"/>
              <a:gd name="connsiteY40" fmla="*/ 271482 h 608768"/>
              <a:gd name="connsiteX41" fmla="*/ 289832 w 579201"/>
              <a:gd name="connsiteY41" fmla="*/ 129064 h 608768"/>
              <a:gd name="connsiteX42" fmla="*/ 344830 w 579201"/>
              <a:gd name="connsiteY42" fmla="*/ 182940 h 608768"/>
              <a:gd name="connsiteX43" fmla="*/ 289832 w 579201"/>
              <a:gd name="connsiteY43" fmla="*/ 260457 h 608768"/>
              <a:gd name="connsiteX44" fmla="*/ 234935 w 579201"/>
              <a:gd name="connsiteY44" fmla="*/ 182940 h 608768"/>
              <a:gd name="connsiteX45" fmla="*/ 289832 w 579201"/>
              <a:gd name="connsiteY45" fmla="*/ 129064 h 608768"/>
              <a:gd name="connsiteX46" fmla="*/ 369368 w 579201"/>
              <a:gd name="connsiteY46" fmla="*/ 60372 h 608768"/>
              <a:gd name="connsiteX47" fmla="*/ 384407 w 579201"/>
              <a:gd name="connsiteY47" fmla="*/ 92840 h 608768"/>
              <a:gd name="connsiteX48" fmla="*/ 406254 w 579201"/>
              <a:gd name="connsiteY48" fmla="*/ 172693 h 608768"/>
              <a:gd name="connsiteX49" fmla="*/ 486224 w 579201"/>
              <a:gd name="connsiteY49" fmla="*/ 194508 h 608768"/>
              <a:gd name="connsiteX50" fmla="*/ 518741 w 579201"/>
              <a:gd name="connsiteY50" fmla="*/ 209525 h 608768"/>
              <a:gd name="connsiteX51" fmla="*/ 369368 w 579201"/>
              <a:gd name="connsiteY51" fmla="*/ 60372 h 608768"/>
              <a:gd name="connsiteX52" fmla="*/ 209833 w 579201"/>
              <a:gd name="connsiteY52" fmla="*/ 60372 h 608768"/>
              <a:gd name="connsiteX53" fmla="*/ 132810 w 579201"/>
              <a:gd name="connsiteY53" fmla="*/ 104407 h 608768"/>
              <a:gd name="connsiteX54" fmla="*/ 134029 w 579201"/>
              <a:gd name="connsiteY54" fmla="*/ 114148 h 608768"/>
              <a:gd name="connsiteX55" fmla="*/ 92469 w 579201"/>
              <a:gd name="connsiteY55" fmla="*/ 155748 h 608768"/>
              <a:gd name="connsiteX56" fmla="*/ 87388 w 579201"/>
              <a:gd name="connsiteY56" fmla="*/ 155444 h 608768"/>
              <a:gd name="connsiteX57" fmla="*/ 60460 w 579201"/>
              <a:gd name="connsiteY57" fmla="*/ 209525 h 608768"/>
              <a:gd name="connsiteX58" fmla="*/ 92977 w 579201"/>
              <a:gd name="connsiteY58" fmla="*/ 194508 h 608768"/>
              <a:gd name="connsiteX59" fmla="*/ 172947 w 579201"/>
              <a:gd name="connsiteY59" fmla="*/ 172693 h 608768"/>
              <a:gd name="connsiteX60" fmla="*/ 194794 w 579201"/>
              <a:gd name="connsiteY60" fmla="*/ 92840 h 608768"/>
              <a:gd name="connsiteX61" fmla="*/ 209833 w 579201"/>
              <a:gd name="connsiteY61" fmla="*/ 60372 h 608768"/>
              <a:gd name="connsiteX62" fmla="*/ 289600 w 579201"/>
              <a:gd name="connsiteY62" fmla="*/ 0 h 608768"/>
              <a:gd name="connsiteX63" fmla="*/ 494353 w 579201"/>
              <a:gd name="connsiteY63" fmla="*/ 84723 h 608768"/>
              <a:gd name="connsiteX64" fmla="*/ 579201 w 579201"/>
              <a:gd name="connsiteY64" fmla="*/ 289175 h 608768"/>
              <a:gd name="connsiteX65" fmla="*/ 494353 w 579201"/>
              <a:gd name="connsiteY65" fmla="*/ 493626 h 608768"/>
              <a:gd name="connsiteX66" fmla="*/ 365506 w 579201"/>
              <a:gd name="connsiteY66" fmla="*/ 568304 h 608768"/>
              <a:gd name="connsiteX67" fmla="*/ 365506 w 579201"/>
              <a:gd name="connsiteY67" fmla="*/ 519296 h 608768"/>
              <a:gd name="connsiteX68" fmla="*/ 369368 w 579201"/>
              <a:gd name="connsiteY68" fmla="*/ 517977 h 608768"/>
              <a:gd name="connsiteX69" fmla="*/ 518741 w 579201"/>
              <a:gd name="connsiteY69" fmla="*/ 368824 h 608768"/>
              <a:gd name="connsiteX70" fmla="*/ 486224 w 579201"/>
              <a:gd name="connsiteY70" fmla="*/ 383841 h 608768"/>
              <a:gd name="connsiteX71" fmla="*/ 435823 w 579201"/>
              <a:gd name="connsiteY71" fmla="*/ 399365 h 608768"/>
              <a:gd name="connsiteX72" fmla="*/ 440498 w 579201"/>
              <a:gd name="connsiteY72" fmla="*/ 380188 h 608768"/>
              <a:gd name="connsiteX73" fmla="*/ 438160 w 579201"/>
              <a:gd name="connsiteY73" fmla="*/ 360301 h 608768"/>
              <a:gd name="connsiteX74" fmla="*/ 433994 w 579201"/>
              <a:gd name="connsiteY74" fmla="*/ 351372 h 608768"/>
              <a:gd name="connsiteX75" fmla="*/ 532255 w 579201"/>
              <a:gd name="connsiteY75" fmla="*/ 289175 h 608768"/>
              <a:gd name="connsiteX76" fmla="*/ 412960 w 579201"/>
              <a:gd name="connsiteY76" fmla="*/ 221802 h 608768"/>
              <a:gd name="connsiteX77" fmla="*/ 415297 w 579201"/>
              <a:gd name="connsiteY77" fmla="*/ 252952 h 608768"/>
              <a:gd name="connsiteX78" fmla="*/ 436433 w 579201"/>
              <a:gd name="connsiteY78" fmla="*/ 289175 h 608768"/>
              <a:gd name="connsiteX79" fmla="*/ 418549 w 579201"/>
              <a:gd name="connsiteY79" fmla="*/ 323267 h 608768"/>
              <a:gd name="connsiteX80" fmla="*/ 362153 w 579201"/>
              <a:gd name="connsiteY80" fmla="*/ 263504 h 608768"/>
              <a:gd name="connsiteX81" fmla="*/ 368453 w 579201"/>
              <a:gd name="connsiteY81" fmla="*/ 257112 h 608768"/>
              <a:gd name="connsiteX82" fmla="*/ 364897 w 579201"/>
              <a:gd name="connsiteY82" fmla="*/ 213888 h 608768"/>
              <a:gd name="connsiteX83" fmla="*/ 345895 w 579201"/>
              <a:gd name="connsiteY83" fmla="*/ 124700 h 608768"/>
              <a:gd name="connsiteX84" fmla="*/ 289600 w 579201"/>
              <a:gd name="connsiteY84" fmla="*/ 46877 h 608768"/>
              <a:gd name="connsiteX85" fmla="*/ 233001 w 579201"/>
              <a:gd name="connsiteY85" fmla="*/ 125512 h 608768"/>
              <a:gd name="connsiteX86" fmla="*/ 214203 w 579201"/>
              <a:gd name="connsiteY86" fmla="*/ 213888 h 608768"/>
              <a:gd name="connsiteX87" fmla="*/ 210240 w 579201"/>
              <a:gd name="connsiteY87" fmla="*/ 267563 h 608768"/>
              <a:gd name="connsiteX88" fmla="*/ 163599 w 579201"/>
              <a:gd name="connsiteY88" fmla="*/ 318802 h 608768"/>
              <a:gd name="connsiteX89" fmla="*/ 162989 w 579201"/>
              <a:gd name="connsiteY89" fmla="*/ 289175 h 608768"/>
              <a:gd name="connsiteX90" fmla="*/ 166241 w 579201"/>
              <a:gd name="connsiteY90" fmla="*/ 221802 h 608768"/>
              <a:gd name="connsiteX91" fmla="*/ 109947 w 579201"/>
              <a:gd name="connsiteY91" fmla="*/ 238138 h 608768"/>
              <a:gd name="connsiteX92" fmla="*/ 46946 w 579201"/>
              <a:gd name="connsiteY92" fmla="*/ 289175 h 608768"/>
              <a:gd name="connsiteX93" fmla="*/ 145207 w 579201"/>
              <a:gd name="connsiteY93" fmla="*/ 351372 h 608768"/>
              <a:gd name="connsiteX94" fmla="*/ 141041 w 579201"/>
              <a:gd name="connsiteY94" fmla="*/ 360403 h 608768"/>
              <a:gd name="connsiteX95" fmla="*/ 138703 w 579201"/>
              <a:gd name="connsiteY95" fmla="*/ 380188 h 608768"/>
              <a:gd name="connsiteX96" fmla="*/ 143378 w 579201"/>
              <a:gd name="connsiteY96" fmla="*/ 399365 h 608768"/>
              <a:gd name="connsiteX97" fmla="*/ 92977 w 579201"/>
              <a:gd name="connsiteY97" fmla="*/ 383841 h 608768"/>
              <a:gd name="connsiteX98" fmla="*/ 60460 w 579201"/>
              <a:gd name="connsiteY98" fmla="*/ 368824 h 608768"/>
              <a:gd name="connsiteX99" fmla="*/ 209833 w 579201"/>
              <a:gd name="connsiteY99" fmla="*/ 517977 h 608768"/>
              <a:gd name="connsiteX100" fmla="*/ 214203 w 579201"/>
              <a:gd name="connsiteY100" fmla="*/ 519398 h 608768"/>
              <a:gd name="connsiteX101" fmla="*/ 214203 w 579201"/>
              <a:gd name="connsiteY101" fmla="*/ 568405 h 608768"/>
              <a:gd name="connsiteX102" fmla="*/ 84848 w 579201"/>
              <a:gd name="connsiteY102" fmla="*/ 493626 h 608768"/>
              <a:gd name="connsiteX103" fmla="*/ 0 w 579201"/>
              <a:gd name="connsiteY103" fmla="*/ 289175 h 608768"/>
              <a:gd name="connsiteX104" fmla="*/ 52026 w 579201"/>
              <a:gd name="connsiteY104" fmla="*/ 123787 h 608768"/>
              <a:gd name="connsiteX105" fmla="*/ 50909 w 579201"/>
              <a:gd name="connsiteY105" fmla="*/ 114148 h 608768"/>
              <a:gd name="connsiteX106" fmla="*/ 92469 w 579201"/>
              <a:gd name="connsiteY106" fmla="*/ 72649 h 608768"/>
              <a:gd name="connsiteX107" fmla="*/ 97346 w 579201"/>
              <a:gd name="connsiteY107" fmla="*/ 72953 h 608768"/>
              <a:gd name="connsiteX108" fmla="*/ 289600 w 579201"/>
              <a:gd name="connsiteY108" fmla="*/ 0 h 60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579201" h="608768">
                <a:moveTo>
                  <a:pt x="357220" y="347990"/>
                </a:moveTo>
                <a:lnTo>
                  <a:pt x="357220" y="428456"/>
                </a:lnTo>
                <a:cubicBezTo>
                  <a:pt x="366163" y="412627"/>
                  <a:pt x="375208" y="394463"/>
                  <a:pt x="378460" y="382794"/>
                </a:cubicBezTo>
                <a:cubicBezTo>
                  <a:pt x="374090" y="373662"/>
                  <a:pt x="366061" y="360065"/>
                  <a:pt x="357220" y="347990"/>
                </a:cubicBezTo>
                <a:close/>
                <a:moveTo>
                  <a:pt x="222560" y="347381"/>
                </a:moveTo>
                <a:cubicBezTo>
                  <a:pt x="213514" y="359659"/>
                  <a:pt x="205282" y="373561"/>
                  <a:pt x="200811" y="382896"/>
                </a:cubicBezTo>
                <a:cubicBezTo>
                  <a:pt x="204164" y="394768"/>
                  <a:pt x="213413" y="413438"/>
                  <a:pt x="222560" y="429471"/>
                </a:cubicBezTo>
                <a:close/>
                <a:moveTo>
                  <a:pt x="269208" y="261233"/>
                </a:moveTo>
                <a:lnTo>
                  <a:pt x="287705" y="279599"/>
                </a:lnTo>
                <a:lnTo>
                  <a:pt x="269513" y="401059"/>
                </a:lnTo>
                <a:cubicBezTo>
                  <a:pt x="269411" y="401465"/>
                  <a:pt x="269513" y="401871"/>
                  <a:pt x="269716" y="402277"/>
                </a:cubicBezTo>
                <a:lnTo>
                  <a:pt x="288619" y="427949"/>
                </a:lnTo>
                <a:cubicBezTo>
                  <a:pt x="288822" y="428354"/>
                  <a:pt x="289331" y="428557"/>
                  <a:pt x="289839" y="428557"/>
                </a:cubicBezTo>
                <a:cubicBezTo>
                  <a:pt x="290347" y="428557"/>
                  <a:pt x="290855" y="428354"/>
                  <a:pt x="291160" y="427949"/>
                </a:cubicBezTo>
                <a:lnTo>
                  <a:pt x="309962" y="402277"/>
                </a:lnTo>
                <a:cubicBezTo>
                  <a:pt x="310165" y="401871"/>
                  <a:pt x="310266" y="401465"/>
                  <a:pt x="310266" y="401059"/>
                </a:cubicBezTo>
                <a:lnTo>
                  <a:pt x="292075" y="279599"/>
                </a:lnTo>
                <a:lnTo>
                  <a:pt x="310571" y="261233"/>
                </a:lnTo>
                <a:lnTo>
                  <a:pt x="322665" y="271482"/>
                </a:lnTo>
                <a:cubicBezTo>
                  <a:pt x="322665" y="271482"/>
                  <a:pt x="350512" y="284368"/>
                  <a:pt x="350512" y="284368"/>
                </a:cubicBezTo>
                <a:cubicBezTo>
                  <a:pt x="386388" y="301517"/>
                  <a:pt x="416470" y="362297"/>
                  <a:pt x="420535" y="372850"/>
                </a:cubicBezTo>
                <a:cubicBezTo>
                  <a:pt x="421856" y="376199"/>
                  <a:pt x="422263" y="379750"/>
                  <a:pt x="421755" y="383302"/>
                </a:cubicBezTo>
                <a:cubicBezTo>
                  <a:pt x="417893" y="412322"/>
                  <a:pt x="388623" y="459607"/>
                  <a:pt x="382729" y="468740"/>
                </a:cubicBezTo>
                <a:cubicBezTo>
                  <a:pt x="378765" y="475132"/>
                  <a:pt x="371854" y="478582"/>
                  <a:pt x="364740" y="478684"/>
                </a:cubicBezTo>
                <a:cubicBezTo>
                  <a:pt x="361183" y="478684"/>
                  <a:pt x="357626" y="477770"/>
                  <a:pt x="354374" y="475842"/>
                </a:cubicBezTo>
                <a:cubicBezTo>
                  <a:pt x="352545" y="480916"/>
                  <a:pt x="349902" y="485685"/>
                  <a:pt x="346650" y="489947"/>
                </a:cubicBezTo>
                <a:lnTo>
                  <a:pt x="346548" y="608768"/>
                </a:lnTo>
                <a:lnTo>
                  <a:pt x="295327" y="608768"/>
                </a:lnTo>
                <a:lnTo>
                  <a:pt x="295327" y="517242"/>
                </a:lnTo>
                <a:cubicBezTo>
                  <a:pt x="293497" y="517344"/>
                  <a:pt x="291668" y="517445"/>
                  <a:pt x="289839" y="517445"/>
                </a:cubicBezTo>
                <a:cubicBezTo>
                  <a:pt x="288111" y="517445"/>
                  <a:pt x="286282" y="517344"/>
                  <a:pt x="284452" y="517242"/>
                </a:cubicBezTo>
                <a:lnTo>
                  <a:pt x="284452" y="608768"/>
                </a:lnTo>
                <a:lnTo>
                  <a:pt x="233129" y="608768"/>
                </a:lnTo>
                <a:lnTo>
                  <a:pt x="233129" y="489947"/>
                </a:lnTo>
                <a:cubicBezTo>
                  <a:pt x="229877" y="485584"/>
                  <a:pt x="227235" y="480814"/>
                  <a:pt x="225304" y="475741"/>
                </a:cubicBezTo>
                <a:cubicBezTo>
                  <a:pt x="221950" y="477669"/>
                  <a:pt x="218189" y="478684"/>
                  <a:pt x="214531" y="478684"/>
                </a:cubicBezTo>
                <a:cubicBezTo>
                  <a:pt x="207417" y="478684"/>
                  <a:pt x="200506" y="475234"/>
                  <a:pt x="196441" y="468841"/>
                </a:cubicBezTo>
                <a:cubicBezTo>
                  <a:pt x="190648" y="459607"/>
                  <a:pt x="161378" y="412322"/>
                  <a:pt x="157516" y="383403"/>
                </a:cubicBezTo>
                <a:cubicBezTo>
                  <a:pt x="157008" y="379852"/>
                  <a:pt x="157415" y="376199"/>
                  <a:pt x="158736" y="372850"/>
                </a:cubicBezTo>
                <a:cubicBezTo>
                  <a:pt x="162801" y="362399"/>
                  <a:pt x="192883" y="301618"/>
                  <a:pt x="228657" y="284470"/>
                </a:cubicBezTo>
                <a:cubicBezTo>
                  <a:pt x="229369" y="284165"/>
                  <a:pt x="257114" y="271482"/>
                  <a:pt x="257114" y="271482"/>
                </a:cubicBezTo>
                <a:close/>
                <a:moveTo>
                  <a:pt x="289832" y="129064"/>
                </a:moveTo>
                <a:cubicBezTo>
                  <a:pt x="329073" y="129064"/>
                  <a:pt x="345135" y="149255"/>
                  <a:pt x="344830" y="182940"/>
                </a:cubicBezTo>
                <a:cubicBezTo>
                  <a:pt x="344220" y="231541"/>
                  <a:pt x="321041" y="260457"/>
                  <a:pt x="289832" y="260457"/>
                </a:cubicBezTo>
                <a:cubicBezTo>
                  <a:pt x="258724" y="260457"/>
                  <a:pt x="235443" y="231541"/>
                  <a:pt x="234935" y="182940"/>
                </a:cubicBezTo>
                <a:cubicBezTo>
                  <a:pt x="234630" y="149255"/>
                  <a:pt x="250692" y="129064"/>
                  <a:pt x="289832" y="129064"/>
                </a:cubicBezTo>
                <a:close/>
                <a:moveTo>
                  <a:pt x="369368" y="60372"/>
                </a:moveTo>
                <a:cubicBezTo>
                  <a:pt x="374753" y="70112"/>
                  <a:pt x="379834" y="80868"/>
                  <a:pt x="384407" y="92840"/>
                </a:cubicBezTo>
                <a:cubicBezTo>
                  <a:pt x="393552" y="116380"/>
                  <a:pt x="400868" y="143471"/>
                  <a:pt x="406254" y="172693"/>
                </a:cubicBezTo>
                <a:cubicBezTo>
                  <a:pt x="435518" y="177969"/>
                  <a:pt x="462548" y="185275"/>
                  <a:pt x="486224" y="194508"/>
                </a:cubicBezTo>
                <a:cubicBezTo>
                  <a:pt x="498214" y="199074"/>
                  <a:pt x="508986" y="204147"/>
                  <a:pt x="518741" y="209525"/>
                </a:cubicBezTo>
                <a:cubicBezTo>
                  <a:pt x="494455" y="139920"/>
                  <a:pt x="439075" y="84622"/>
                  <a:pt x="369368" y="60372"/>
                </a:cubicBezTo>
                <a:close/>
                <a:moveTo>
                  <a:pt x="209833" y="60372"/>
                </a:moveTo>
                <a:cubicBezTo>
                  <a:pt x="181381" y="70214"/>
                  <a:pt x="155368" y="85332"/>
                  <a:pt x="132810" y="104407"/>
                </a:cubicBezTo>
                <a:cubicBezTo>
                  <a:pt x="133623" y="107553"/>
                  <a:pt x="134029" y="110800"/>
                  <a:pt x="134029" y="114148"/>
                </a:cubicBezTo>
                <a:cubicBezTo>
                  <a:pt x="134029" y="137079"/>
                  <a:pt x="115434" y="155748"/>
                  <a:pt x="92469" y="155748"/>
                </a:cubicBezTo>
                <a:cubicBezTo>
                  <a:pt x="90741" y="155748"/>
                  <a:pt x="89014" y="155647"/>
                  <a:pt x="87388" y="155444"/>
                </a:cubicBezTo>
                <a:cubicBezTo>
                  <a:pt x="76312" y="172084"/>
                  <a:pt x="67167" y="190246"/>
                  <a:pt x="60460" y="209525"/>
                </a:cubicBezTo>
                <a:cubicBezTo>
                  <a:pt x="70215" y="204147"/>
                  <a:pt x="80987" y="199074"/>
                  <a:pt x="92977" y="194508"/>
                </a:cubicBezTo>
                <a:cubicBezTo>
                  <a:pt x="116653" y="185275"/>
                  <a:pt x="143682" y="177969"/>
                  <a:pt x="172947" y="172693"/>
                </a:cubicBezTo>
                <a:cubicBezTo>
                  <a:pt x="178333" y="143471"/>
                  <a:pt x="185649" y="116380"/>
                  <a:pt x="194794" y="92840"/>
                </a:cubicBezTo>
                <a:cubicBezTo>
                  <a:pt x="199367" y="80868"/>
                  <a:pt x="204448" y="70112"/>
                  <a:pt x="209833" y="60372"/>
                </a:cubicBezTo>
                <a:close/>
                <a:moveTo>
                  <a:pt x="289600" y="0"/>
                </a:moveTo>
                <a:cubicBezTo>
                  <a:pt x="366929" y="0"/>
                  <a:pt x="439685" y="30034"/>
                  <a:pt x="494353" y="84723"/>
                </a:cubicBezTo>
                <a:cubicBezTo>
                  <a:pt x="549022" y="139311"/>
                  <a:pt x="579201" y="211960"/>
                  <a:pt x="579201" y="289175"/>
                </a:cubicBezTo>
                <a:cubicBezTo>
                  <a:pt x="579201" y="366389"/>
                  <a:pt x="549022" y="439038"/>
                  <a:pt x="494353" y="493626"/>
                </a:cubicBezTo>
                <a:cubicBezTo>
                  <a:pt x="458077" y="529849"/>
                  <a:pt x="413773" y="555316"/>
                  <a:pt x="365506" y="568304"/>
                </a:cubicBezTo>
                <a:lnTo>
                  <a:pt x="365506" y="519296"/>
                </a:lnTo>
                <a:lnTo>
                  <a:pt x="369368" y="517977"/>
                </a:lnTo>
                <a:cubicBezTo>
                  <a:pt x="439075" y="493626"/>
                  <a:pt x="494455" y="438429"/>
                  <a:pt x="518741" y="368824"/>
                </a:cubicBezTo>
                <a:cubicBezTo>
                  <a:pt x="508986" y="374202"/>
                  <a:pt x="498214" y="379174"/>
                  <a:pt x="486224" y="383841"/>
                </a:cubicBezTo>
                <a:cubicBezTo>
                  <a:pt x="470779" y="389827"/>
                  <a:pt x="453809" y="395002"/>
                  <a:pt x="435823" y="399365"/>
                </a:cubicBezTo>
                <a:cubicBezTo>
                  <a:pt x="438059" y="392668"/>
                  <a:pt x="439685" y="386175"/>
                  <a:pt x="440498" y="380188"/>
                </a:cubicBezTo>
                <a:cubicBezTo>
                  <a:pt x="441412" y="373492"/>
                  <a:pt x="440599" y="366592"/>
                  <a:pt x="438160" y="360301"/>
                </a:cubicBezTo>
                <a:cubicBezTo>
                  <a:pt x="438059" y="360200"/>
                  <a:pt x="436636" y="356851"/>
                  <a:pt x="433994" y="351372"/>
                </a:cubicBezTo>
                <a:cubicBezTo>
                  <a:pt x="496284" y="334732"/>
                  <a:pt x="532255" y="309163"/>
                  <a:pt x="532255" y="289175"/>
                </a:cubicBezTo>
                <a:cubicBezTo>
                  <a:pt x="532255" y="266954"/>
                  <a:pt x="488155" y="238036"/>
                  <a:pt x="412960" y="221802"/>
                </a:cubicBezTo>
                <a:cubicBezTo>
                  <a:pt x="413976" y="232050"/>
                  <a:pt x="414789" y="242501"/>
                  <a:pt x="415297" y="252952"/>
                </a:cubicBezTo>
                <a:cubicBezTo>
                  <a:pt x="427897" y="260156"/>
                  <a:pt x="436433" y="273650"/>
                  <a:pt x="436433" y="289175"/>
                </a:cubicBezTo>
                <a:cubicBezTo>
                  <a:pt x="436433" y="303278"/>
                  <a:pt x="429320" y="315758"/>
                  <a:pt x="418549" y="323267"/>
                </a:cubicBezTo>
                <a:cubicBezTo>
                  <a:pt x="405136" y="301655"/>
                  <a:pt x="385626" y="276187"/>
                  <a:pt x="362153" y="263504"/>
                </a:cubicBezTo>
                <a:cubicBezTo>
                  <a:pt x="364084" y="261170"/>
                  <a:pt x="366218" y="258938"/>
                  <a:pt x="368453" y="257112"/>
                </a:cubicBezTo>
                <a:cubicBezTo>
                  <a:pt x="367742" y="241993"/>
                  <a:pt x="366522" y="227585"/>
                  <a:pt x="364897" y="213888"/>
                </a:cubicBezTo>
                <a:cubicBezTo>
                  <a:pt x="364897" y="213888"/>
                  <a:pt x="370892" y="161532"/>
                  <a:pt x="345895" y="124700"/>
                </a:cubicBezTo>
                <a:cubicBezTo>
                  <a:pt x="329433" y="75084"/>
                  <a:pt x="307383" y="46877"/>
                  <a:pt x="289600" y="46877"/>
                </a:cubicBezTo>
                <a:cubicBezTo>
                  <a:pt x="271716" y="46877"/>
                  <a:pt x="249463" y="75388"/>
                  <a:pt x="233001" y="125512"/>
                </a:cubicBezTo>
                <a:cubicBezTo>
                  <a:pt x="211662" y="147023"/>
                  <a:pt x="214203" y="213888"/>
                  <a:pt x="214203" y="213888"/>
                </a:cubicBezTo>
                <a:cubicBezTo>
                  <a:pt x="212272" y="230731"/>
                  <a:pt x="210849" y="248690"/>
                  <a:pt x="210240" y="267563"/>
                </a:cubicBezTo>
                <a:cubicBezTo>
                  <a:pt x="191441" y="280144"/>
                  <a:pt x="175488" y="300336"/>
                  <a:pt x="163599" y="318802"/>
                </a:cubicBezTo>
                <a:cubicBezTo>
                  <a:pt x="163192" y="308960"/>
                  <a:pt x="162989" y="299118"/>
                  <a:pt x="162989" y="289175"/>
                </a:cubicBezTo>
                <a:cubicBezTo>
                  <a:pt x="162989" y="266142"/>
                  <a:pt x="164107" y="243617"/>
                  <a:pt x="166241" y="221802"/>
                </a:cubicBezTo>
                <a:cubicBezTo>
                  <a:pt x="145715" y="226165"/>
                  <a:pt x="126815" y="231644"/>
                  <a:pt x="109947" y="238138"/>
                </a:cubicBezTo>
                <a:cubicBezTo>
                  <a:pt x="71130" y="253256"/>
                  <a:pt x="46946" y="272737"/>
                  <a:pt x="46946" y="289175"/>
                </a:cubicBezTo>
                <a:cubicBezTo>
                  <a:pt x="46946" y="309163"/>
                  <a:pt x="82917" y="334732"/>
                  <a:pt x="145207" y="351372"/>
                </a:cubicBezTo>
                <a:cubicBezTo>
                  <a:pt x="142565" y="356851"/>
                  <a:pt x="141142" y="360200"/>
                  <a:pt x="141041" y="360403"/>
                </a:cubicBezTo>
                <a:cubicBezTo>
                  <a:pt x="138602" y="366693"/>
                  <a:pt x="137789" y="373492"/>
                  <a:pt x="138703" y="380188"/>
                </a:cubicBezTo>
                <a:cubicBezTo>
                  <a:pt x="139516" y="386175"/>
                  <a:pt x="141142" y="392668"/>
                  <a:pt x="143378" y="399365"/>
                </a:cubicBezTo>
                <a:cubicBezTo>
                  <a:pt x="125290" y="395002"/>
                  <a:pt x="108422" y="389827"/>
                  <a:pt x="92977" y="383841"/>
                </a:cubicBezTo>
                <a:cubicBezTo>
                  <a:pt x="80987" y="379174"/>
                  <a:pt x="70215" y="374202"/>
                  <a:pt x="60460" y="368824"/>
                </a:cubicBezTo>
                <a:cubicBezTo>
                  <a:pt x="84746" y="438429"/>
                  <a:pt x="140126" y="493626"/>
                  <a:pt x="209833" y="517977"/>
                </a:cubicBezTo>
                <a:lnTo>
                  <a:pt x="214203" y="519398"/>
                </a:lnTo>
                <a:lnTo>
                  <a:pt x="214203" y="568405"/>
                </a:lnTo>
                <a:cubicBezTo>
                  <a:pt x="165733" y="555519"/>
                  <a:pt x="121327" y="530052"/>
                  <a:pt x="84848" y="493626"/>
                </a:cubicBezTo>
                <a:cubicBezTo>
                  <a:pt x="30179" y="439038"/>
                  <a:pt x="0" y="366389"/>
                  <a:pt x="0" y="289175"/>
                </a:cubicBezTo>
                <a:cubicBezTo>
                  <a:pt x="0" y="229107"/>
                  <a:pt x="18189" y="171881"/>
                  <a:pt x="52026" y="123787"/>
                </a:cubicBezTo>
                <a:cubicBezTo>
                  <a:pt x="51214" y="120642"/>
                  <a:pt x="50909" y="117496"/>
                  <a:pt x="50909" y="114148"/>
                </a:cubicBezTo>
                <a:cubicBezTo>
                  <a:pt x="50909" y="91217"/>
                  <a:pt x="69504" y="72649"/>
                  <a:pt x="92469" y="72649"/>
                </a:cubicBezTo>
                <a:cubicBezTo>
                  <a:pt x="94095" y="72649"/>
                  <a:pt x="95721" y="72750"/>
                  <a:pt x="97346" y="72953"/>
                </a:cubicBezTo>
                <a:cubicBezTo>
                  <a:pt x="150389" y="25772"/>
                  <a:pt x="217962" y="0"/>
                  <a:pt x="2896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8" name="connections_181208"/>
          <p:cNvSpPr/>
          <p:nvPr/>
        </p:nvSpPr>
        <p:spPr>
          <a:xfrm>
            <a:off x="4696641" y="1932683"/>
            <a:ext cx="202487" cy="212520"/>
          </a:xfrm>
          <a:custGeom>
            <a:avLst/>
            <a:gdLst>
              <a:gd name="connsiteX0" fmla="*/ 517883 w 576735"/>
              <a:gd name="connsiteY0" fmla="*/ 216847 h 605310"/>
              <a:gd name="connsiteX1" fmla="*/ 546697 w 576735"/>
              <a:gd name="connsiteY1" fmla="*/ 216847 h 605310"/>
              <a:gd name="connsiteX2" fmla="*/ 576735 w 576735"/>
              <a:gd name="connsiteY2" fmla="*/ 246822 h 605310"/>
              <a:gd name="connsiteX3" fmla="*/ 576735 w 576735"/>
              <a:gd name="connsiteY3" fmla="*/ 270971 h 605310"/>
              <a:gd name="connsiteX4" fmla="*/ 517883 w 576735"/>
              <a:gd name="connsiteY4" fmla="*/ 270971 h 605310"/>
              <a:gd name="connsiteX5" fmla="*/ 470017 w 576735"/>
              <a:gd name="connsiteY5" fmla="*/ 216847 h 605310"/>
              <a:gd name="connsiteX6" fmla="*/ 498831 w 576735"/>
              <a:gd name="connsiteY6" fmla="*/ 216847 h 605310"/>
              <a:gd name="connsiteX7" fmla="*/ 498831 w 576735"/>
              <a:gd name="connsiteY7" fmla="*/ 270971 h 605310"/>
              <a:gd name="connsiteX8" fmla="*/ 439979 w 576735"/>
              <a:gd name="connsiteY8" fmla="*/ 270971 h 605310"/>
              <a:gd name="connsiteX9" fmla="*/ 439979 w 576735"/>
              <a:gd name="connsiteY9" fmla="*/ 246822 h 605310"/>
              <a:gd name="connsiteX10" fmla="*/ 470017 w 576735"/>
              <a:gd name="connsiteY10" fmla="*/ 216847 h 605310"/>
              <a:gd name="connsiteX11" fmla="*/ 157269 w 576735"/>
              <a:gd name="connsiteY11" fmla="*/ 40354 h 605310"/>
              <a:gd name="connsiteX12" fmla="*/ 116010 w 576735"/>
              <a:gd name="connsiteY12" fmla="*/ 81554 h 605310"/>
              <a:gd name="connsiteX13" fmla="*/ 116010 w 576735"/>
              <a:gd name="connsiteY13" fmla="*/ 123037 h 605310"/>
              <a:gd name="connsiteX14" fmla="*/ 198434 w 576735"/>
              <a:gd name="connsiteY14" fmla="*/ 123037 h 605310"/>
              <a:gd name="connsiteX15" fmla="*/ 198434 w 576735"/>
              <a:gd name="connsiteY15" fmla="*/ 81554 h 605310"/>
              <a:gd name="connsiteX16" fmla="*/ 157269 w 576735"/>
              <a:gd name="connsiteY16" fmla="*/ 40354 h 605310"/>
              <a:gd name="connsiteX17" fmla="*/ 157269 w 576735"/>
              <a:gd name="connsiteY17" fmla="*/ 0 h 605310"/>
              <a:gd name="connsiteX18" fmla="*/ 238939 w 576735"/>
              <a:gd name="connsiteY18" fmla="*/ 81554 h 605310"/>
              <a:gd name="connsiteX19" fmla="*/ 238939 w 576735"/>
              <a:gd name="connsiteY19" fmla="*/ 123037 h 605310"/>
              <a:gd name="connsiteX20" fmla="*/ 270025 w 576735"/>
              <a:gd name="connsiteY20" fmla="*/ 123037 h 605310"/>
              <a:gd name="connsiteX21" fmla="*/ 297531 w 576735"/>
              <a:gd name="connsiteY21" fmla="*/ 149093 h 605310"/>
              <a:gd name="connsiteX22" fmla="*/ 314486 w 576735"/>
              <a:gd name="connsiteY22" fmla="*/ 462237 h 605310"/>
              <a:gd name="connsiteX23" fmla="*/ 306950 w 576735"/>
              <a:gd name="connsiteY23" fmla="*/ 482649 h 605310"/>
              <a:gd name="connsiteX24" fmla="*/ 286980 w 576735"/>
              <a:gd name="connsiteY24" fmla="*/ 491209 h 605310"/>
              <a:gd name="connsiteX25" fmla="*/ 172341 w 576735"/>
              <a:gd name="connsiteY25" fmla="*/ 491209 h 605310"/>
              <a:gd name="connsiteX26" fmla="*/ 172341 w 576735"/>
              <a:gd name="connsiteY26" fmla="*/ 558278 h 605310"/>
              <a:gd name="connsiteX27" fmla="*/ 189202 w 576735"/>
              <a:gd name="connsiteY27" fmla="*/ 575021 h 605310"/>
              <a:gd name="connsiteX28" fmla="*/ 476414 w 576735"/>
              <a:gd name="connsiteY28" fmla="*/ 575021 h 605310"/>
              <a:gd name="connsiteX29" fmla="*/ 493181 w 576735"/>
              <a:gd name="connsiteY29" fmla="*/ 558278 h 605310"/>
              <a:gd name="connsiteX30" fmla="*/ 493181 w 576735"/>
              <a:gd name="connsiteY30" fmla="*/ 407773 h 605310"/>
              <a:gd name="connsiteX31" fmla="*/ 439959 w 576735"/>
              <a:gd name="connsiteY31" fmla="*/ 341363 h 605310"/>
              <a:gd name="connsiteX32" fmla="*/ 439959 w 576735"/>
              <a:gd name="connsiteY32" fmla="*/ 290003 h 605310"/>
              <a:gd name="connsiteX33" fmla="*/ 576735 w 576735"/>
              <a:gd name="connsiteY33" fmla="*/ 290003 h 605310"/>
              <a:gd name="connsiteX34" fmla="*/ 576735 w 576735"/>
              <a:gd name="connsiteY34" fmla="*/ 341363 h 605310"/>
              <a:gd name="connsiteX35" fmla="*/ 523513 w 576735"/>
              <a:gd name="connsiteY35" fmla="*/ 407303 h 605310"/>
              <a:gd name="connsiteX36" fmla="*/ 523513 w 576735"/>
              <a:gd name="connsiteY36" fmla="*/ 558278 h 605310"/>
              <a:gd name="connsiteX37" fmla="*/ 476414 w 576735"/>
              <a:gd name="connsiteY37" fmla="*/ 605310 h 605310"/>
              <a:gd name="connsiteX38" fmla="*/ 189202 w 576735"/>
              <a:gd name="connsiteY38" fmla="*/ 605310 h 605310"/>
              <a:gd name="connsiteX39" fmla="*/ 142103 w 576735"/>
              <a:gd name="connsiteY39" fmla="*/ 558278 h 605310"/>
              <a:gd name="connsiteX40" fmla="*/ 142103 w 576735"/>
              <a:gd name="connsiteY40" fmla="*/ 491209 h 605310"/>
              <a:gd name="connsiteX41" fmla="*/ 27464 w 576735"/>
              <a:gd name="connsiteY41" fmla="*/ 491209 h 605310"/>
              <a:gd name="connsiteX42" fmla="*/ 7494 w 576735"/>
              <a:gd name="connsiteY42" fmla="*/ 482649 h 605310"/>
              <a:gd name="connsiteX43" fmla="*/ 52 w 576735"/>
              <a:gd name="connsiteY43" fmla="*/ 462237 h 605310"/>
              <a:gd name="connsiteX44" fmla="*/ 16913 w 576735"/>
              <a:gd name="connsiteY44" fmla="*/ 149093 h 605310"/>
              <a:gd name="connsiteX45" fmla="*/ 44419 w 576735"/>
              <a:gd name="connsiteY45" fmla="*/ 123037 h 605310"/>
              <a:gd name="connsiteX46" fmla="*/ 75599 w 576735"/>
              <a:gd name="connsiteY46" fmla="*/ 123037 h 605310"/>
              <a:gd name="connsiteX47" fmla="*/ 75599 w 576735"/>
              <a:gd name="connsiteY47" fmla="*/ 81554 h 605310"/>
              <a:gd name="connsiteX48" fmla="*/ 157269 w 576735"/>
              <a:gd name="connsiteY48" fmla="*/ 0 h 605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76735" h="605310">
                <a:moveTo>
                  <a:pt x="517883" y="216847"/>
                </a:moveTo>
                <a:lnTo>
                  <a:pt x="546697" y="216847"/>
                </a:lnTo>
                <a:cubicBezTo>
                  <a:pt x="563270" y="216847"/>
                  <a:pt x="576735" y="230284"/>
                  <a:pt x="576735" y="246822"/>
                </a:cubicBezTo>
                <a:lnTo>
                  <a:pt x="576735" y="270971"/>
                </a:lnTo>
                <a:lnTo>
                  <a:pt x="517883" y="270971"/>
                </a:lnTo>
                <a:close/>
                <a:moveTo>
                  <a:pt x="470017" y="216847"/>
                </a:moveTo>
                <a:lnTo>
                  <a:pt x="498831" y="216847"/>
                </a:lnTo>
                <a:lnTo>
                  <a:pt x="498831" y="270971"/>
                </a:lnTo>
                <a:lnTo>
                  <a:pt x="439979" y="270971"/>
                </a:lnTo>
                <a:lnTo>
                  <a:pt x="439979" y="246822"/>
                </a:lnTo>
                <a:cubicBezTo>
                  <a:pt x="439979" y="230284"/>
                  <a:pt x="453444" y="216847"/>
                  <a:pt x="470017" y="216847"/>
                </a:cubicBezTo>
                <a:close/>
                <a:moveTo>
                  <a:pt x="157269" y="40354"/>
                </a:moveTo>
                <a:cubicBezTo>
                  <a:pt x="134473" y="40354"/>
                  <a:pt x="116010" y="58885"/>
                  <a:pt x="116010" y="81554"/>
                </a:cubicBezTo>
                <a:lnTo>
                  <a:pt x="116010" y="123037"/>
                </a:lnTo>
                <a:lnTo>
                  <a:pt x="198434" y="123037"/>
                </a:lnTo>
                <a:lnTo>
                  <a:pt x="198434" y="81554"/>
                </a:lnTo>
                <a:cubicBezTo>
                  <a:pt x="198434" y="58885"/>
                  <a:pt x="179971" y="40354"/>
                  <a:pt x="157269" y="40354"/>
                </a:cubicBezTo>
                <a:close/>
                <a:moveTo>
                  <a:pt x="157269" y="0"/>
                </a:moveTo>
                <a:cubicBezTo>
                  <a:pt x="202296" y="0"/>
                  <a:pt x="238939" y="36591"/>
                  <a:pt x="238939" y="81554"/>
                </a:cubicBezTo>
                <a:lnTo>
                  <a:pt x="238939" y="123037"/>
                </a:lnTo>
                <a:lnTo>
                  <a:pt x="270025" y="123037"/>
                </a:lnTo>
                <a:cubicBezTo>
                  <a:pt x="284625" y="123037"/>
                  <a:pt x="296683" y="134513"/>
                  <a:pt x="297531" y="149093"/>
                </a:cubicBezTo>
                <a:lnTo>
                  <a:pt x="314486" y="462237"/>
                </a:lnTo>
                <a:cubicBezTo>
                  <a:pt x="314863" y="469762"/>
                  <a:pt x="312131" y="477193"/>
                  <a:pt x="306950" y="482649"/>
                </a:cubicBezTo>
                <a:cubicBezTo>
                  <a:pt x="301770" y="488105"/>
                  <a:pt x="294516" y="491209"/>
                  <a:pt x="286980" y="491209"/>
                </a:cubicBezTo>
                <a:lnTo>
                  <a:pt x="172341" y="491209"/>
                </a:lnTo>
                <a:lnTo>
                  <a:pt x="172341" y="558278"/>
                </a:lnTo>
                <a:cubicBezTo>
                  <a:pt x="172341" y="567496"/>
                  <a:pt x="179877" y="575021"/>
                  <a:pt x="189202" y="575021"/>
                </a:cubicBezTo>
                <a:lnTo>
                  <a:pt x="476414" y="575021"/>
                </a:lnTo>
                <a:cubicBezTo>
                  <a:pt x="485645" y="575021"/>
                  <a:pt x="493181" y="567496"/>
                  <a:pt x="493181" y="558278"/>
                </a:cubicBezTo>
                <a:lnTo>
                  <a:pt x="493181" y="407773"/>
                </a:lnTo>
                <a:cubicBezTo>
                  <a:pt x="462755" y="400906"/>
                  <a:pt x="439959" y="373816"/>
                  <a:pt x="439959" y="341363"/>
                </a:cubicBezTo>
                <a:lnTo>
                  <a:pt x="439959" y="290003"/>
                </a:lnTo>
                <a:lnTo>
                  <a:pt x="576735" y="290003"/>
                </a:lnTo>
                <a:lnTo>
                  <a:pt x="576735" y="341363"/>
                </a:lnTo>
                <a:cubicBezTo>
                  <a:pt x="576735" y="373439"/>
                  <a:pt x="553468" y="400060"/>
                  <a:pt x="523513" y="407303"/>
                </a:cubicBezTo>
                <a:lnTo>
                  <a:pt x="523513" y="558278"/>
                </a:lnTo>
                <a:cubicBezTo>
                  <a:pt x="523513" y="584146"/>
                  <a:pt x="502318" y="605310"/>
                  <a:pt x="476414" y="605310"/>
                </a:cubicBezTo>
                <a:lnTo>
                  <a:pt x="189202" y="605310"/>
                </a:lnTo>
                <a:cubicBezTo>
                  <a:pt x="163204" y="605310"/>
                  <a:pt x="142103" y="584146"/>
                  <a:pt x="142103" y="558278"/>
                </a:cubicBezTo>
                <a:lnTo>
                  <a:pt x="142103" y="491209"/>
                </a:lnTo>
                <a:lnTo>
                  <a:pt x="27464" y="491209"/>
                </a:lnTo>
                <a:cubicBezTo>
                  <a:pt x="19928" y="491209"/>
                  <a:pt x="12674" y="488105"/>
                  <a:pt x="7494" y="482649"/>
                </a:cubicBezTo>
                <a:cubicBezTo>
                  <a:pt x="2313" y="477193"/>
                  <a:pt x="-419" y="469762"/>
                  <a:pt x="52" y="462237"/>
                </a:cubicBezTo>
                <a:lnTo>
                  <a:pt x="16913" y="149093"/>
                </a:lnTo>
                <a:cubicBezTo>
                  <a:pt x="17761" y="134513"/>
                  <a:pt x="29819" y="123037"/>
                  <a:pt x="44419" y="123037"/>
                </a:cubicBezTo>
                <a:lnTo>
                  <a:pt x="75599" y="123037"/>
                </a:lnTo>
                <a:lnTo>
                  <a:pt x="75599" y="81554"/>
                </a:lnTo>
                <a:cubicBezTo>
                  <a:pt x="75599" y="36591"/>
                  <a:pt x="112242" y="0"/>
                  <a:pt x="1572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7" name="connections_181208"/>
          <p:cNvSpPr/>
          <p:nvPr/>
        </p:nvSpPr>
        <p:spPr>
          <a:xfrm>
            <a:off x="5327434" y="1968530"/>
            <a:ext cx="212520" cy="159800"/>
          </a:xfrm>
          <a:custGeom>
            <a:avLst/>
            <a:gdLst>
              <a:gd name="T0" fmla="*/ 3171 w 12949"/>
              <a:gd name="T1" fmla="*/ 6386 h 9736"/>
              <a:gd name="T2" fmla="*/ 3731 w 12949"/>
              <a:gd name="T3" fmla="*/ 7374 h 9736"/>
              <a:gd name="T4" fmla="*/ 6198 w 12949"/>
              <a:gd name="T5" fmla="*/ 5955 h 9736"/>
              <a:gd name="T6" fmla="*/ 9681 w 12949"/>
              <a:gd name="T7" fmla="*/ 7197 h 9736"/>
              <a:gd name="T8" fmla="*/ 6059 w 12949"/>
              <a:gd name="T9" fmla="*/ 4657 h 9736"/>
              <a:gd name="T10" fmla="*/ 5247 w 12949"/>
              <a:gd name="T11" fmla="*/ 8482 h 9736"/>
              <a:gd name="T12" fmla="*/ 7754 w 12949"/>
              <a:gd name="T13" fmla="*/ 8482 h 9736"/>
              <a:gd name="T14" fmla="*/ 6503 w 12949"/>
              <a:gd name="T15" fmla="*/ 250 h 9736"/>
              <a:gd name="T16" fmla="*/ 9567 w 12949"/>
              <a:gd name="T17" fmla="*/ 944 h 9736"/>
              <a:gd name="T18" fmla="*/ 12633 w 12949"/>
              <a:gd name="T19" fmla="*/ 3317 h 9736"/>
              <a:gd name="T20" fmla="*/ 12230 w 12949"/>
              <a:gd name="T21" fmla="*/ 3726 h 9736"/>
              <a:gd name="T22" fmla="*/ 6494 w 12949"/>
              <a:gd name="T23" fmla="*/ 1057 h 9736"/>
              <a:gd name="T24" fmla="*/ 2589 w 12949"/>
              <a:gd name="T25" fmla="*/ 2297 h 9736"/>
              <a:gd name="T26" fmla="*/ 1054 w 12949"/>
              <a:gd name="T27" fmla="*/ 3571 h 9736"/>
              <a:gd name="T28" fmla="*/ 736 w 12949"/>
              <a:gd name="T29" fmla="*/ 3727 h 9736"/>
              <a:gd name="T30" fmla="*/ 336 w 12949"/>
              <a:gd name="T31" fmla="*/ 3372 h 9736"/>
              <a:gd name="T32" fmla="*/ 946 w 12949"/>
              <a:gd name="T33" fmla="*/ 2541 h 9736"/>
              <a:gd name="T34" fmla="*/ 6024 w 12949"/>
              <a:gd name="T35" fmla="*/ 267 h 9736"/>
              <a:gd name="T36" fmla="*/ 6503 w 12949"/>
              <a:gd name="T37" fmla="*/ 0 h 9736"/>
              <a:gd name="T38" fmla="*/ 1974 w 12949"/>
              <a:gd name="T39" fmla="*/ 1437 h 9736"/>
              <a:gd name="T40" fmla="*/ 333 w 12949"/>
              <a:gd name="T41" fmla="*/ 3838 h 9736"/>
              <a:gd name="T42" fmla="*/ 1250 w 12949"/>
              <a:gd name="T43" fmla="*/ 3726 h 9736"/>
              <a:gd name="T44" fmla="*/ 6139 w 12949"/>
              <a:gd name="T45" fmla="*/ 1317 h 9736"/>
              <a:gd name="T46" fmla="*/ 11774 w 12949"/>
              <a:gd name="T47" fmla="*/ 3791 h 9736"/>
              <a:gd name="T48" fmla="*/ 12698 w 12949"/>
              <a:gd name="T49" fmla="*/ 3778 h 9736"/>
              <a:gd name="T50" fmla="*/ 6503 w 12949"/>
              <a:gd name="T51" fmla="*/ 0 h 9736"/>
              <a:gd name="T52" fmla="*/ 10997 w 12949"/>
              <a:gd name="T53" fmla="*/ 4667 h 9736"/>
              <a:gd name="T54" fmla="*/ 11010 w 12949"/>
              <a:gd name="T55" fmla="*/ 5237 h 9736"/>
              <a:gd name="T56" fmla="*/ 10440 w 12949"/>
              <a:gd name="T57" fmla="*/ 5250 h 9736"/>
              <a:gd name="T58" fmla="*/ 6225 w 12949"/>
              <a:gd name="T59" fmla="*/ 3362 h 9736"/>
              <a:gd name="T60" fmla="*/ 2552 w 12949"/>
              <a:gd name="T61" fmla="*/ 5223 h 9736"/>
              <a:gd name="T62" fmla="*/ 1983 w 12949"/>
              <a:gd name="T63" fmla="*/ 5263 h 9736"/>
              <a:gd name="T64" fmla="*/ 1944 w 12949"/>
              <a:gd name="T65" fmla="*/ 4694 h 9736"/>
              <a:gd name="T66" fmla="*/ 4575 w 12949"/>
              <a:gd name="T67" fmla="*/ 2887 h 9736"/>
              <a:gd name="T68" fmla="*/ 6426 w 12949"/>
              <a:gd name="T69" fmla="*/ 2551 h 9736"/>
              <a:gd name="T70" fmla="*/ 6176 w 12949"/>
              <a:gd name="T71" fmla="*/ 2307 h 9736"/>
              <a:gd name="T72" fmla="*/ 1819 w 12949"/>
              <a:gd name="T73" fmla="*/ 5451 h 9736"/>
              <a:gd name="T74" fmla="*/ 2740 w 12949"/>
              <a:gd name="T75" fmla="*/ 5388 h 9736"/>
              <a:gd name="T76" fmla="*/ 6421 w 12949"/>
              <a:gd name="T77" fmla="*/ 3608 h 9736"/>
              <a:gd name="T78" fmla="*/ 10718 w 12949"/>
              <a:gd name="T79" fmla="*/ 5612 h 9736"/>
              <a:gd name="T80" fmla="*/ 11169 w 12949"/>
              <a:gd name="T81" fmla="*/ 4486 h 9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49" h="9736">
                <a:moveTo>
                  <a:pt x="6059" y="4657"/>
                </a:moveTo>
                <a:cubicBezTo>
                  <a:pt x="4560" y="4818"/>
                  <a:pt x="3466" y="5891"/>
                  <a:pt x="3171" y="6386"/>
                </a:cubicBezTo>
                <a:cubicBezTo>
                  <a:pt x="2986" y="6695"/>
                  <a:pt x="3087" y="7096"/>
                  <a:pt x="3397" y="7281"/>
                </a:cubicBezTo>
                <a:cubicBezTo>
                  <a:pt x="3502" y="7344"/>
                  <a:pt x="3617" y="7374"/>
                  <a:pt x="3731" y="7374"/>
                </a:cubicBezTo>
                <a:cubicBezTo>
                  <a:pt x="3953" y="7374"/>
                  <a:pt x="4170" y="7260"/>
                  <a:pt x="4292" y="7055"/>
                </a:cubicBezTo>
                <a:cubicBezTo>
                  <a:pt x="4418" y="6844"/>
                  <a:pt x="5183" y="6064"/>
                  <a:pt x="6198" y="5955"/>
                </a:cubicBezTo>
                <a:cubicBezTo>
                  <a:pt x="7058" y="5863"/>
                  <a:pt x="7919" y="6270"/>
                  <a:pt x="8758" y="7167"/>
                </a:cubicBezTo>
                <a:cubicBezTo>
                  <a:pt x="9004" y="7430"/>
                  <a:pt x="9417" y="7444"/>
                  <a:pt x="9681" y="7197"/>
                </a:cubicBezTo>
                <a:cubicBezTo>
                  <a:pt x="9944" y="6951"/>
                  <a:pt x="9958" y="6538"/>
                  <a:pt x="9712" y="6274"/>
                </a:cubicBezTo>
                <a:cubicBezTo>
                  <a:pt x="8299" y="4765"/>
                  <a:pt x="6946" y="4561"/>
                  <a:pt x="6059" y="4657"/>
                </a:cubicBezTo>
                <a:close/>
                <a:moveTo>
                  <a:pt x="6500" y="7228"/>
                </a:moveTo>
                <a:cubicBezTo>
                  <a:pt x="5808" y="7228"/>
                  <a:pt x="5247" y="7790"/>
                  <a:pt x="5247" y="8482"/>
                </a:cubicBezTo>
                <a:cubicBezTo>
                  <a:pt x="5247" y="9175"/>
                  <a:pt x="5808" y="9736"/>
                  <a:pt x="6500" y="9736"/>
                </a:cubicBezTo>
                <a:cubicBezTo>
                  <a:pt x="7193" y="9736"/>
                  <a:pt x="7754" y="9175"/>
                  <a:pt x="7754" y="8482"/>
                </a:cubicBezTo>
                <a:cubicBezTo>
                  <a:pt x="7754" y="7790"/>
                  <a:pt x="7193" y="7228"/>
                  <a:pt x="6500" y="7228"/>
                </a:cubicBezTo>
                <a:close/>
                <a:moveTo>
                  <a:pt x="6503" y="250"/>
                </a:moveTo>
                <a:cubicBezTo>
                  <a:pt x="7021" y="250"/>
                  <a:pt x="7541" y="309"/>
                  <a:pt x="8050" y="424"/>
                </a:cubicBezTo>
                <a:cubicBezTo>
                  <a:pt x="8558" y="539"/>
                  <a:pt x="9069" y="714"/>
                  <a:pt x="9567" y="944"/>
                </a:cubicBezTo>
                <a:cubicBezTo>
                  <a:pt x="10571" y="1407"/>
                  <a:pt x="11562" y="2110"/>
                  <a:pt x="12511" y="3034"/>
                </a:cubicBezTo>
                <a:cubicBezTo>
                  <a:pt x="12588" y="3109"/>
                  <a:pt x="12631" y="3209"/>
                  <a:pt x="12633" y="3317"/>
                </a:cubicBezTo>
                <a:cubicBezTo>
                  <a:pt x="12634" y="3425"/>
                  <a:pt x="12594" y="3527"/>
                  <a:pt x="12519" y="3604"/>
                </a:cubicBezTo>
                <a:cubicBezTo>
                  <a:pt x="12442" y="3682"/>
                  <a:pt x="12340" y="3726"/>
                  <a:pt x="12230" y="3726"/>
                </a:cubicBezTo>
                <a:cubicBezTo>
                  <a:pt x="12124" y="3726"/>
                  <a:pt x="12024" y="3685"/>
                  <a:pt x="11949" y="3612"/>
                </a:cubicBezTo>
                <a:cubicBezTo>
                  <a:pt x="10206" y="1916"/>
                  <a:pt x="8371" y="1057"/>
                  <a:pt x="6494" y="1057"/>
                </a:cubicBezTo>
                <a:cubicBezTo>
                  <a:pt x="6371" y="1057"/>
                  <a:pt x="6247" y="1060"/>
                  <a:pt x="6124" y="1068"/>
                </a:cubicBezTo>
                <a:cubicBezTo>
                  <a:pt x="4630" y="1158"/>
                  <a:pt x="3377" y="1786"/>
                  <a:pt x="2589" y="2297"/>
                </a:cubicBezTo>
                <a:cubicBezTo>
                  <a:pt x="1705" y="2870"/>
                  <a:pt x="1154" y="3446"/>
                  <a:pt x="1055" y="3569"/>
                </a:cubicBezTo>
                <a:lnTo>
                  <a:pt x="1054" y="3571"/>
                </a:lnTo>
                <a:lnTo>
                  <a:pt x="1053" y="3572"/>
                </a:lnTo>
                <a:cubicBezTo>
                  <a:pt x="976" y="3670"/>
                  <a:pt x="860" y="3727"/>
                  <a:pt x="736" y="3727"/>
                </a:cubicBezTo>
                <a:cubicBezTo>
                  <a:pt x="645" y="3727"/>
                  <a:pt x="559" y="3697"/>
                  <a:pt x="487" y="3641"/>
                </a:cubicBezTo>
                <a:cubicBezTo>
                  <a:pt x="403" y="3574"/>
                  <a:pt x="349" y="3479"/>
                  <a:pt x="336" y="3372"/>
                </a:cubicBezTo>
                <a:cubicBezTo>
                  <a:pt x="323" y="3265"/>
                  <a:pt x="352" y="3159"/>
                  <a:pt x="419" y="3074"/>
                </a:cubicBezTo>
                <a:cubicBezTo>
                  <a:pt x="476" y="3001"/>
                  <a:pt x="652" y="2806"/>
                  <a:pt x="946" y="2541"/>
                </a:cubicBezTo>
                <a:cubicBezTo>
                  <a:pt x="1190" y="2321"/>
                  <a:pt x="1590" y="1988"/>
                  <a:pt x="2111" y="1646"/>
                </a:cubicBezTo>
                <a:cubicBezTo>
                  <a:pt x="3352" y="833"/>
                  <a:pt x="4705" y="356"/>
                  <a:pt x="6024" y="267"/>
                </a:cubicBezTo>
                <a:cubicBezTo>
                  <a:pt x="6183" y="256"/>
                  <a:pt x="6343" y="250"/>
                  <a:pt x="6503" y="250"/>
                </a:cubicBezTo>
                <a:moveTo>
                  <a:pt x="6503" y="0"/>
                </a:moveTo>
                <a:cubicBezTo>
                  <a:pt x="6338" y="0"/>
                  <a:pt x="6173" y="6"/>
                  <a:pt x="6007" y="17"/>
                </a:cubicBezTo>
                <a:cubicBezTo>
                  <a:pt x="4646" y="109"/>
                  <a:pt x="3251" y="600"/>
                  <a:pt x="1974" y="1437"/>
                </a:cubicBezTo>
                <a:cubicBezTo>
                  <a:pt x="983" y="2086"/>
                  <a:pt x="362" y="2742"/>
                  <a:pt x="222" y="2920"/>
                </a:cubicBezTo>
                <a:cubicBezTo>
                  <a:pt x="0" y="3204"/>
                  <a:pt x="49" y="3615"/>
                  <a:pt x="333" y="3838"/>
                </a:cubicBezTo>
                <a:cubicBezTo>
                  <a:pt x="453" y="3931"/>
                  <a:pt x="595" y="3977"/>
                  <a:pt x="736" y="3977"/>
                </a:cubicBezTo>
                <a:cubicBezTo>
                  <a:pt x="929" y="3977"/>
                  <a:pt x="1121" y="3891"/>
                  <a:pt x="1250" y="3726"/>
                </a:cubicBezTo>
                <a:cubicBezTo>
                  <a:pt x="1338" y="3617"/>
                  <a:pt x="1877" y="3056"/>
                  <a:pt x="2725" y="2507"/>
                </a:cubicBezTo>
                <a:cubicBezTo>
                  <a:pt x="3487" y="2012"/>
                  <a:pt x="4699" y="1404"/>
                  <a:pt x="6139" y="1317"/>
                </a:cubicBezTo>
                <a:cubicBezTo>
                  <a:pt x="6257" y="1310"/>
                  <a:pt x="6376" y="1307"/>
                  <a:pt x="6494" y="1307"/>
                </a:cubicBezTo>
                <a:cubicBezTo>
                  <a:pt x="8304" y="1307"/>
                  <a:pt x="10079" y="2141"/>
                  <a:pt x="11774" y="3791"/>
                </a:cubicBezTo>
                <a:cubicBezTo>
                  <a:pt x="11901" y="3914"/>
                  <a:pt x="12066" y="3976"/>
                  <a:pt x="12230" y="3976"/>
                </a:cubicBezTo>
                <a:cubicBezTo>
                  <a:pt x="12400" y="3976"/>
                  <a:pt x="12570" y="3910"/>
                  <a:pt x="12698" y="3778"/>
                </a:cubicBezTo>
                <a:cubicBezTo>
                  <a:pt x="12949" y="3520"/>
                  <a:pt x="12944" y="3106"/>
                  <a:pt x="12685" y="2855"/>
                </a:cubicBezTo>
                <a:cubicBezTo>
                  <a:pt x="10737" y="959"/>
                  <a:pt x="8659" y="0"/>
                  <a:pt x="6503" y="0"/>
                </a:cubicBezTo>
                <a:close/>
                <a:moveTo>
                  <a:pt x="6426" y="2551"/>
                </a:moveTo>
                <a:cubicBezTo>
                  <a:pt x="7988" y="2551"/>
                  <a:pt x="9525" y="3263"/>
                  <a:pt x="10997" y="4667"/>
                </a:cubicBezTo>
                <a:cubicBezTo>
                  <a:pt x="11074" y="4741"/>
                  <a:pt x="11119" y="4842"/>
                  <a:pt x="11121" y="4949"/>
                </a:cubicBezTo>
                <a:cubicBezTo>
                  <a:pt x="11124" y="5057"/>
                  <a:pt x="11084" y="5159"/>
                  <a:pt x="11010" y="5237"/>
                </a:cubicBezTo>
                <a:cubicBezTo>
                  <a:pt x="10933" y="5317"/>
                  <a:pt x="10829" y="5362"/>
                  <a:pt x="10718" y="5362"/>
                </a:cubicBezTo>
                <a:cubicBezTo>
                  <a:pt x="10615" y="5362"/>
                  <a:pt x="10515" y="5322"/>
                  <a:pt x="10440" y="5250"/>
                </a:cubicBezTo>
                <a:cubicBezTo>
                  <a:pt x="9124" y="3994"/>
                  <a:pt x="7772" y="3358"/>
                  <a:pt x="6421" y="3358"/>
                </a:cubicBezTo>
                <a:cubicBezTo>
                  <a:pt x="6356" y="3358"/>
                  <a:pt x="6290" y="3359"/>
                  <a:pt x="6225" y="3362"/>
                </a:cubicBezTo>
                <a:cubicBezTo>
                  <a:pt x="5350" y="3402"/>
                  <a:pt x="4489" y="3705"/>
                  <a:pt x="3664" y="4262"/>
                </a:cubicBezTo>
                <a:cubicBezTo>
                  <a:pt x="3028" y="4692"/>
                  <a:pt x="2626" y="5138"/>
                  <a:pt x="2552" y="5223"/>
                </a:cubicBezTo>
                <a:cubicBezTo>
                  <a:pt x="2475" y="5311"/>
                  <a:pt x="2364" y="5362"/>
                  <a:pt x="2248" y="5362"/>
                </a:cubicBezTo>
                <a:cubicBezTo>
                  <a:pt x="2150" y="5362"/>
                  <a:pt x="2056" y="5326"/>
                  <a:pt x="1983" y="5263"/>
                </a:cubicBezTo>
                <a:cubicBezTo>
                  <a:pt x="1902" y="5192"/>
                  <a:pt x="1853" y="5094"/>
                  <a:pt x="1846" y="4986"/>
                </a:cubicBezTo>
                <a:cubicBezTo>
                  <a:pt x="1838" y="4879"/>
                  <a:pt x="1873" y="4775"/>
                  <a:pt x="1944" y="4694"/>
                </a:cubicBezTo>
                <a:cubicBezTo>
                  <a:pt x="2073" y="4546"/>
                  <a:pt x="2551" y="4025"/>
                  <a:pt x="3294" y="3538"/>
                </a:cubicBezTo>
                <a:cubicBezTo>
                  <a:pt x="3707" y="3267"/>
                  <a:pt x="4138" y="3048"/>
                  <a:pt x="4575" y="2887"/>
                </a:cubicBezTo>
                <a:cubicBezTo>
                  <a:pt x="5104" y="2693"/>
                  <a:pt x="5646" y="2582"/>
                  <a:pt x="6187" y="2557"/>
                </a:cubicBezTo>
                <a:cubicBezTo>
                  <a:pt x="6267" y="2553"/>
                  <a:pt x="6347" y="2551"/>
                  <a:pt x="6426" y="2551"/>
                </a:cubicBezTo>
                <a:moveTo>
                  <a:pt x="6426" y="2301"/>
                </a:moveTo>
                <a:cubicBezTo>
                  <a:pt x="6343" y="2301"/>
                  <a:pt x="6259" y="2303"/>
                  <a:pt x="6176" y="2307"/>
                </a:cubicBezTo>
                <a:cubicBezTo>
                  <a:pt x="3713" y="2421"/>
                  <a:pt x="2061" y="4178"/>
                  <a:pt x="1755" y="4530"/>
                </a:cubicBezTo>
                <a:cubicBezTo>
                  <a:pt x="1519" y="4802"/>
                  <a:pt x="1547" y="5214"/>
                  <a:pt x="1819" y="5451"/>
                </a:cubicBezTo>
                <a:cubicBezTo>
                  <a:pt x="1943" y="5559"/>
                  <a:pt x="2095" y="5612"/>
                  <a:pt x="2248" y="5612"/>
                </a:cubicBezTo>
                <a:cubicBezTo>
                  <a:pt x="2430" y="5612"/>
                  <a:pt x="2611" y="5536"/>
                  <a:pt x="2740" y="5388"/>
                </a:cubicBezTo>
                <a:cubicBezTo>
                  <a:pt x="2890" y="5215"/>
                  <a:pt x="4263" y="3703"/>
                  <a:pt x="6236" y="3612"/>
                </a:cubicBezTo>
                <a:cubicBezTo>
                  <a:pt x="6298" y="3609"/>
                  <a:pt x="6359" y="3608"/>
                  <a:pt x="6421" y="3608"/>
                </a:cubicBezTo>
                <a:cubicBezTo>
                  <a:pt x="7705" y="3608"/>
                  <a:pt x="8998" y="4220"/>
                  <a:pt x="10267" y="5431"/>
                </a:cubicBezTo>
                <a:cubicBezTo>
                  <a:pt x="10394" y="5552"/>
                  <a:pt x="10556" y="5612"/>
                  <a:pt x="10718" y="5612"/>
                </a:cubicBezTo>
                <a:cubicBezTo>
                  <a:pt x="10890" y="5612"/>
                  <a:pt x="11062" y="5544"/>
                  <a:pt x="11191" y="5410"/>
                </a:cubicBezTo>
                <a:cubicBezTo>
                  <a:pt x="11440" y="5149"/>
                  <a:pt x="11430" y="4735"/>
                  <a:pt x="11169" y="4486"/>
                </a:cubicBezTo>
                <a:cubicBezTo>
                  <a:pt x="9649" y="3035"/>
                  <a:pt x="8054" y="2301"/>
                  <a:pt x="6426" y="2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5" name="connections_181208"/>
          <p:cNvSpPr/>
          <p:nvPr/>
        </p:nvSpPr>
        <p:spPr>
          <a:xfrm>
            <a:off x="5862869" y="1921743"/>
            <a:ext cx="200718" cy="212520"/>
          </a:xfrm>
          <a:custGeom>
            <a:avLst/>
            <a:gdLst>
              <a:gd name="connsiteX0" fmla="*/ 132109 w 571678"/>
              <a:gd name="connsiteY0" fmla="*/ 557525 h 605292"/>
              <a:gd name="connsiteX1" fmla="*/ 144545 w 571678"/>
              <a:gd name="connsiteY1" fmla="*/ 581427 h 605292"/>
              <a:gd name="connsiteX2" fmla="*/ 184905 w 571678"/>
              <a:gd name="connsiteY2" fmla="*/ 581661 h 605292"/>
              <a:gd name="connsiteX3" fmla="*/ 184905 w 571678"/>
              <a:gd name="connsiteY3" fmla="*/ 563383 h 605292"/>
              <a:gd name="connsiteX4" fmla="*/ 132109 w 571678"/>
              <a:gd name="connsiteY4" fmla="*/ 557525 h 605292"/>
              <a:gd name="connsiteX5" fmla="*/ 387878 w 571678"/>
              <a:gd name="connsiteY5" fmla="*/ 556354 h 605292"/>
              <a:gd name="connsiteX6" fmla="*/ 384358 w 571678"/>
              <a:gd name="connsiteY6" fmla="*/ 581427 h 605292"/>
              <a:gd name="connsiteX7" fmla="*/ 429646 w 571678"/>
              <a:gd name="connsiteY7" fmla="*/ 574866 h 605292"/>
              <a:gd name="connsiteX8" fmla="*/ 429880 w 571678"/>
              <a:gd name="connsiteY8" fmla="*/ 559868 h 605292"/>
              <a:gd name="connsiteX9" fmla="*/ 403599 w 571678"/>
              <a:gd name="connsiteY9" fmla="*/ 557760 h 605292"/>
              <a:gd name="connsiteX10" fmla="*/ 387878 w 571678"/>
              <a:gd name="connsiteY10" fmla="*/ 556354 h 605292"/>
              <a:gd name="connsiteX11" fmla="*/ 228081 w 571678"/>
              <a:gd name="connsiteY11" fmla="*/ 553073 h 605292"/>
              <a:gd name="connsiteX12" fmla="*/ 207666 w 571678"/>
              <a:gd name="connsiteY12" fmla="*/ 556588 h 605292"/>
              <a:gd name="connsiteX13" fmla="*/ 208136 w 571678"/>
              <a:gd name="connsiteY13" fmla="*/ 574866 h 605292"/>
              <a:gd name="connsiteX14" fmla="*/ 228315 w 571678"/>
              <a:gd name="connsiteY14" fmla="*/ 574866 h 605292"/>
              <a:gd name="connsiteX15" fmla="*/ 228081 w 571678"/>
              <a:gd name="connsiteY15" fmla="*/ 553073 h 605292"/>
              <a:gd name="connsiteX16" fmla="*/ 333908 w 571678"/>
              <a:gd name="connsiteY16" fmla="*/ 533858 h 605292"/>
              <a:gd name="connsiteX17" fmla="*/ 343998 w 571678"/>
              <a:gd name="connsiteY17" fmla="*/ 563383 h 605292"/>
              <a:gd name="connsiteX18" fmla="*/ 366759 w 571678"/>
              <a:gd name="connsiteY18" fmla="*/ 562680 h 605292"/>
              <a:gd name="connsiteX19" fmla="*/ 368871 w 571678"/>
              <a:gd name="connsiteY19" fmla="*/ 534326 h 605292"/>
              <a:gd name="connsiteX20" fmla="*/ 367229 w 571678"/>
              <a:gd name="connsiteY20" fmla="*/ 535029 h 605292"/>
              <a:gd name="connsiteX21" fmla="*/ 341886 w 571678"/>
              <a:gd name="connsiteY21" fmla="*/ 534092 h 605292"/>
              <a:gd name="connsiteX22" fmla="*/ 333908 w 571678"/>
              <a:gd name="connsiteY22" fmla="*/ 533858 h 605292"/>
              <a:gd name="connsiteX23" fmla="*/ 331562 w 571678"/>
              <a:gd name="connsiteY23" fmla="*/ 508081 h 605292"/>
              <a:gd name="connsiteX24" fmla="*/ 332266 w 571678"/>
              <a:gd name="connsiteY24" fmla="*/ 521438 h 605292"/>
              <a:gd name="connsiteX25" fmla="*/ 344937 w 571678"/>
              <a:gd name="connsiteY25" fmla="*/ 520969 h 605292"/>
              <a:gd name="connsiteX26" fmla="*/ 367229 w 571678"/>
              <a:gd name="connsiteY26" fmla="*/ 520266 h 605292"/>
              <a:gd name="connsiteX27" fmla="*/ 369340 w 571678"/>
              <a:gd name="connsiteY27" fmla="*/ 521204 h 605292"/>
              <a:gd name="connsiteX28" fmla="*/ 368871 w 571678"/>
              <a:gd name="connsiteY28" fmla="*/ 510424 h 605292"/>
              <a:gd name="connsiteX29" fmla="*/ 349864 w 571678"/>
              <a:gd name="connsiteY29" fmla="*/ 509018 h 605292"/>
              <a:gd name="connsiteX30" fmla="*/ 331562 w 571678"/>
              <a:gd name="connsiteY30" fmla="*/ 508081 h 605292"/>
              <a:gd name="connsiteX31" fmla="*/ 203443 w 571678"/>
              <a:gd name="connsiteY31" fmla="*/ 507847 h 605292"/>
              <a:gd name="connsiteX32" fmla="*/ 203443 w 571678"/>
              <a:gd name="connsiteY32" fmla="*/ 509253 h 605292"/>
              <a:gd name="connsiteX33" fmla="*/ 206962 w 571678"/>
              <a:gd name="connsiteY33" fmla="*/ 545106 h 605292"/>
              <a:gd name="connsiteX34" fmla="*/ 227846 w 571678"/>
              <a:gd name="connsiteY34" fmla="*/ 539950 h 605292"/>
              <a:gd name="connsiteX35" fmla="*/ 227142 w 571678"/>
              <a:gd name="connsiteY35" fmla="*/ 508784 h 605292"/>
              <a:gd name="connsiteX36" fmla="*/ 203443 w 571678"/>
              <a:gd name="connsiteY36" fmla="*/ 507847 h 605292"/>
              <a:gd name="connsiteX37" fmla="*/ 362536 w 571678"/>
              <a:gd name="connsiteY37" fmla="*/ 453950 h 605292"/>
              <a:gd name="connsiteX38" fmla="*/ 328746 w 571678"/>
              <a:gd name="connsiteY38" fmla="*/ 459105 h 605292"/>
              <a:gd name="connsiteX39" fmla="*/ 331327 w 571678"/>
              <a:gd name="connsiteY39" fmla="*/ 495427 h 605292"/>
              <a:gd name="connsiteX40" fmla="*/ 351272 w 571678"/>
              <a:gd name="connsiteY40" fmla="*/ 494490 h 605292"/>
              <a:gd name="connsiteX41" fmla="*/ 367698 w 571678"/>
              <a:gd name="connsiteY41" fmla="*/ 492849 h 605292"/>
              <a:gd name="connsiteX42" fmla="*/ 362536 w 571678"/>
              <a:gd name="connsiteY42" fmla="*/ 453950 h 605292"/>
              <a:gd name="connsiteX43" fmla="*/ 207901 w 571678"/>
              <a:gd name="connsiteY43" fmla="*/ 448795 h 605292"/>
              <a:gd name="connsiteX44" fmla="*/ 203208 w 571678"/>
              <a:gd name="connsiteY44" fmla="*/ 495661 h 605292"/>
              <a:gd name="connsiteX45" fmla="*/ 226673 w 571678"/>
              <a:gd name="connsiteY45" fmla="*/ 494490 h 605292"/>
              <a:gd name="connsiteX46" fmla="*/ 224092 w 571678"/>
              <a:gd name="connsiteY46" fmla="*/ 454184 h 605292"/>
              <a:gd name="connsiteX47" fmla="*/ 224326 w 571678"/>
              <a:gd name="connsiteY47" fmla="*/ 453013 h 605292"/>
              <a:gd name="connsiteX48" fmla="*/ 207901 w 571678"/>
              <a:gd name="connsiteY48" fmla="*/ 448795 h 605292"/>
              <a:gd name="connsiteX49" fmla="*/ 75424 w 571678"/>
              <a:gd name="connsiteY49" fmla="*/ 416203 h 605292"/>
              <a:gd name="connsiteX50" fmla="*/ 44767 w 571678"/>
              <a:gd name="connsiteY50" fmla="*/ 424668 h 605292"/>
              <a:gd name="connsiteX51" fmla="*/ 29278 w 571678"/>
              <a:gd name="connsiteY51" fmla="*/ 472939 h 605292"/>
              <a:gd name="connsiteX52" fmla="*/ 71522 w 571678"/>
              <a:gd name="connsiteY52" fmla="*/ 442008 h 605292"/>
              <a:gd name="connsiteX53" fmla="*/ 90297 w 571678"/>
              <a:gd name="connsiteY53" fmla="*/ 446929 h 605292"/>
              <a:gd name="connsiteX54" fmla="*/ 108838 w 571678"/>
              <a:gd name="connsiteY54" fmla="*/ 492388 h 605292"/>
              <a:gd name="connsiteX55" fmla="*/ 130195 w 571678"/>
              <a:gd name="connsiteY55" fmla="*/ 463566 h 605292"/>
              <a:gd name="connsiteX56" fmla="*/ 115175 w 571678"/>
              <a:gd name="connsiteY56" fmla="*/ 427246 h 605292"/>
              <a:gd name="connsiteX57" fmla="*/ 112358 w 571678"/>
              <a:gd name="connsiteY57" fmla="*/ 423262 h 605292"/>
              <a:gd name="connsiteX58" fmla="*/ 106256 w 571678"/>
              <a:gd name="connsiteY58" fmla="*/ 420919 h 605292"/>
              <a:gd name="connsiteX59" fmla="*/ 75424 w 571678"/>
              <a:gd name="connsiteY59" fmla="*/ 416203 h 605292"/>
              <a:gd name="connsiteX60" fmla="*/ 515719 w 571678"/>
              <a:gd name="connsiteY60" fmla="*/ 394751 h 605292"/>
              <a:gd name="connsiteX61" fmla="*/ 499354 w 571678"/>
              <a:gd name="connsiteY61" fmla="*/ 398442 h 605292"/>
              <a:gd name="connsiteX62" fmla="*/ 470487 w 571678"/>
              <a:gd name="connsiteY62" fmla="*/ 449537 h 605292"/>
              <a:gd name="connsiteX63" fmla="*/ 463447 w 571678"/>
              <a:gd name="connsiteY63" fmla="*/ 459146 h 605292"/>
              <a:gd name="connsiteX64" fmla="*/ 464151 w 571678"/>
              <a:gd name="connsiteY64" fmla="*/ 462193 h 605292"/>
              <a:gd name="connsiteX65" fmla="*/ 467671 w 571678"/>
              <a:gd name="connsiteY65" fmla="*/ 469693 h 605292"/>
              <a:gd name="connsiteX66" fmla="*/ 545587 w 571678"/>
              <a:gd name="connsiteY66" fmla="*/ 419536 h 605292"/>
              <a:gd name="connsiteX67" fmla="*/ 515719 w 571678"/>
              <a:gd name="connsiteY67" fmla="*/ 394751 h 605292"/>
              <a:gd name="connsiteX68" fmla="*/ 340255 w 571678"/>
              <a:gd name="connsiteY68" fmla="*/ 377331 h 605292"/>
              <a:gd name="connsiteX69" fmla="*/ 352458 w 571678"/>
              <a:gd name="connsiteY69" fmla="*/ 398197 h 605292"/>
              <a:gd name="connsiteX70" fmla="*/ 302237 w 571678"/>
              <a:gd name="connsiteY70" fmla="*/ 409216 h 605292"/>
              <a:gd name="connsiteX71" fmla="*/ 226670 w 571678"/>
              <a:gd name="connsiteY71" fmla="*/ 407810 h 605292"/>
              <a:gd name="connsiteX72" fmla="*/ 226670 w 571678"/>
              <a:gd name="connsiteY72" fmla="*/ 379442 h 605292"/>
              <a:gd name="connsiteX73" fmla="*/ 340255 w 571678"/>
              <a:gd name="connsiteY73" fmla="*/ 377331 h 605292"/>
              <a:gd name="connsiteX74" fmla="*/ 477528 w 571678"/>
              <a:gd name="connsiteY74" fmla="*/ 342192 h 605292"/>
              <a:gd name="connsiteX75" fmla="*/ 461100 w 571678"/>
              <a:gd name="connsiteY75" fmla="*/ 354614 h 605292"/>
              <a:gd name="connsiteX76" fmla="*/ 451478 w 571678"/>
              <a:gd name="connsiteY76" fmla="*/ 369379 h 605292"/>
              <a:gd name="connsiteX77" fmla="*/ 453825 w 571678"/>
              <a:gd name="connsiteY77" fmla="*/ 371254 h 605292"/>
              <a:gd name="connsiteX78" fmla="*/ 472130 w 571678"/>
              <a:gd name="connsiteY78" fmla="*/ 388833 h 605292"/>
              <a:gd name="connsiteX79" fmla="*/ 495833 w 571678"/>
              <a:gd name="connsiteY79" fmla="*/ 375005 h 605292"/>
              <a:gd name="connsiteX80" fmla="*/ 497007 w 571678"/>
              <a:gd name="connsiteY80" fmla="*/ 374770 h 605292"/>
              <a:gd name="connsiteX81" fmla="*/ 486681 w 571678"/>
              <a:gd name="connsiteY81" fmla="*/ 353442 h 605292"/>
              <a:gd name="connsiteX82" fmla="*/ 477528 w 571678"/>
              <a:gd name="connsiteY82" fmla="*/ 342192 h 605292"/>
              <a:gd name="connsiteX83" fmla="*/ 190754 w 571678"/>
              <a:gd name="connsiteY83" fmla="*/ 327459 h 605292"/>
              <a:gd name="connsiteX84" fmla="*/ 194940 w 571678"/>
              <a:gd name="connsiteY84" fmla="*/ 329385 h 605292"/>
              <a:gd name="connsiteX85" fmla="*/ 193561 w 571678"/>
              <a:gd name="connsiteY85" fmla="*/ 339139 h 605292"/>
              <a:gd name="connsiteX86" fmla="*/ 190452 w 571678"/>
              <a:gd name="connsiteY86" fmla="*/ 341078 h 605292"/>
              <a:gd name="connsiteX87" fmla="*/ 451478 w 571678"/>
              <a:gd name="connsiteY87" fmla="*/ 317113 h 605292"/>
              <a:gd name="connsiteX88" fmla="*/ 429652 w 571678"/>
              <a:gd name="connsiteY88" fmla="*/ 331879 h 605292"/>
              <a:gd name="connsiteX89" fmla="*/ 423550 w 571678"/>
              <a:gd name="connsiteY89" fmla="*/ 348989 h 605292"/>
              <a:gd name="connsiteX90" fmla="*/ 442560 w 571678"/>
              <a:gd name="connsiteY90" fmla="*/ 361879 h 605292"/>
              <a:gd name="connsiteX91" fmla="*/ 452182 w 571678"/>
              <a:gd name="connsiteY91" fmla="*/ 345473 h 605292"/>
              <a:gd name="connsiteX92" fmla="*/ 468375 w 571678"/>
              <a:gd name="connsiteY92" fmla="*/ 332348 h 605292"/>
              <a:gd name="connsiteX93" fmla="*/ 462273 w 571678"/>
              <a:gd name="connsiteY93" fmla="*/ 326254 h 605292"/>
              <a:gd name="connsiteX94" fmla="*/ 451478 w 571678"/>
              <a:gd name="connsiteY94" fmla="*/ 317113 h 605292"/>
              <a:gd name="connsiteX95" fmla="*/ 239696 w 571678"/>
              <a:gd name="connsiteY95" fmla="*/ 307403 h 605292"/>
              <a:gd name="connsiteX96" fmla="*/ 248725 w 571678"/>
              <a:gd name="connsiteY96" fmla="*/ 311267 h 605292"/>
              <a:gd name="connsiteX97" fmla="*/ 252477 w 571678"/>
              <a:gd name="connsiteY97" fmla="*/ 337495 h 605292"/>
              <a:gd name="connsiteX98" fmla="*/ 226915 w 571678"/>
              <a:gd name="connsiteY98" fmla="*/ 337495 h 605292"/>
              <a:gd name="connsiteX99" fmla="*/ 230667 w 571678"/>
              <a:gd name="connsiteY99" fmla="*/ 311267 h 605292"/>
              <a:gd name="connsiteX100" fmla="*/ 239696 w 571678"/>
              <a:gd name="connsiteY100" fmla="*/ 307403 h 605292"/>
              <a:gd name="connsiteX101" fmla="*/ 295154 w 571678"/>
              <a:gd name="connsiteY101" fmla="*/ 302396 h 605292"/>
              <a:gd name="connsiteX102" fmla="*/ 303640 w 571678"/>
              <a:gd name="connsiteY102" fmla="*/ 308925 h 605292"/>
              <a:gd name="connsiteX103" fmla="*/ 310218 w 571678"/>
              <a:gd name="connsiteY103" fmla="*/ 343356 h 605292"/>
              <a:gd name="connsiteX104" fmla="*/ 291425 w 571678"/>
              <a:gd name="connsiteY104" fmla="*/ 351320 h 605292"/>
              <a:gd name="connsiteX105" fmla="*/ 279444 w 571678"/>
              <a:gd name="connsiteY105" fmla="*/ 322979 h 605292"/>
              <a:gd name="connsiteX106" fmla="*/ 284377 w 571678"/>
              <a:gd name="connsiteY106" fmla="*/ 303772 h 605292"/>
              <a:gd name="connsiteX107" fmla="*/ 295154 w 571678"/>
              <a:gd name="connsiteY107" fmla="*/ 302396 h 605292"/>
              <a:gd name="connsiteX108" fmla="*/ 125884 w 571678"/>
              <a:gd name="connsiteY108" fmla="*/ 300928 h 605292"/>
              <a:gd name="connsiteX109" fmla="*/ 145919 w 571678"/>
              <a:gd name="connsiteY109" fmla="*/ 318050 h 605292"/>
              <a:gd name="connsiteX110" fmla="*/ 168449 w 571678"/>
              <a:gd name="connsiteY110" fmla="*/ 330469 h 605292"/>
              <a:gd name="connsiteX111" fmla="*/ 170864 w 571678"/>
              <a:gd name="connsiteY111" fmla="*/ 329710 h 605292"/>
              <a:gd name="connsiteX112" fmla="*/ 169712 w 571678"/>
              <a:gd name="connsiteY112" fmla="*/ 347826 h 605292"/>
              <a:gd name="connsiteX113" fmla="*/ 169924 w 571678"/>
              <a:gd name="connsiteY113" fmla="*/ 353879 h 605292"/>
              <a:gd name="connsiteX114" fmla="*/ 168948 w 571678"/>
              <a:gd name="connsiteY114" fmla="*/ 354488 h 605292"/>
              <a:gd name="connsiteX115" fmla="*/ 143807 w 571678"/>
              <a:gd name="connsiteY115" fmla="*/ 369836 h 605292"/>
              <a:gd name="connsiteX116" fmla="*/ 116348 w 571678"/>
              <a:gd name="connsiteY116" fmla="*/ 410843 h 605292"/>
              <a:gd name="connsiteX117" fmla="*/ 117052 w 571678"/>
              <a:gd name="connsiteY117" fmla="*/ 411311 h 605292"/>
              <a:gd name="connsiteX118" fmla="*/ 128317 w 571678"/>
              <a:gd name="connsiteY118" fmla="*/ 410374 h 605292"/>
              <a:gd name="connsiteX119" fmla="*/ 106960 w 571678"/>
              <a:gd name="connsiteY119" fmla="*/ 520038 h 605292"/>
              <a:gd name="connsiteX120" fmla="*/ 89828 w 571678"/>
              <a:gd name="connsiteY120" fmla="*/ 510431 h 605292"/>
              <a:gd name="connsiteX121" fmla="*/ 74808 w 571678"/>
              <a:gd name="connsiteY121" fmla="*/ 468018 h 605292"/>
              <a:gd name="connsiteX122" fmla="*/ 35614 w 571678"/>
              <a:gd name="connsiteY122" fmla="*/ 496606 h 605292"/>
              <a:gd name="connsiteX123" fmla="*/ 19655 w 571678"/>
              <a:gd name="connsiteY123" fmla="*/ 496606 h 605292"/>
              <a:gd name="connsiteX124" fmla="*/ 23645 w 571678"/>
              <a:gd name="connsiteY124" fmla="*/ 410843 h 605292"/>
              <a:gd name="connsiteX125" fmla="*/ 106022 w 571678"/>
              <a:gd name="connsiteY125" fmla="*/ 404282 h 605292"/>
              <a:gd name="connsiteX126" fmla="*/ 110481 w 571678"/>
              <a:gd name="connsiteY126" fmla="*/ 387879 h 605292"/>
              <a:gd name="connsiteX127" fmla="*/ 100624 w 571678"/>
              <a:gd name="connsiteY127" fmla="*/ 384598 h 605292"/>
              <a:gd name="connsiteX128" fmla="*/ 77457 w 571678"/>
              <a:gd name="connsiteY128" fmla="*/ 375027 h 605292"/>
              <a:gd name="connsiteX129" fmla="*/ 78872 w 571678"/>
              <a:gd name="connsiteY129" fmla="*/ 368301 h 605292"/>
              <a:gd name="connsiteX130" fmla="*/ 79657 w 571678"/>
              <a:gd name="connsiteY130" fmla="*/ 364008 h 605292"/>
              <a:gd name="connsiteX131" fmla="*/ 90121 w 571678"/>
              <a:gd name="connsiteY131" fmla="*/ 367375 h 605292"/>
              <a:gd name="connsiteX132" fmla="*/ 117052 w 571678"/>
              <a:gd name="connsiteY132" fmla="*/ 374522 h 605292"/>
              <a:gd name="connsiteX133" fmla="*/ 126674 w 571678"/>
              <a:gd name="connsiteY133" fmla="*/ 362103 h 605292"/>
              <a:gd name="connsiteX134" fmla="*/ 107430 w 571678"/>
              <a:gd name="connsiteY134" fmla="*/ 350621 h 605292"/>
              <a:gd name="connsiteX135" fmla="*/ 90215 w 571678"/>
              <a:gd name="connsiteY135" fmla="*/ 336800 h 605292"/>
              <a:gd name="connsiteX136" fmla="*/ 95599 w 571678"/>
              <a:gd name="connsiteY136" fmla="*/ 328296 h 605292"/>
              <a:gd name="connsiteX137" fmla="*/ 116113 w 571678"/>
              <a:gd name="connsiteY137" fmla="*/ 341951 h 605292"/>
              <a:gd name="connsiteX138" fmla="*/ 136531 w 571678"/>
              <a:gd name="connsiteY138" fmla="*/ 352496 h 605292"/>
              <a:gd name="connsiteX139" fmla="*/ 153195 w 571678"/>
              <a:gd name="connsiteY139" fmla="*/ 339373 h 605292"/>
              <a:gd name="connsiteX140" fmla="*/ 149440 w 571678"/>
              <a:gd name="connsiteY140" fmla="*/ 336796 h 605292"/>
              <a:gd name="connsiteX141" fmla="*/ 133715 w 571678"/>
              <a:gd name="connsiteY141" fmla="*/ 326251 h 605292"/>
              <a:gd name="connsiteX142" fmla="*/ 114811 w 571678"/>
              <a:gd name="connsiteY142" fmla="*/ 307377 h 605292"/>
              <a:gd name="connsiteX143" fmla="*/ 334853 w 571678"/>
              <a:gd name="connsiteY143" fmla="*/ 300633 h 605292"/>
              <a:gd name="connsiteX144" fmla="*/ 348698 w 571678"/>
              <a:gd name="connsiteY144" fmla="*/ 313822 h 605292"/>
              <a:gd name="connsiteX145" fmla="*/ 345648 w 571678"/>
              <a:gd name="connsiteY145" fmla="*/ 341959 h 605292"/>
              <a:gd name="connsiteX146" fmla="*/ 324059 w 571678"/>
              <a:gd name="connsiteY146" fmla="*/ 341959 h 605292"/>
              <a:gd name="connsiteX147" fmla="*/ 321009 w 571678"/>
              <a:gd name="connsiteY147" fmla="*/ 313822 h 605292"/>
              <a:gd name="connsiteX148" fmla="*/ 334853 w 571678"/>
              <a:gd name="connsiteY148" fmla="*/ 300633 h 605292"/>
              <a:gd name="connsiteX149" fmla="*/ 410169 w 571678"/>
              <a:gd name="connsiteY149" fmla="*/ 278339 h 605292"/>
              <a:gd name="connsiteX150" fmla="*/ 446608 w 571678"/>
              <a:gd name="connsiteY150" fmla="*/ 293939 h 605292"/>
              <a:gd name="connsiteX151" fmla="*/ 482456 w 571678"/>
              <a:gd name="connsiteY151" fmla="*/ 320863 h 605292"/>
              <a:gd name="connsiteX152" fmla="*/ 511323 w 571678"/>
              <a:gd name="connsiteY152" fmla="*/ 371723 h 605292"/>
              <a:gd name="connsiteX153" fmla="*/ 571637 w 571678"/>
              <a:gd name="connsiteY153" fmla="*/ 432662 h 605292"/>
              <a:gd name="connsiteX154" fmla="*/ 556617 w 571678"/>
              <a:gd name="connsiteY154" fmla="*/ 443912 h 605292"/>
              <a:gd name="connsiteX155" fmla="*/ 501700 w 571678"/>
              <a:gd name="connsiteY155" fmla="*/ 463365 h 605292"/>
              <a:gd name="connsiteX156" fmla="*/ 475416 w 571678"/>
              <a:gd name="connsiteY156" fmla="*/ 483522 h 605292"/>
              <a:gd name="connsiteX157" fmla="*/ 471661 w 571678"/>
              <a:gd name="connsiteY157" fmla="*/ 483287 h 605292"/>
              <a:gd name="connsiteX158" fmla="*/ 466732 w 571678"/>
              <a:gd name="connsiteY158" fmla="*/ 483756 h 605292"/>
              <a:gd name="connsiteX159" fmla="*/ 448661 w 571678"/>
              <a:gd name="connsiteY159" fmla="*/ 440162 h 605292"/>
              <a:gd name="connsiteX160" fmla="*/ 459926 w 571678"/>
              <a:gd name="connsiteY160" fmla="*/ 401021 h 605292"/>
              <a:gd name="connsiteX161" fmla="*/ 444906 w 571678"/>
              <a:gd name="connsiteY161" fmla="*/ 384380 h 605292"/>
              <a:gd name="connsiteX162" fmla="*/ 441386 w 571678"/>
              <a:gd name="connsiteY162" fmla="*/ 380864 h 605292"/>
              <a:gd name="connsiteX163" fmla="*/ 438335 w 571678"/>
              <a:gd name="connsiteY163" fmla="*/ 377817 h 605292"/>
              <a:gd name="connsiteX164" fmla="*/ 417661 w 571678"/>
              <a:gd name="connsiteY164" fmla="*/ 361740 h 605292"/>
              <a:gd name="connsiteX165" fmla="*/ 417704 w 571678"/>
              <a:gd name="connsiteY165" fmla="*/ 361305 h 605292"/>
              <a:gd name="connsiteX166" fmla="*/ 417832 w 571678"/>
              <a:gd name="connsiteY166" fmla="*/ 332555 h 605292"/>
              <a:gd name="connsiteX167" fmla="*/ 419795 w 571678"/>
              <a:gd name="connsiteY167" fmla="*/ 326019 h 605292"/>
              <a:gd name="connsiteX168" fmla="*/ 438101 w 571678"/>
              <a:gd name="connsiteY168" fmla="*/ 307035 h 605292"/>
              <a:gd name="connsiteX169" fmla="*/ 413649 w 571678"/>
              <a:gd name="connsiteY169" fmla="*/ 292947 h 605292"/>
              <a:gd name="connsiteX170" fmla="*/ 411860 w 571678"/>
              <a:gd name="connsiteY170" fmla="*/ 281170 h 605292"/>
              <a:gd name="connsiteX171" fmla="*/ 311851 w 571678"/>
              <a:gd name="connsiteY171" fmla="*/ 220555 h 605292"/>
              <a:gd name="connsiteX172" fmla="*/ 309035 w 571678"/>
              <a:gd name="connsiteY172" fmla="*/ 228991 h 605292"/>
              <a:gd name="connsiteX173" fmla="*/ 306454 w 571678"/>
              <a:gd name="connsiteY173" fmla="*/ 236724 h 605292"/>
              <a:gd name="connsiteX174" fmla="*/ 331092 w 571678"/>
              <a:gd name="connsiteY174" fmla="*/ 234615 h 605292"/>
              <a:gd name="connsiteX175" fmla="*/ 334612 w 571678"/>
              <a:gd name="connsiteY175" fmla="*/ 221258 h 605292"/>
              <a:gd name="connsiteX176" fmla="*/ 311851 w 571678"/>
              <a:gd name="connsiteY176" fmla="*/ 220555 h 605292"/>
              <a:gd name="connsiteX177" fmla="*/ 361597 w 571678"/>
              <a:gd name="connsiteY177" fmla="*/ 218211 h 605292"/>
              <a:gd name="connsiteX178" fmla="*/ 348691 w 571678"/>
              <a:gd name="connsiteY178" fmla="*/ 220320 h 605292"/>
              <a:gd name="connsiteX179" fmla="*/ 343060 w 571678"/>
              <a:gd name="connsiteY179" fmla="*/ 233443 h 605292"/>
              <a:gd name="connsiteX180" fmla="*/ 357608 w 571678"/>
              <a:gd name="connsiteY180" fmla="*/ 232506 h 605292"/>
              <a:gd name="connsiteX181" fmla="*/ 361128 w 571678"/>
              <a:gd name="connsiteY181" fmla="*/ 222429 h 605292"/>
              <a:gd name="connsiteX182" fmla="*/ 361597 w 571678"/>
              <a:gd name="connsiteY182" fmla="*/ 218211 h 605292"/>
              <a:gd name="connsiteX183" fmla="*/ 275949 w 571678"/>
              <a:gd name="connsiteY183" fmla="*/ 217743 h 605292"/>
              <a:gd name="connsiteX184" fmla="*/ 274307 w 571678"/>
              <a:gd name="connsiteY184" fmla="*/ 221492 h 605292"/>
              <a:gd name="connsiteX185" fmla="*/ 266563 w 571678"/>
              <a:gd name="connsiteY185" fmla="*/ 239301 h 605292"/>
              <a:gd name="connsiteX186" fmla="*/ 293548 w 571678"/>
              <a:gd name="connsiteY186" fmla="*/ 237895 h 605292"/>
              <a:gd name="connsiteX187" fmla="*/ 296599 w 571678"/>
              <a:gd name="connsiteY187" fmla="*/ 225710 h 605292"/>
              <a:gd name="connsiteX188" fmla="*/ 297772 w 571678"/>
              <a:gd name="connsiteY188" fmla="*/ 219617 h 605292"/>
              <a:gd name="connsiteX189" fmla="*/ 283224 w 571678"/>
              <a:gd name="connsiteY189" fmla="*/ 218446 h 605292"/>
              <a:gd name="connsiteX190" fmla="*/ 275949 w 571678"/>
              <a:gd name="connsiteY190" fmla="*/ 217743 h 605292"/>
              <a:gd name="connsiteX191" fmla="*/ 247557 w 571678"/>
              <a:gd name="connsiteY191" fmla="*/ 215165 h 605292"/>
              <a:gd name="connsiteX192" fmla="*/ 242160 w 571678"/>
              <a:gd name="connsiteY192" fmla="*/ 239067 h 605292"/>
              <a:gd name="connsiteX193" fmla="*/ 251780 w 571678"/>
              <a:gd name="connsiteY193" fmla="*/ 239536 h 605292"/>
              <a:gd name="connsiteX194" fmla="*/ 258351 w 571678"/>
              <a:gd name="connsiteY194" fmla="*/ 239301 h 605292"/>
              <a:gd name="connsiteX195" fmla="*/ 263748 w 571678"/>
              <a:gd name="connsiteY195" fmla="*/ 217040 h 605292"/>
              <a:gd name="connsiteX196" fmla="*/ 263748 w 571678"/>
              <a:gd name="connsiteY196" fmla="*/ 216571 h 605292"/>
              <a:gd name="connsiteX197" fmla="*/ 247557 w 571678"/>
              <a:gd name="connsiteY197" fmla="*/ 215165 h 605292"/>
              <a:gd name="connsiteX198" fmla="*/ 218695 w 571678"/>
              <a:gd name="connsiteY198" fmla="*/ 211181 h 605292"/>
              <a:gd name="connsiteX199" fmla="*/ 214002 w 571678"/>
              <a:gd name="connsiteY199" fmla="*/ 226647 h 605292"/>
              <a:gd name="connsiteX200" fmla="*/ 213533 w 571678"/>
              <a:gd name="connsiteY200" fmla="*/ 230631 h 605292"/>
              <a:gd name="connsiteX201" fmla="*/ 232774 w 571678"/>
              <a:gd name="connsiteY201" fmla="*/ 237427 h 605292"/>
              <a:gd name="connsiteX202" fmla="*/ 235120 w 571678"/>
              <a:gd name="connsiteY202" fmla="*/ 213525 h 605292"/>
              <a:gd name="connsiteX203" fmla="*/ 218695 w 571678"/>
              <a:gd name="connsiteY203" fmla="*/ 211181 h 605292"/>
              <a:gd name="connsiteX204" fmla="*/ 191241 w 571678"/>
              <a:gd name="connsiteY204" fmla="*/ 206026 h 605292"/>
              <a:gd name="connsiteX205" fmla="*/ 203443 w 571678"/>
              <a:gd name="connsiteY205" fmla="*/ 223367 h 605292"/>
              <a:gd name="connsiteX206" fmla="*/ 207432 w 571678"/>
              <a:gd name="connsiteY206" fmla="*/ 209307 h 605292"/>
              <a:gd name="connsiteX207" fmla="*/ 191241 w 571678"/>
              <a:gd name="connsiteY207" fmla="*/ 206026 h 605292"/>
              <a:gd name="connsiteX208" fmla="*/ 339073 w 571678"/>
              <a:gd name="connsiteY208" fmla="*/ 118623 h 605292"/>
              <a:gd name="connsiteX209" fmla="*/ 350575 w 571678"/>
              <a:gd name="connsiteY209" fmla="*/ 128466 h 605292"/>
              <a:gd name="connsiteX210" fmla="*/ 350340 w 571678"/>
              <a:gd name="connsiteY210" fmla="*/ 132449 h 605292"/>
              <a:gd name="connsiteX211" fmla="*/ 362077 w 571678"/>
              <a:gd name="connsiteY211" fmla="*/ 132449 h 605292"/>
              <a:gd name="connsiteX212" fmla="*/ 362077 w 571678"/>
              <a:gd name="connsiteY212" fmla="*/ 153775 h 605292"/>
              <a:gd name="connsiteX213" fmla="*/ 348462 w 571678"/>
              <a:gd name="connsiteY213" fmla="*/ 153775 h 605292"/>
              <a:gd name="connsiteX214" fmla="*/ 347523 w 571678"/>
              <a:gd name="connsiteY214" fmla="*/ 164555 h 605292"/>
              <a:gd name="connsiteX215" fmla="*/ 330622 w 571678"/>
              <a:gd name="connsiteY215" fmla="*/ 164555 h 605292"/>
              <a:gd name="connsiteX216" fmla="*/ 329683 w 571678"/>
              <a:gd name="connsiteY216" fmla="*/ 152134 h 605292"/>
              <a:gd name="connsiteX217" fmla="*/ 313251 w 571678"/>
              <a:gd name="connsiteY217" fmla="*/ 150963 h 605292"/>
              <a:gd name="connsiteX218" fmla="*/ 313251 w 571678"/>
              <a:gd name="connsiteY218" fmla="*/ 135027 h 605292"/>
              <a:gd name="connsiteX219" fmla="*/ 327805 w 571678"/>
              <a:gd name="connsiteY219" fmla="*/ 133855 h 605292"/>
              <a:gd name="connsiteX220" fmla="*/ 327805 w 571678"/>
              <a:gd name="connsiteY220" fmla="*/ 127762 h 605292"/>
              <a:gd name="connsiteX221" fmla="*/ 339073 w 571678"/>
              <a:gd name="connsiteY221" fmla="*/ 118623 h 605292"/>
              <a:gd name="connsiteX222" fmla="*/ 230986 w 571678"/>
              <a:gd name="connsiteY222" fmla="*/ 113245 h 605292"/>
              <a:gd name="connsiteX223" fmla="*/ 244010 w 571678"/>
              <a:gd name="connsiteY223" fmla="*/ 125903 h 605292"/>
              <a:gd name="connsiteX224" fmla="*/ 242837 w 571678"/>
              <a:gd name="connsiteY224" fmla="*/ 135982 h 605292"/>
              <a:gd name="connsiteX225" fmla="*/ 240960 w 571678"/>
              <a:gd name="connsiteY225" fmla="*/ 158250 h 605292"/>
              <a:gd name="connsiteX226" fmla="*/ 239317 w 571678"/>
              <a:gd name="connsiteY226" fmla="*/ 158016 h 605292"/>
              <a:gd name="connsiteX227" fmla="*/ 234388 w 571678"/>
              <a:gd name="connsiteY227" fmla="*/ 173486 h 605292"/>
              <a:gd name="connsiteX228" fmla="*/ 217961 w 571678"/>
              <a:gd name="connsiteY228" fmla="*/ 166689 h 605292"/>
              <a:gd name="connsiteX229" fmla="*/ 219134 w 571678"/>
              <a:gd name="connsiteY229" fmla="*/ 154734 h 605292"/>
              <a:gd name="connsiteX230" fmla="*/ 205053 w 571678"/>
              <a:gd name="connsiteY230" fmla="*/ 153562 h 605292"/>
              <a:gd name="connsiteX231" fmla="*/ 205053 w 571678"/>
              <a:gd name="connsiteY231" fmla="*/ 141139 h 605292"/>
              <a:gd name="connsiteX232" fmla="*/ 219134 w 571678"/>
              <a:gd name="connsiteY232" fmla="*/ 139967 h 605292"/>
              <a:gd name="connsiteX233" fmla="*/ 217961 w 571678"/>
              <a:gd name="connsiteY233" fmla="*/ 125903 h 605292"/>
              <a:gd name="connsiteX234" fmla="*/ 230986 w 571678"/>
              <a:gd name="connsiteY234" fmla="*/ 113245 h 605292"/>
              <a:gd name="connsiteX235" fmla="*/ 235168 w 571678"/>
              <a:gd name="connsiteY235" fmla="*/ 96106 h 605292"/>
              <a:gd name="connsiteX236" fmla="*/ 186782 w 571678"/>
              <a:gd name="connsiteY236" fmla="*/ 103154 h 605292"/>
              <a:gd name="connsiteX237" fmla="*/ 182324 w 571678"/>
              <a:gd name="connsiteY237" fmla="*/ 103388 h 605292"/>
              <a:gd name="connsiteX238" fmla="*/ 182559 w 571678"/>
              <a:gd name="connsiteY238" fmla="*/ 104091 h 605292"/>
              <a:gd name="connsiteX239" fmla="*/ 186548 w 571678"/>
              <a:gd name="connsiteY239" fmla="*/ 191732 h 605292"/>
              <a:gd name="connsiteX240" fmla="*/ 217287 w 571678"/>
              <a:gd name="connsiteY240" fmla="*/ 195247 h 605292"/>
              <a:gd name="connsiteX241" fmla="*/ 218225 w 571678"/>
              <a:gd name="connsiteY241" fmla="*/ 195247 h 605292"/>
              <a:gd name="connsiteX242" fmla="*/ 239344 w 571678"/>
              <a:gd name="connsiteY242" fmla="*/ 197356 h 605292"/>
              <a:gd name="connsiteX243" fmla="*/ 239579 w 571678"/>
              <a:gd name="connsiteY243" fmla="*/ 196653 h 605292"/>
              <a:gd name="connsiteX244" fmla="*/ 248730 w 571678"/>
              <a:gd name="connsiteY244" fmla="*/ 198059 h 605292"/>
              <a:gd name="connsiteX245" fmla="*/ 273134 w 571678"/>
              <a:gd name="connsiteY245" fmla="*/ 199465 h 605292"/>
              <a:gd name="connsiteX246" fmla="*/ 275949 w 571678"/>
              <a:gd name="connsiteY246" fmla="*/ 199699 h 605292"/>
              <a:gd name="connsiteX247" fmla="*/ 283224 w 571678"/>
              <a:gd name="connsiteY247" fmla="*/ 199933 h 605292"/>
              <a:gd name="connsiteX248" fmla="*/ 304812 w 571678"/>
              <a:gd name="connsiteY248" fmla="*/ 199465 h 605292"/>
              <a:gd name="connsiteX249" fmla="*/ 312320 w 571678"/>
              <a:gd name="connsiteY249" fmla="*/ 198762 h 605292"/>
              <a:gd name="connsiteX250" fmla="*/ 378022 w 571678"/>
              <a:gd name="connsiteY250" fmla="*/ 196184 h 605292"/>
              <a:gd name="connsiteX251" fmla="*/ 381777 w 571678"/>
              <a:gd name="connsiteY251" fmla="*/ 210010 h 605292"/>
              <a:gd name="connsiteX252" fmla="*/ 375911 w 571678"/>
              <a:gd name="connsiteY252" fmla="*/ 213290 h 605292"/>
              <a:gd name="connsiteX253" fmla="*/ 370514 w 571678"/>
              <a:gd name="connsiteY253" fmla="*/ 231334 h 605292"/>
              <a:gd name="connsiteX254" fmla="*/ 384358 w 571678"/>
              <a:gd name="connsiteY254" fmla="*/ 230397 h 605292"/>
              <a:gd name="connsiteX255" fmla="*/ 383889 w 571678"/>
              <a:gd name="connsiteY255" fmla="*/ 103388 h 605292"/>
              <a:gd name="connsiteX256" fmla="*/ 235168 w 571678"/>
              <a:gd name="connsiteY256" fmla="*/ 96106 h 605292"/>
              <a:gd name="connsiteX257" fmla="*/ 272664 w 571678"/>
              <a:gd name="connsiteY257" fmla="*/ 516 h 605292"/>
              <a:gd name="connsiteX258" fmla="*/ 273368 w 571678"/>
              <a:gd name="connsiteY258" fmla="*/ 516 h 605292"/>
              <a:gd name="connsiteX259" fmla="*/ 276184 w 571678"/>
              <a:gd name="connsiteY259" fmla="*/ 985 h 605292"/>
              <a:gd name="connsiteX260" fmla="*/ 283693 w 571678"/>
              <a:gd name="connsiteY260" fmla="*/ 1688 h 605292"/>
              <a:gd name="connsiteX261" fmla="*/ 308801 w 571678"/>
              <a:gd name="connsiteY261" fmla="*/ 4266 h 605292"/>
              <a:gd name="connsiteX262" fmla="*/ 308801 w 571678"/>
              <a:gd name="connsiteY262" fmla="*/ 30745 h 605292"/>
              <a:gd name="connsiteX263" fmla="*/ 308801 w 571678"/>
              <a:gd name="connsiteY263" fmla="*/ 31214 h 605292"/>
              <a:gd name="connsiteX264" fmla="*/ 304342 w 571678"/>
              <a:gd name="connsiteY264" fmla="*/ 31448 h 605292"/>
              <a:gd name="connsiteX265" fmla="*/ 305046 w 571678"/>
              <a:gd name="connsiteY265" fmla="*/ 34963 h 605292"/>
              <a:gd name="connsiteX266" fmla="*/ 301292 w 571678"/>
              <a:gd name="connsiteY266" fmla="*/ 69176 h 605292"/>
              <a:gd name="connsiteX267" fmla="*/ 395387 w 571678"/>
              <a:gd name="connsiteY267" fmla="*/ 78549 h 605292"/>
              <a:gd name="connsiteX268" fmla="*/ 408058 w 571678"/>
              <a:gd name="connsiteY268" fmla="*/ 91203 h 605292"/>
              <a:gd name="connsiteX269" fmla="*/ 407589 w 571678"/>
              <a:gd name="connsiteY269" fmla="*/ 245863 h 605292"/>
              <a:gd name="connsiteX270" fmla="*/ 396091 w 571678"/>
              <a:gd name="connsiteY270" fmla="*/ 254767 h 605292"/>
              <a:gd name="connsiteX271" fmla="*/ 410169 w 571678"/>
              <a:gd name="connsiteY271" fmla="*/ 278339 h 605292"/>
              <a:gd name="connsiteX272" fmla="*/ 405479 w 571678"/>
              <a:gd name="connsiteY272" fmla="*/ 276331 h 605292"/>
              <a:gd name="connsiteX273" fmla="*/ 401489 w 571678"/>
              <a:gd name="connsiteY273" fmla="*/ 285941 h 605292"/>
              <a:gd name="connsiteX274" fmla="*/ 413649 w 571678"/>
              <a:gd name="connsiteY274" fmla="*/ 292947 h 605292"/>
              <a:gd name="connsiteX275" fmla="*/ 417884 w 571678"/>
              <a:gd name="connsiteY275" fmla="*/ 320820 h 605292"/>
              <a:gd name="connsiteX276" fmla="*/ 417832 w 571678"/>
              <a:gd name="connsiteY276" fmla="*/ 332555 h 605292"/>
              <a:gd name="connsiteX277" fmla="*/ 414163 w 571678"/>
              <a:gd name="connsiteY277" fmla="*/ 344770 h 605292"/>
              <a:gd name="connsiteX278" fmla="*/ 409704 w 571678"/>
              <a:gd name="connsiteY278" fmla="*/ 355551 h 605292"/>
              <a:gd name="connsiteX279" fmla="*/ 417661 w 571678"/>
              <a:gd name="connsiteY279" fmla="*/ 361740 h 605292"/>
              <a:gd name="connsiteX280" fmla="*/ 414863 w 571678"/>
              <a:gd name="connsiteY280" fmla="*/ 390212 h 605292"/>
              <a:gd name="connsiteX281" fmla="*/ 381777 w 571678"/>
              <a:gd name="connsiteY281" fmla="*/ 445280 h 605292"/>
              <a:gd name="connsiteX282" fmla="*/ 389990 w 571678"/>
              <a:gd name="connsiteY282" fmla="*/ 498005 h 605292"/>
              <a:gd name="connsiteX283" fmla="*/ 389520 w 571678"/>
              <a:gd name="connsiteY283" fmla="*/ 534092 h 605292"/>
              <a:gd name="connsiteX284" fmla="*/ 407119 w 571678"/>
              <a:gd name="connsiteY284" fmla="*/ 535732 h 605292"/>
              <a:gd name="connsiteX285" fmla="*/ 438797 w 571678"/>
              <a:gd name="connsiteY285" fmla="*/ 538310 h 605292"/>
              <a:gd name="connsiteX286" fmla="*/ 449356 w 571678"/>
              <a:gd name="connsiteY286" fmla="*/ 546277 h 605292"/>
              <a:gd name="connsiteX287" fmla="*/ 449122 w 571678"/>
              <a:gd name="connsiteY287" fmla="*/ 586582 h 605292"/>
              <a:gd name="connsiteX288" fmla="*/ 435747 w 571678"/>
              <a:gd name="connsiteY288" fmla="*/ 594315 h 605292"/>
              <a:gd name="connsiteX289" fmla="*/ 376380 w 571678"/>
              <a:gd name="connsiteY289" fmla="*/ 594550 h 605292"/>
              <a:gd name="connsiteX290" fmla="*/ 374972 w 571678"/>
              <a:gd name="connsiteY290" fmla="*/ 593847 h 605292"/>
              <a:gd name="connsiteX291" fmla="*/ 316544 w 571678"/>
              <a:gd name="connsiteY291" fmla="*/ 527765 h 605292"/>
              <a:gd name="connsiteX292" fmla="*/ 316544 w 571678"/>
              <a:gd name="connsiteY292" fmla="*/ 527531 h 605292"/>
              <a:gd name="connsiteX293" fmla="*/ 317248 w 571678"/>
              <a:gd name="connsiteY293" fmla="*/ 459340 h 605292"/>
              <a:gd name="connsiteX294" fmla="*/ 274072 w 571678"/>
              <a:gd name="connsiteY294" fmla="*/ 457231 h 605292"/>
              <a:gd name="connsiteX295" fmla="*/ 238171 w 571678"/>
              <a:gd name="connsiteY295" fmla="*/ 454653 h 605292"/>
              <a:gd name="connsiteX296" fmla="*/ 250842 w 571678"/>
              <a:gd name="connsiteY296" fmla="*/ 583770 h 605292"/>
              <a:gd name="connsiteX297" fmla="*/ 242629 w 571678"/>
              <a:gd name="connsiteY297" fmla="*/ 594550 h 605292"/>
              <a:gd name="connsiteX298" fmla="*/ 193353 w 571678"/>
              <a:gd name="connsiteY298" fmla="*/ 595018 h 605292"/>
              <a:gd name="connsiteX299" fmla="*/ 192883 w 571678"/>
              <a:gd name="connsiteY299" fmla="*/ 594784 h 605292"/>
              <a:gd name="connsiteX300" fmla="*/ 190067 w 571678"/>
              <a:gd name="connsiteY300" fmla="*/ 597362 h 605292"/>
              <a:gd name="connsiteX301" fmla="*/ 129058 w 571678"/>
              <a:gd name="connsiteY301" fmla="*/ 599002 h 605292"/>
              <a:gd name="connsiteX302" fmla="*/ 111929 w 571678"/>
              <a:gd name="connsiteY302" fmla="*/ 542059 h 605292"/>
              <a:gd name="connsiteX303" fmla="*/ 125773 w 571678"/>
              <a:gd name="connsiteY303" fmla="*/ 534092 h 605292"/>
              <a:gd name="connsiteX304" fmla="*/ 183497 w 571678"/>
              <a:gd name="connsiteY304" fmla="*/ 541122 h 605292"/>
              <a:gd name="connsiteX305" fmla="*/ 179743 w 571678"/>
              <a:gd name="connsiteY305" fmla="*/ 492146 h 605292"/>
              <a:gd name="connsiteX306" fmla="*/ 190537 w 571678"/>
              <a:gd name="connsiteY306" fmla="*/ 440124 h 605292"/>
              <a:gd name="connsiteX307" fmla="*/ 172703 w 571678"/>
              <a:gd name="connsiteY307" fmla="*/ 404506 h 605292"/>
              <a:gd name="connsiteX308" fmla="*/ 170789 w 571678"/>
              <a:gd name="connsiteY308" fmla="*/ 378462 h 605292"/>
              <a:gd name="connsiteX309" fmla="*/ 169924 w 571678"/>
              <a:gd name="connsiteY309" fmla="*/ 353879 h 605292"/>
              <a:gd name="connsiteX310" fmla="*/ 190452 w 571678"/>
              <a:gd name="connsiteY310" fmla="*/ 341078 h 605292"/>
              <a:gd name="connsiteX311" fmla="*/ 189954 w 571678"/>
              <a:gd name="connsiteY311" fmla="*/ 363505 h 605292"/>
              <a:gd name="connsiteX312" fmla="*/ 191945 w 571678"/>
              <a:gd name="connsiteY312" fmla="*/ 397476 h 605292"/>
              <a:gd name="connsiteX313" fmla="*/ 286509 w 571678"/>
              <a:gd name="connsiteY313" fmla="*/ 436609 h 605292"/>
              <a:gd name="connsiteX314" fmla="*/ 394683 w 571678"/>
              <a:gd name="connsiteY314" fmla="*/ 369825 h 605292"/>
              <a:gd name="connsiteX315" fmla="*/ 379196 w 571678"/>
              <a:gd name="connsiteY315" fmla="*/ 264141 h 605292"/>
              <a:gd name="connsiteX316" fmla="*/ 379196 w 571678"/>
              <a:gd name="connsiteY316" fmla="*/ 255939 h 605292"/>
              <a:gd name="connsiteX317" fmla="*/ 217991 w 571678"/>
              <a:gd name="connsiteY317" fmla="*/ 260157 h 605292"/>
              <a:gd name="connsiteX318" fmla="*/ 216583 w 571678"/>
              <a:gd name="connsiteY318" fmla="*/ 262735 h 605292"/>
              <a:gd name="connsiteX319" fmla="*/ 190801 w 571678"/>
              <a:gd name="connsiteY319" fmla="*/ 325360 h 605292"/>
              <a:gd name="connsiteX320" fmla="*/ 190754 w 571678"/>
              <a:gd name="connsiteY320" fmla="*/ 327459 h 605292"/>
              <a:gd name="connsiteX321" fmla="*/ 185582 w 571678"/>
              <a:gd name="connsiteY321" fmla="*/ 325080 h 605292"/>
              <a:gd name="connsiteX322" fmla="*/ 170864 w 571678"/>
              <a:gd name="connsiteY322" fmla="*/ 329710 h 605292"/>
              <a:gd name="connsiteX323" fmla="*/ 171713 w 571678"/>
              <a:gd name="connsiteY323" fmla="*/ 316356 h 605292"/>
              <a:gd name="connsiteX324" fmla="*/ 179039 w 571678"/>
              <a:gd name="connsiteY324" fmla="*/ 287808 h 605292"/>
              <a:gd name="connsiteX325" fmla="*/ 139559 w 571678"/>
              <a:gd name="connsiteY325" fmla="*/ 292964 h 605292"/>
              <a:gd name="connsiteX326" fmla="*/ 125884 w 571678"/>
              <a:gd name="connsiteY326" fmla="*/ 300928 h 605292"/>
              <a:gd name="connsiteX327" fmla="*/ 118226 w 571678"/>
              <a:gd name="connsiteY327" fmla="*/ 294383 h 605292"/>
              <a:gd name="connsiteX328" fmla="*/ 110569 w 571678"/>
              <a:gd name="connsiteY328" fmla="*/ 294061 h 605292"/>
              <a:gd name="connsiteX329" fmla="*/ 109073 w 571678"/>
              <a:gd name="connsiteY329" fmla="*/ 301647 h 605292"/>
              <a:gd name="connsiteX330" fmla="*/ 114811 w 571678"/>
              <a:gd name="connsiteY330" fmla="*/ 307377 h 605292"/>
              <a:gd name="connsiteX331" fmla="*/ 105359 w 571678"/>
              <a:gd name="connsiteY331" fmla="*/ 312882 h 605292"/>
              <a:gd name="connsiteX332" fmla="*/ 95599 w 571678"/>
              <a:gd name="connsiteY332" fmla="*/ 328296 h 605292"/>
              <a:gd name="connsiteX333" fmla="*/ 91471 w 571678"/>
              <a:gd name="connsiteY333" fmla="*/ 325548 h 605292"/>
              <a:gd name="connsiteX334" fmla="*/ 84665 w 571678"/>
              <a:gd name="connsiteY334" fmla="*/ 332344 h 605292"/>
              <a:gd name="connsiteX335" fmla="*/ 90215 w 571678"/>
              <a:gd name="connsiteY335" fmla="*/ 336800 h 605292"/>
              <a:gd name="connsiteX336" fmla="*/ 82363 w 571678"/>
              <a:gd name="connsiteY336" fmla="*/ 349203 h 605292"/>
              <a:gd name="connsiteX337" fmla="*/ 79657 w 571678"/>
              <a:gd name="connsiteY337" fmla="*/ 364008 h 605292"/>
              <a:gd name="connsiteX338" fmla="*/ 63543 w 571678"/>
              <a:gd name="connsiteY338" fmla="*/ 358822 h 605292"/>
              <a:gd name="connsiteX339" fmla="*/ 59788 w 571678"/>
              <a:gd name="connsiteY339" fmla="*/ 367727 h 605292"/>
              <a:gd name="connsiteX340" fmla="*/ 77457 w 571678"/>
              <a:gd name="connsiteY340" fmla="*/ 375027 h 605292"/>
              <a:gd name="connsiteX341" fmla="*/ 74854 w 571678"/>
              <a:gd name="connsiteY341" fmla="*/ 387400 h 605292"/>
              <a:gd name="connsiteX342" fmla="*/ 59132 w 571678"/>
              <a:gd name="connsiteY342" fmla="*/ 389274 h 605292"/>
              <a:gd name="connsiteX343" fmla="*/ 93626 w 571678"/>
              <a:gd name="connsiteY343" fmla="*/ 292729 h 605292"/>
              <a:gd name="connsiteX344" fmla="*/ 187486 w 571678"/>
              <a:gd name="connsiteY344" fmla="*/ 272811 h 605292"/>
              <a:gd name="connsiteX345" fmla="*/ 209309 w 571678"/>
              <a:gd name="connsiteY345" fmla="*/ 257111 h 605292"/>
              <a:gd name="connsiteX346" fmla="*/ 206728 w 571678"/>
              <a:gd name="connsiteY346" fmla="*/ 256173 h 605292"/>
              <a:gd name="connsiteX347" fmla="*/ 167072 w 571678"/>
              <a:gd name="connsiteY347" fmla="*/ 104091 h 605292"/>
              <a:gd name="connsiteX348" fmla="*/ 173173 w 571678"/>
              <a:gd name="connsiteY348" fmla="*/ 97061 h 605292"/>
              <a:gd name="connsiteX349" fmla="*/ 177162 w 571678"/>
              <a:gd name="connsiteY349" fmla="*/ 80424 h 605292"/>
              <a:gd name="connsiteX350" fmla="*/ 271022 w 571678"/>
              <a:gd name="connsiteY350" fmla="*/ 66832 h 605292"/>
              <a:gd name="connsiteX351" fmla="*/ 271256 w 571678"/>
              <a:gd name="connsiteY351" fmla="*/ 46211 h 605292"/>
              <a:gd name="connsiteX352" fmla="*/ 273368 w 571678"/>
              <a:gd name="connsiteY352" fmla="*/ 29105 h 605292"/>
              <a:gd name="connsiteX353" fmla="*/ 261401 w 571678"/>
              <a:gd name="connsiteY353" fmla="*/ 28402 h 605292"/>
              <a:gd name="connsiteX354" fmla="*/ 252719 w 571678"/>
              <a:gd name="connsiteY354" fmla="*/ 12233 h 605292"/>
              <a:gd name="connsiteX355" fmla="*/ 259993 w 571678"/>
              <a:gd name="connsiteY355" fmla="*/ 1922 h 605292"/>
              <a:gd name="connsiteX356" fmla="*/ 260052 w 571678"/>
              <a:gd name="connsiteY356" fmla="*/ 1922 h 605292"/>
              <a:gd name="connsiteX357" fmla="*/ 260463 w 571678"/>
              <a:gd name="connsiteY357" fmla="*/ 1922 h 605292"/>
              <a:gd name="connsiteX358" fmla="*/ 261081 w 571678"/>
              <a:gd name="connsiteY358" fmla="*/ 1511 h 605292"/>
              <a:gd name="connsiteX359" fmla="*/ 261167 w 571678"/>
              <a:gd name="connsiteY359" fmla="*/ 1454 h 605292"/>
              <a:gd name="connsiteX360" fmla="*/ 261401 w 571678"/>
              <a:gd name="connsiteY360" fmla="*/ 1454 h 605292"/>
              <a:gd name="connsiteX361" fmla="*/ 272664 w 571678"/>
              <a:gd name="connsiteY361" fmla="*/ 516 h 60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</a:cxnLst>
            <a:rect l="l" t="t" r="r" b="b"/>
            <a:pathLst>
              <a:path w="571678" h="605292">
                <a:moveTo>
                  <a:pt x="132109" y="557525"/>
                </a:moveTo>
                <a:cubicBezTo>
                  <a:pt x="131170" y="567601"/>
                  <a:pt x="133282" y="578146"/>
                  <a:pt x="144545" y="581427"/>
                </a:cubicBezTo>
                <a:cubicBezTo>
                  <a:pt x="157451" y="585411"/>
                  <a:pt x="171530" y="583302"/>
                  <a:pt x="184905" y="581661"/>
                </a:cubicBezTo>
                <a:cubicBezTo>
                  <a:pt x="185140" y="575569"/>
                  <a:pt x="185140" y="569476"/>
                  <a:pt x="184905" y="563383"/>
                </a:cubicBezTo>
                <a:cubicBezTo>
                  <a:pt x="167306" y="561509"/>
                  <a:pt x="149708" y="560103"/>
                  <a:pt x="132109" y="557525"/>
                </a:cubicBezTo>
                <a:close/>
                <a:moveTo>
                  <a:pt x="387878" y="556354"/>
                </a:moveTo>
                <a:cubicBezTo>
                  <a:pt x="386939" y="564789"/>
                  <a:pt x="386001" y="573225"/>
                  <a:pt x="384358" y="581427"/>
                </a:cubicBezTo>
                <a:cubicBezTo>
                  <a:pt x="399376" y="581661"/>
                  <a:pt x="415097" y="578146"/>
                  <a:pt x="429646" y="574866"/>
                </a:cubicBezTo>
                <a:cubicBezTo>
                  <a:pt x="430584" y="569710"/>
                  <a:pt x="430819" y="564789"/>
                  <a:pt x="429880" y="559868"/>
                </a:cubicBezTo>
                <a:cubicBezTo>
                  <a:pt x="421198" y="559400"/>
                  <a:pt x="412282" y="558697"/>
                  <a:pt x="403599" y="557760"/>
                </a:cubicBezTo>
                <a:cubicBezTo>
                  <a:pt x="398672" y="557291"/>
                  <a:pt x="393040" y="557291"/>
                  <a:pt x="387878" y="556354"/>
                </a:cubicBezTo>
                <a:close/>
                <a:moveTo>
                  <a:pt x="228081" y="553073"/>
                </a:moveTo>
                <a:cubicBezTo>
                  <a:pt x="222215" y="555885"/>
                  <a:pt x="214706" y="556822"/>
                  <a:pt x="207666" y="556588"/>
                </a:cubicBezTo>
                <a:cubicBezTo>
                  <a:pt x="207901" y="562680"/>
                  <a:pt x="208136" y="568773"/>
                  <a:pt x="208136" y="574866"/>
                </a:cubicBezTo>
                <a:cubicBezTo>
                  <a:pt x="214706" y="576037"/>
                  <a:pt x="221745" y="576037"/>
                  <a:pt x="228315" y="574866"/>
                </a:cubicBezTo>
                <a:cubicBezTo>
                  <a:pt x="228315" y="567601"/>
                  <a:pt x="228081" y="560337"/>
                  <a:pt x="228081" y="553073"/>
                </a:cubicBezTo>
                <a:close/>
                <a:moveTo>
                  <a:pt x="333908" y="533858"/>
                </a:moveTo>
                <a:cubicBezTo>
                  <a:pt x="335551" y="544402"/>
                  <a:pt x="338601" y="554479"/>
                  <a:pt x="343998" y="563383"/>
                </a:cubicBezTo>
                <a:cubicBezTo>
                  <a:pt x="352211" y="576272"/>
                  <a:pt x="364882" y="580958"/>
                  <a:pt x="366759" y="562680"/>
                </a:cubicBezTo>
                <a:cubicBezTo>
                  <a:pt x="367698" y="553073"/>
                  <a:pt x="368402" y="543700"/>
                  <a:pt x="368871" y="534326"/>
                </a:cubicBezTo>
                <a:cubicBezTo>
                  <a:pt x="368402" y="534561"/>
                  <a:pt x="367698" y="534795"/>
                  <a:pt x="367229" y="535029"/>
                </a:cubicBezTo>
                <a:cubicBezTo>
                  <a:pt x="359250" y="536670"/>
                  <a:pt x="350099" y="534561"/>
                  <a:pt x="341886" y="534092"/>
                </a:cubicBezTo>
                <a:cubicBezTo>
                  <a:pt x="339305" y="534092"/>
                  <a:pt x="336489" y="533858"/>
                  <a:pt x="333908" y="533858"/>
                </a:cubicBezTo>
                <a:close/>
                <a:moveTo>
                  <a:pt x="331562" y="508081"/>
                </a:moveTo>
                <a:cubicBezTo>
                  <a:pt x="331796" y="512533"/>
                  <a:pt x="332031" y="516986"/>
                  <a:pt x="332266" y="521438"/>
                </a:cubicBezTo>
                <a:cubicBezTo>
                  <a:pt x="336489" y="521204"/>
                  <a:pt x="340713" y="521204"/>
                  <a:pt x="344937" y="520969"/>
                </a:cubicBezTo>
                <a:cubicBezTo>
                  <a:pt x="352211" y="520735"/>
                  <a:pt x="359954" y="518860"/>
                  <a:pt x="367229" y="520266"/>
                </a:cubicBezTo>
                <a:cubicBezTo>
                  <a:pt x="367933" y="520501"/>
                  <a:pt x="368636" y="520735"/>
                  <a:pt x="369340" y="521204"/>
                </a:cubicBezTo>
                <a:cubicBezTo>
                  <a:pt x="369340" y="517689"/>
                  <a:pt x="369106" y="514174"/>
                  <a:pt x="368871" y="510424"/>
                </a:cubicBezTo>
                <a:cubicBezTo>
                  <a:pt x="362301" y="510659"/>
                  <a:pt x="355261" y="509253"/>
                  <a:pt x="349864" y="509018"/>
                </a:cubicBezTo>
                <a:cubicBezTo>
                  <a:pt x="344233" y="508550"/>
                  <a:pt x="337663" y="508784"/>
                  <a:pt x="331562" y="508081"/>
                </a:cubicBezTo>
                <a:close/>
                <a:moveTo>
                  <a:pt x="203443" y="507847"/>
                </a:moveTo>
                <a:cubicBezTo>
                  <a:pt x="203443" y="508315"/>
                  <a:pt x="203443" y="508784"/>
                  <a:pt x="203443" y="509253"/>
                </a:cubicBezTo>
                <a:cubicBezTo>
                  <a:pt x="204616" y="521204"/>
                  <a:pt x="206024" y="533155"/>
                  <a:pt x="206962" y="545106"/>
                </a:cubicBezTo>
                <a:cubicBezTo>
                  <a:pt x="214002" y="543934"/>
                  <a:pt x="220572" y="541356"/>
                  <a:pt x="227846" y="539950"/>
                </a:cubicBezTo>
                <a:cubicBezTo>
                  <a:pt x="227846" y="529640"/>
                  <a:pt x="227377" y="519329"/>
                  <a:pt x="227142" y="508784"/>
                </a:cubicBezTo>
                <a:cubicBezTo>
                  <a:pt x="219164" y="509253"/>
                  <a:pt x="211186" y="508550"/>
                  <a:pt x="203443" y="507847"/>
                </a:cubicBezTo>
                <a:close/>
                <a:moveTo>
                  <a:pt x="362536" y="453950"/>
                </a:moveTo>
                <a:cubicBezTo>
                  <a:pt x="351976" y="457231"/>
                  <a:pt x="340478" y="458637"/>
                  <a:pt x="328746" y="459105"/>
                </a:cubicBezTo>
                <a:cubicBezTo>
                  <a:pt x="330623" y="470588"/>
                  <a:pt x="331092" y="483007"/>
                  <a:pt x="331327" y="495427"/>
                </a:cubicBezTo>
                <a:cubicBezTo>
                  <a:pt x="337897" y="494490"/>
                  <a:pt x="345171" y="494724"/>
                  <a:pt x="351272" y="494490"/>
                </a:cubicBezTo>
                <a:cubicBezTo>
                  <a:pt x="355965" y="494021"/>
                  <a:pt x="362066" y="493084"/>
                  <a:pt x="367698" y="492849"/>
                </a:cubicBezTo>
                <a:cubicBezTo>
                  <a:pt x="366525" y="479961"/>
                  <a:pt x="364413" y="467073"/>
                  <a:pt x="362536" y="453950"/>
                </a:cubicBezTo>
                <a:close/>
                <a:moveTo>
                  <a:pt x="207901" y="448795"/>
                </a:moveTo>
                <a:cubicBezTo>
                  <a:pt x="206728" y="464729"/>
                  <a:pt x="203443" y="479727"/>
                  <a:pt x="203208" y="495661"/>
                </a:cubicBezTo>
                <a:cubicBezTo>
                  <a:pt x="210717" y="494724"/>
                  <a:pt x="218929" y="494255"/>
                  <a:pt x="226673" y="494490"/>
                </a:cubicBezTo>
                <a:cubicBezTo>
                  <a:pt x="225969" y="481133"/>
                  <a:pt x="225265" y="467776"/>
                  <a:pt x="224092" y="454184"/>
                </a:cubicBezTo>
                <a:cubicBezTo>
                  <a:pt x="224092" y="453716"/>
                  <a:pt x="224326" y="453247"/>
                  <a:pt x="224326" y="453013"/>
                </a:cubicBezTo>
                <a:cubicBezTo>
                  <a:pt x="218695" y="451841"/>
                  <a:pt x="213063" y="450669"/>
                  <a:pt x="207901" y="448795"/>
                </a:cubicBezTo>
                <a:close/>
                <a:moveTo>
                  <a:pt x="75424" y="416203"/>
                </a:moveTo>
                <a:cubicBezTo>
                  <a:pt x="65127" y="416584"/>
                  <a:pt x="54859" y="419161"/>
                  <a:pt x="44767" y="424668"/>
                </a:cubicBezTo>
                <a:cubicBezTo>
                  <a:pt x="22941" y="436384"/>
                  <a:pt x="17074" y="454427"/>
                  <a:pt x="29278" y="472939"/>
                </a:cubicBezTo>
                <a:cubicBezTo>
                  <a:pt x="43359" y="462394"/>
                  <a:pt x="58614" y="453959"/>
                  <a:pt x="71522" y="442008"/>
                </a:cubicBezTo>
                <a:cubicBezTo>
                  <a:pt x="77859" y="436150"/>
                  <a:pt x="87716" y="438727"/>
                  <a:pt x="90297" y="446929"/>
                </a:cubicBezTo>
                <a:cubicBezTo>
                  <a:pt x="95226" y="463097"/>
                  <a:pt x="103909" y="476923"/>
                  <a:pt x="108838" y="492388"/>
                </a:cubicBezTo>
                <a:cubicBezTo>
                  <a:pt x="118695" y="485124"/>
                  <a:pt x="127144" y="475517"/>
                  <a:pt x="130195" y="463566"/>
                </a:cubicBezTo>
                <a:cubicBezTo>
                  <a:pt x="134654" y="446695"/>
                  <a:pt x="127848" y="437556"/>
                  <a:pt x="115175" y="427246"/>
                </a:cubicBezTo>
                <a:cubicBezTo>
                  <a:pt x="113766" y="426074"/>
                  <a:pt x="112828" y="424668"/>
                  <a:pt x="112358" y="423262"/>
                </a:cubicBezTo>
                <a:cubicBezTo>
                  <a:pt x="110246" y="424434"/>
                  <a:pt x="107195" y="423262"/>
                  <a:pt x="106256" y="420919"/>
                </a:cubicBezTo>
                <a:cubicBezTo>
                  <a:pt x="96047" y="417638"/>
                  <a:pt x="85721" y="415822"/>
                  <a:pt x="75424" y="416203"/>
                </a:cubicBezTo>
                <a:close/>
                <a:moveTo>
                  <a:pt x="515719" y="394751"/>
                </a:moveTo>
                <a:cubicBezTo>
                  <a:pt x="510751" y="394809"/>
                  <a:pt x="505279" y="395981"/>
                  <a:pt x="499354" y="398442"/>
                </a:cubicBezTo>
                <a:cubicBezTo>
                  <a:pt x="476824" y="407818"/>
                  <a:pt x="466967" y="426099"/>
                  <a:pt x="470487" y="449537"/>
                </a:cubicBezTo>
                <a:cubicBezTo>
                  <a:pt x="471191" y="454224"/>
                  <a:pt x="467671" y="458678"/>
                  <a:pt x="463447" y="459146"/>
                </a:cubicBezTo>
                <a:cubicBezTo>
                  <a:pt x="463681" y="460318"/>
                  <a:pt x="463681" y="461256"/>
                  <a:pt x="464151" y="462193"/>
                </a:cubicBezTo>
                <a:cubicBezTo>
                  <a:pt x="465089" y="465006"/>
                  <a:pt x="466263" y="467350"/>
                  <a:pt x="467671" y="469693"/>
                </a:cubicBezTo>
                <a:cubicBezTo>
                  <a:pt x="484568" y="441334"/>
                  <a:pt x="512731" y="419536"/>
                  <a:pt x="545587" y="419536"/>
                </a:cubicBezTo>
                <a:cubicBezTo>
                  <a:pt x="541010" y="404419"/>
                  <a:pt x="530626" y="394575"/>
                  <a:pt x="515719" y="394751"/>
                </a:cubicBezTo>
                <a:close/>
                <a:moveTo>
                  <a:pt x="340255" y="377331"/>
                </a:moveTo>
                <a:cubicBezTo>
                  <a:pt x="352223" y="374987"/>
                  <a:pt x="361845" y="388819"/>
                  <a:pt x="352458" y="398197"/>
                </a:cubicBezTo>
                <a:cubicBezTo>
                  <a:pt x="340255" y="410623"/>
                  <a:pt x="318195" y="408982"/>
                  <a:pt x="302237" y="409216"/>
                </a:cubicBezTo>
                <a:cubicBezTo>
                  <a:pt x="276891" y="409216"/>
                  <a:pt x="251781" y="408044"/>
                  <a:pt x="226670" y="407810"/>
                </a:cubicBezTo>
                <a:cubicBezTo>
                  <a:pt x="208365" y="407575"/>
                  <a:pt x="208365" y="379442"/>
                  <a:pt x="226670" y="379442"/>
                </a:cubicBezTo>
                <a:cubicBezTo>
                  <a:pt x="264219" y="379676"/>
                  <a:pt x="303175" y="383896"/>
                  <a:pt x="340255" y="377331"/>
                </a:cubicBezTo>
                <a:close/>
                <a:moveTo>
                  <a:pt x="477528" y="342192"/>
                </a:moveTo>
                <a:cubicBezTo>
                  <a:pt x="472130" y="346645"/>
                  <a:pt x="465793" y="349223"/>
                  <a:pt x="461100" y="354614"/>
                </a:cubicBezTo>
                <a:cubicBezTo>
                  <a:pt x="457110" y="359067"/>
                  <a:pt x="454059" y="363989"/>
                  <a:pt x="451478" y="369379"/>
                </a:cubicBezTo>
                <a:cubicBezTo>
                  <a:pt x="452416" y="370083"/>
                  <a:pt x="453120" y="370786"/>
                  <a:pt x="453825" y="371254"/>
                </a:cubicBezTo>
                <a:cubicBezTo>
                  <a:pt x="459692" y="376411"/>
                  <a:pt x="467671" y="381802"/>
                  <a:pt x="472130" y="388833"/>
                </a:cubicBezTo>
                <a:cubicBezTo>
                  <a:pt x="479640" y="382505"/>
                  <a:pt x="487854" y="377583"/>
                  <a:pt x="495833" y="375005"/>
                </a:cubicBezTo>
                <a:cubicBezTo>
                  <a:pt x="496303" y="374770"/>
                  <a:pt x="496537" y="374770"/>
                  <a:pt x="497007" y="374770"/>
                </a:cubicBezTo>
                <a:cubicBezTo>
                  <a:pt x="492782" y="367973"/>
                  <a:pt x="491140" y="360239"/>
                  <a:pt x="486681" y="353442"/>
                </a:cubicBezTo>
                <a:cubicBezTo>
                  <a:pt x="483864" y="349457"/>
                  <a:pt x="480579" y="345707"/>
                  <a:pt x="477528" y="342192"/>
                </a:cubicBezTo>
                <a:close/>
                <a:moveTo>
                  <a:pt x="190754" y="327459"/>
                </a:moveTo>
                <a:lnTo>
                  <a:pt x="194940" y="329385"/>
                </a:lnTo>
                <a:cubicBezTo>
                  <a:pt x="196906" y="332226"/>
                  <a:pt x="197082" y="335976"/>
                  <a:pt x="193561" y="339139"/>
                </a:cubicBezTo>
                <a:lnTo>
                  <a:pt x="190452" y="341078"/>
                </a:lnTo>
                <a:close/>
                <a:moveTo>
                  <a:pt x="451478" y="317113"/>
                </a:moveTo>
                <a:cubicBezTo>
                  <a:pt x="443733" y="321098"/>
                  <a:pt x="435284" y="323676"/>
                  <a:pt x="429652" y="331879"/>
                </a:cubicBezTo>
                <a:cubicBezTo>
                  <a:pt x="426366" y="337035"/>
                  <a:pt x="424254" y="342895"/>
                  <a:pt x="423550" y="348989"/>
                </a:cubicBezTo>
                <a:cubicBezTo>
                  <a:pt x="430356" y="352504"/>
                  <a:pt x="436692" y="357192"/>
                  <a:pt x="442560" y="361879"/>
                </a:cubicBezTo>
                <a:cubicBezTo>
                  <a:pt x="445141" y="356020"/>
                  <a:pt x="448192" y="350629"/>
                  <a:pt x="452182" y="345473"/>
                </a:cubicBezTo>
                <a:cubicBezTo>
                  <a:pt x="456171" y="340317"/>
                  <a:pt x="461804" y="334457"/>
                  <a:pt x="468375" y="332348"/>
                </a:cubicBezTo>
                <a:cubicBezTo>
                  <a:pt x="466263" y="330238"/>
                  <a:pt x="464385" y="328363"/>
                  <a:pt x="462273" y="326254"/>
                </a:cubicBezTo>
                <a:cubicBezTo>
                  <a:pt x="458753" y="322973"/>
                  <a:pt x="455233" y="320160"/>
                  <a:pt x="451478" y="317113"/>
                </a:cubicBezTo>
                <a:close/>
                <a:moveTo>
                  <a:pt x="239696" y="307403"/>
                </a:moveTo>
                <a:cubicBezTo>
                  <a:pt x="243155" y="307403"/>
                  <a:pt x="246614" y="308691"/>
                  <a:pt x="248725" y="311267"/>
                </a:cubicBezTo>
                <a:cubicBezTo>
                  <a:pt x="255291" y="318995"/>
                  <a:pt x="253415" y="328128"/>
                  <a:pt x="252477" y="337495"/>
                </a:cubicBezTo>
                <a:cubicBezTo>
                  <a:pt x="250601" y="353888"/>
                  <a:pt x="228791" y="353888"/>
                  <a:pt x="226915" y="337495"/>
                </a:cubicBezTo>
                <a:cubicBezTo>
                  <a:pt x="225743" y="328128"/>
                  <a:pt x="224101" y="318995"/>
                  <a:pt x="230667" y="311267"/>
                </a:cubicBezTo>
                <a:cubicBezTo>
                  <a:pt x="232778" y="308691"/>
                  <a:pt x="236237" y="307403"/>
                  <a:pt x="239696" y="307403"/>
                </a:cubicBezTo>
                <a:close/>
                <a:moveTo>
                  <a:pt x="295154" y="302396"/>
                </a:moveTo>
                <a:cubicBezTo>
                  <a:pt x="298825" y="303246"/>
                  <a:pt x="302113" y="305412"/>
                  <a:pt x="303640" y="308925"/>
                </a:cubicBezTo>
                <a:cubicBezTo>
                  <a:pt x="308809" y="319934"/>
                  <a:pt x="306694" y="331879"/>
                  <a:pt x="310218" y="343356"/>
                </a:cubicBezTo>
                <a:cubicBezTo>
                  <a:pt x="313507" y="354833"/>
                  <a:pt x="297298" y="361157"/>
                  <a:pt x="291425" y="351320"/>
                </a:cubicBezTo>
                <a:cubicBezTo>
                  <a:pt x="286022" y="342653"/>
                  <a:pt x="283672" y="332348"/>
                  <a:pt x="279444" y="322979"/>
                </a:cubicBezTo>
                <a:cubicBezTo>
                  <a:pt x="276390" y="315952"/>
                  <a:pt x="277330" y="307988"/>
                  <a:pt x="284377" y="303772"/>
                </a:cubicBezTo>
                <a:cubicBezTo>
                  <a:pt x="287431" y="302016"/>
                  <a:pt x="291483" y="301547"/>
                  <a:pt x="295154" y="302396"/>
                </a:cubicBezTo>
                <a:close/>
                <a:moveTo>
                  <a:pt x="125884" y="300928"/>
                </a:moveTo>
                <a:lnTo>
                  <a:pt x="145919" y="318050"/>
                </a:lnTo>
                <a:cubicBezTo>
                  <a:pt x="152725" y="322033"/>
                  <a:pt x="162347" y="325080"/>
                  <a:pt x="168449" y="330469"/>
                </a:cubicBezTo>
                <a:lnTo>
                  <a:pt x="170864" y="329710"/>
                </a:lnTo>
                <a:lnTo>
                  <a:pt x="169712" y="347826"/>
                </a:lnTo>
                <a:lnTo>
                  <a:pt x="169924" y="353879"/>
                </a:lnTo>
                <a:lnTo>
                  <a:pt x="168948" y="354488"/>
                </a:lnTo>
                <a:cubicBezTo>
                  <a:pt x="160235" y="358998"/>
                  <a:pt x="151434" y="363509"/>
                  <a:pt x="143807" y="369836"/>
                </a:cubicBezTo>
                <a:cubicBezTo>
                  <a:pt x="130195" y="381318"/>
                  <a:pt x="120807" y="394440"/>
                  <a:pt x="116348" y="410843"/>
                </a:cubicBezTo>
                <a:cubicBezTo>
                  <a:pt x="116583" y="411077"/>
                  <a:pt x="116817" y="411311"/>
                  <a:pt x="117052" y="411311"/>
                </a:cubicBezTo>
                <a:cubicBezTo>
                  <a:pt x="120103" y="409202"/>
                  <a:pt x="124328" y="408499"/>
                  <a:pt x="128317" y="410374"/>
                </a:cubicBezTo>
                <a:cubicBezTo>
                  <a:pt x="181827" y="434744"/>
                  <a:pt x="144276" y="501995"/>
                  <a:pt x="106960" y="520038"/>
                </a:cubicBezTo>
                <a:cubicBezTo>
                  <a:pt x="98981" y="524022"/>
                  <a:pt x="90532" y="519335"/>
                  <a:pt x="89828" y="510431"/>
                </a:cubicBezTo>
                <a:cubicBezTo>
                  <a:pt x="88889" y="495200"/>
                  <a:pt x="81144" y="481843"/>
                  <a:pt x="74808" y="468018"/>
                </a:cubicBezTo>
                <a:cubicBezTo>
                  <a:pt x="61665" y="477626"/>
                  <a:pt x="47349" y="485593"/>
                  <a:pt x="35614" y="496606"/>
                </a:cubicBezTo>
                <a:cubicBezTo>
                  <a:pt x="31155" y="500824"/>
                  <a:pt x="23880" y="501292"/>
                  <a:pt x="19655" y="496606"/>
                </a:cubicBezTo>
                <a:cubicBezTo>
                  <a:pt x="-5457" y="470361"/>
                  <a:pt x="-8977" y="433104"/>
                  <a:pt x="23645" y="410843"/>
                </a:cubicBezTo>
                <a:cubicBezTo>
                  <a:pt x="46410" y="395143"/>
                  <a:pt x="80675" y="390925"/>
                  <a:pt x="106022" y="404282"/>
                </a:cubicBezTo>
                <a:cubicBezTo>
                  <a:pt x="106960" y="398658"/>
                  <a:pt x="108369" y="393034"/>
                  <a:pt x="110481" y="387879"/>
                </a:cubicBezTo>
                <a:cubicBezTo>
                  <a:pt x="107195" y="387176"/>
                  <a:pt x="103909" y="385770"/>
                  <a:pt x="100624" y="384598"/>
                </a:cubicBezTo>
                <a:lnTo>
                  <a:pt x="77457" y="375027"/>
                </a:lnTo>
                <a:lnTo>
                  <a:pt x="78872" y="368301"/>
                </a:lnTo>
                <a:lnTo>
                  <a:pt x="79657" y="364008"/>
                </a:lnTo>
                <a:lnTo>
                  <a:pt x="90121" y="367375"/>
                </a:lnTo>
                <a:cubicBezTo>
                  <a:pt x="98981" y="370539"/>
                  <a:pt x="107899" y="373468"/>
                  <a:pt x="117052" y="374522"/>
                </a:cubicBezTo>
                <a:cubicBezTo>
                  <a:pt x="119868" y="370070"/>
                  <a:pt x="122919" y="366086"/>
                  <a:pt x="126674" y="362103"/>
                </a:cubicBezTo>
                <a:cubicBezTo>
                  <a:pt x="119868" y="359291"/>
                  <a:pt x="113297" y="354605"/>
                  <a:pt x="107430" y="350621"/>
                </a:cubicBezTo>
                <a:lnTo>
                  <a:pt x="90215" y="336800"/>
                </a:lnTo>
                <a:lnTo>
                  <a:pt x="95599" y="328296"/>
                </a:lnTo>
                <a:lnTo>
                  <a:pt x="116113" y="341951"/>
                </a:lnTo>
                <a:cubicBezTo>
                  <a:pt x="122685" y="345466"/>
                  <a:pt x="130430" y="348043"/>
                  <a:pt x="136531" y="352496"/>
                </a:cubicBezTo>
                <a:cubicBezTo>
                  <a:pt x="141695" y="348043"/>
                  <a:pt x="147327" y="343357"/>
                  <a:pt x="153195" y="339373"/>
                </a:cubicBezTo>
                <a:cubicBezTo>
                  <a:pt x="152021" y="338436"/>
                  <a:pt x="150848" y="337733"/>
                  <a:pt x="149440" y="336796"/>
                </a:cubicBezTo>
                <a:cubicBezTo>
                  <a:pt x="144042" y="333515"/>
                  <a:pt x="138644" y="330235"/>
                  <a:pt x="133715" y="326251"/>
                </a:cubicBezTo>
                <a:lnTo>
                  <a:pt x="114811" y="307377"/>
                </a:lnTo>
                <a:close/>
                <a:moveTo>
                  <a:pt x="334853" y="300633"/>
                </a:moveTo>
                <a:cubicBezTo>
                  <a:pt x="342011" y="300633"/>
                  <a:pt x="349168" y="305029"/>
                  <a:pt x="348698" y="313822"/>
                </a:cubicBezTo>
                <a:cubicBezTo>
                  <a:pt x="347994" y="323201"/>
                  <a:pt x="346586" y="332580"/>
                  <a:pt x="345648" y="341959"/>
                </a:cubicBezTo>
                <a:cubicBezTo>
                  <a:pt x="344240" y="355793"/>
                  <a:pt x="325467" y="355793"/>
                  <a:pt x="324059" y="341959"/>
                </a:cubicBezTo>
                <a:cubicBezTo>
                  <a:pt x="323121" y="332580"/>
                  <a:pt x="321713" y="323201"/>
                  <a:pt x="321009" y="313822"/>
                </a:cubicBezTo>
                <a:cubicBezTo>
                  <a:pt x="320539" y="305029"/>
                  <a:pt x="327696" y="300633"/>
                  <a:pt x="334853" y="300633"/>
                </a:cubicBezTo>
                <a:close/>
                <a:moveTo>
                  <a:pt x="410169" y="278339"/>
                </a:moveTo>
                <a:lnTo>
                  <a:pt x="446608" y="293939"/>
                </a:lnTo>
                <a:cubicBezTo>
                  <a:pt x="459750" y="301820"/>
                  <a:pt x="472013" y="311254"/>
                  <a:pt x="482456" y="320863"/>
                </a:cubicBezTo>
                <a:cubicBezTo>
                  <a:pt x="493252" y="330941"/>
                  <a:pt x="516955" y="353910"/>
                  <a:pt x="511323" y="371723"/>
                </a:cubicBezTo>
                <a:cubicBezTo>
                  <a:pt x="546056" y="368208"/>
                  <a:pt x="569290" y="395630"/>
                  <a:pt x="571637" y="432662"/>
                </a:cubicBezTo>
                <a:cubicBezTo>
                  <a:pt x="572341" y="440630"/>
                  <a:pt x="563892" y="445552"/>
                  <a:pt x="556617" y="443912"/>
                </a:cubicBezTo>
                <a:cubicBezTo>
                  <a:pt x="534791" y="438990"/>
                  <a:pt x="516955" y="448131"/>
                  <a:pt x="501700" y="463365"/>
                </a:cubicBezTo>
                <a:cubicBezTo>
                  <a:pt x="493252" y="471803"/>
                  <a:pt x="487385" y="480709"/>
                  <a:pt x="475416" y="483522"/>
                </a:cubicBezTo>
                <a:cubicBezTo>
                  <a:pt x="474008" y="483756"/>
                  <a:pt x="472834" y="483522"/>
                  <a:pt x="471661" y="483287"/>
                </a:cubicBezTo>
                <a:cubicBezTo>
                  <a:pt x="470487" y="484459"/>
                  <a:pt x="468610" y="484928"/>
                  <a:pt x="466732" y="483756"/>
                </a:cubicBezTo>
                <a:cubicBezTo>
                  <a:pt x="454763" y="476959"/>
                  <a:pt x="441386" y="454224"/>
                  <a:pt x="448661" y="440162"/>
                </a:cubicBezTo>
                <a:cubicBezTo>
                  <a:pt x="445376" y="426802"/>
                  <a:pt x="450774" y="412739"/>
                  <a:pt x="459926" y="401021"/>
                </a:cubicBezTo>
                <a:cubicBezTo>
                  <a:pt x="454059" y="396567"/>
                  <a:pt x="449600" y="389536"/>
                  <a:pt x="444906" y="384380"/>
                </a:cubicBezTo>
                <a:cubicBezTo>
                  <a:pt x="443733" y="383208"/>
                  <a:pt x="442560" y="382036"/>
                  <a:pt x="441386" y="380864"/>
                </a:cubicBezTo>
                <a:cubicBezTo>
                  <a:pt x="439978" y="380395"/>
                  <a:pt x="438805" y="379223"/>
                  <a:pt x="438335" y="377817"/>
                </a:cubicBezTo>
                <a:lnTo>
                  <a:pt x="417661" y="361740"/>
                </a:lnTo>
                <a:lnTo>
                  <a:pt x="417704" y="361305"/>
                </a:lnTo>
                <a:lnTo>
                  <a:pt x="417832" y="332555"/>
                </a:lnTo>
                <a:lnTo>
                  <a:pt x="419795" y="326019"/>
                </a:lnTo>
                <a:cubicBezTo>
                  <a:pt x="423785" y="319457"/>
                  <a:pt x="430356" y="311957"/>
                  <a:pt x="438101" y="307035"/>
                </a:cubicBezTo>
                <a:lnTo>
                  <a:pt x="413649" y="292947"/>
                </a:lnTo>
                <a:lnTo>
                  <a:pt x="411860" y="281170"/>
                </a:lnTo>
                <a:close/>
                <a:moveTo>
                  <a:pt x="311851" y="220555"/>
                </a:moveTo>
                <a:cubicBezTo>
                  <a:pt x="310912" y="223367"/>
                  <a:pt x="309974" y="226179"/>
                  <a:pt x="309035" y="228991"/>
                </a:cubicBezTo>
                <a:cubicBezTo>
                  <a:pt x="308331" y="231568"/>
                  <a:pt x="307158" y="234146"/>
                  <a:pt x="306454" y="236724"/>
                </a:cubicBezTo>
                <a:cubicBezTo>
                  <a:pt x="314667" y="236021"/>
                  <a:pt x="322880" y="235318"/>
                  <a:pt x="331092" y="234615"/>
                </a:cubicBezTo>
                <a:cubicBezTo>
                  <a:pt x="332500" y="230162"/>
                  <a:pt x="333674" y="225710"/>
                  <a:pt x="334612" y="221258"/>
                </a:cubicBezTo>
                <a:cubicBezTo>
                  <a:pt x="326869" y="221258"/>
                  <a:pt x="319125" y="221023"/>
                  <a:pt x="311851" y="220555"/>
                </a:cubicBezTo>
                <a:close/>
                <a:moveTo>
                  <a:pt x="361597" y="218211"/>
                </a:moveTo>
                <a:cubicBezTo>
                  <a:pt x="357608" y="219149"/>
                  <a:pt x="353150" y="219852"/>
                  <a:pt x="348691" y="220320"/>
                </a:cubicBezTo>
                <a:cubicBezTo>
                  <a:pt x="347283" y="225007"/>
                  <a:pt x="345171" y="229459"/>
                  <a:pt x="343060" y="233443"/>
                </a:cubicBezTo>
                <a:cubicBezTo>
                  <a:pt x="347753" y="232974"/>
                  <a:pt x="352680" y="232740"/>
                  <a:pt x="357608" y="232506"/>
                </a:cubicBezTo>
                <a:cubicBezTo>
                  <a:pt x="359250" y="229225"/>
                  <a:pt x="360424" y="225944"/>
                  <a:pt x="361128" y="222429"/>
                </a:cubicBezTo>
                <a:cubicBezTo>
                  <a:pt x="361362" y="221023"/>
                  <a:pt x="361597" y="219617"/>
                  <a:pt x="361597" y="218211"/>
                </a:cubicBezTo>
                <a:close/>
                <a:moveTo>
                  <a:pt x="275949" y="217743"/>
                </a:moveTo>
                <a:cubicBezTo>
                  <a:pt x="275246" y="218914"/>
                  <a:pt x="274776" y="220086"/>
                  <a:pt x="274307" y="221492"/>
                </a:cubicBezTo>
                <a:cubicBezTo>
                  <a:pt x="271726" y="227350"/>
                  <a:pt x="269145" y="233209"/>
                  <a:pt x="266563" y="239301"/>
                </a:cubicBezTo>
                <a:cubicBezTo>
                  <a:pt x="275480" y="239067"/>
                  <a:pt x="284632" y="238364"/>
                  <a:pt x="293548" y="237895"/>
                </a:cubicBezTo>
                <a:cubicBezTo>
                  <a:pt x="294722" y="233677"/>
                  <a:pt x="295660" y="229694"/>
                  <a:pt x="296599" y="225710"/>
                </a:cubicBezTo>
                <a:cubicBezTo>
                  <a:pt x="297068" y="223601"/>
                  <a:pt x="297537" y="221726"/>
                  <a:pt x="297772" y="219617"/>
                </a:cubicBezTo>
                <a:cubicBezTo>
                  <a:pt x="292610" y="219149"/>
                  <a:pt x="287682" y="218680"/>
                  <a:pt x="283224" y="218446"/>
                </a:cubicBezTo>
                <a:cubicBezTo>
                  <a:pt x="280877" y="218211"/>
                  <a:pt x="278296" y="217977"/>
                  <a:pt x="275949" y="217743"/>
                </a:cubicBezTo>
                <a:close/>
                <a:moveTo>
                  <a:pt x="247557" y="215165"/>
                </a:moveTo>
                <a:cubicBezTo>
                  <a:pt x="246384" y="223132"/>
                  <a:pt x="244506" y="231334"/>
                  <a:pt x="242160" y="239067"/>
                </a:cubicBezTo>
                <a:cubicBezTo>
                  <a:pt x="245210" y="239301"/>
                  <a:pt x="248495" y="239536"/>
                  <a:pt x="251780" y="239536"/>
                </a:cubicBezTo>
                <a:cubicBezTo>
                  <a:pt x="253892" y="239536"/>
                  <a:pt x="256239" y="239301"/>
                  <a:pt x="258351" y="239301"/>
                </a:cubicBezTo>
                <a:cubicBezTo>
                  <a:pt x="260228" y="232037"/>
                  <a:pt x="261870" y="224538"/>
                  <a:pt x="263748" y="217040"/>
                </a:cubicBezTo>
                <a:cubicBezTo>
                  <a:pt x="263748" y="216805"/>
                  <a:pt x="263748" y="216805"/>
                  <a:pt x="263748" y="216571"/>
                </a:cubicBezTo>
                <a:cubicBezTo>
                  <a:pt x="258351" y="216102"/>
                  <a:pt x="252954" y="215634"/>
                  <a:pt x="247557" y="215165"/>
                </a:cubicBezTo>
                <a:close/>
                <a:moveTo>
                  <a:pt x="218695" y="211181"/>
                </a:moveTo>
                <a:cubicBezTo>
                  <a:pt x="216818" y="216337"/>
                  <a:pt x="214940" y="221258"/>
                  <a:pt x="214002" y="226647"/>
                </a:cubicBezTo>
                <a:cubicBezTo>
                  <a:pt x="213533" y="228053"/>
                  <a:pt x="213533" y="229459"/>
                  <a:pt x="213533" y="230631"/>
                </a:cubicBezTo>
                <a:cubicBezTo>
                  <a:pt x="218695" y="233677"/>
                  <a:pt x="225265" y="236021"/>
                  <a:pt x="232774" y="237427"/>
                </a:cubicBezTo>
                <a:cubicBezTo>
                  <a:pt x="233712" y="229459"/>
                  <a:pt x="234182" y="221492"/>
                  <a:pt x="235120" y="213525"/>
                </a:cubicBezTo>
                <a:cubicBezTo>
                  <a:pt x="229723" y="212822"/>
                  <a:pt x="224092" y="212119"/>
                  <a:pt x="218695" y="211181"/>
                </a:cubicBezTo>
                <a:close/>
                <a:moveTo>
                  <a:pt x="191241" y="206026"/>
                </a:moveTo>
                <a:cubicBezTo>
                  <a:pt x="194291" y="212587"/>
                  <a:pt x="198280" y="218446"/>
                  <a:pt x="203443" y="223367"/>
                </a:cubicBezTo>
                <a:cubicBezTo>
                  <a:pt x="204146" y="218446"/>
                  <a:pt x="205554" y="213759"/>
                  <a:pt x="207432" y="209307"/>
                </a:cubicBezTo>
                <a:cubicBezTo>
                  <a:pt x="202035" y="208135"/>
                  <a:pt x="196638" y="207198"/>
                  <a:pt x="191241" y="206026"/>
                </a:cubicBezTo>
                <a:close/>
                <a:moveTo>
                  <a:pt x="339073" y="118623"/>
                </a:moveTo>
                <a:cubicBezTo>
                  <a:pt x="344941" y="118623"/>
                  <a:pt x="349636" y="122841"/>
                  <a:pt x="350575" y="128466"/>
                </a:cubicBezTo>
                <a:cubicBezTo>
                  <a:pt x="350575" y="128934"/>
                  <a:pt x="350575" y="130575"/>
                  <a:pt x="350340" y="132449"/>
                </a:cubicBezTo>
                <a:cubicBezTo>
                  <a:pt x="354566" y="131981"/>
                  <a:pt x="358556" y="131746"/>
                  <a:pt x="362077" y="132449"/>
                </a:cubicBezTo>
                <a:cubicBezTo>
                  <a:pt x="372641" y="134793"/>
                  <a:pt x="372641" y="151431"/>
                  <a:pt x="362077" y="153775"/>
                </a:cubicBezTo>
                <a:cubicBezTo>
                  <a:pt x="358087" y="154478"/>
                  <a:pt x="353392" y="154244"/>
                  <a:pt x="348462" y="153775"/>
                </a:cubicBezTo>
                <a:cubicBezTo>
                  <a:pt x="348228" y="157290"/>
                  <a:pt x="347993" y="161040"/>
                  <a:pt x="347523" y="164555"/>
                </a:cubicBezTo>
                <a:cubicBezTo>
                  <a:pt x="346819" y="175569"/>
                  <a:pt x="331561" y="175569"/>
                  <a:pt x="330622" y="164555"/>
                </a:cubicBezTo>
                <a:cubicBezTo>
                  <a:pt x="330387" y="160571"/>
                  <a:pt x="330152" y="156353"/>
                  <a:pt x="329683" y="152134"/>
                </a:cubicBezTo>
                <a:cubicBezTo>
                  <a:pt x="324284" y="151900"/>
                  <a:pt x="318650" y="151666"/>
                  <a:pt x="313251" y="150963"/>
                </a:cubicBezTo>
                <a:cubicBezTo>
                  <a:pt x="302922" y="149791"/>
                  <a:pt x="302922" y="136199"/>
                  <a:pt x="313251" y="135027"/>
                </a:cubicBezTo>
                <a:cubicBezTo>
                  <a:pt x="318180" y="134559"/>
                  <a:pt x="322875" y="134090"/>
                  <a:pt x="327805" y="133855"/>
                </a:cubicBezTo>
                <a:cubicBezTo>
                  <a:pt x="327570" y="131981"/>
                  <a:pt x="327570" y="129872"/>
                  <a:pt x="327805" y="127762"/>
                </a:cubicBezTo>
                <a:cubicBezTo>
                  <a:pt x="328744" y="122373"/>
                  <a:pt x="333908" y="118623"/>
                  <a:pt x="339073" y="118623"/>
                </a:cubicBezTo>
                <a:close/>
                <a:moveTo>
                  <a:pt x="230986" y="113245"/>
                </a:moveTo>
                <a:cubicBezTo>
                  <a:pt x="238085" y="113245"/>
                  <a:pt x="245184" y="117465"/>
                  <a:pt x="244010" y="125903"/>
                </a:cubicBezTo>
                <a:cubicBezTo>
                  <a:pt x="243541" y="129184"/>
                  <a:pt x="243306" y="132700"/>
                  <a:pt x="242837" y="135982"/>
                </a:cubicBezTo>
                <a:cubicBezTo>
                  <a:pt x="259030" y="132700"/>
                  <a:pt x="258561" y="164579"/>
                  <a:pt x="240960" y="158250"/>
                </a:cubicBezTo>
                <a:cubicBezTo>
                  <a:pt x="240490" y="158250"/>
                  <a:pt x="239786" y="158016"/>
                  <a:pt x="239317" y="158016"/>
                </a:cubicBezTo>
                <a:cubicBezTo>
                  <a:pt x="238143" y="163173"/>
                  <a:pt x="236735" y="168329"/>
                  <a:pt x="234388" y="173486"/>
                </a:cubicBezTo>
                <a:cubicBezTo>
                  <a:pt x="229695" y="183331"/>
                  <a:pt x="216553" y="175830"/>
                  <a:pt x="217961" y="166689"/>
                </a:cubicBezTo>
                <a:cubicBezTo>
                  <a:pt x="218665" y="162704"/>
                  <a:pt x="219134" y="158719"/>
                  <a:pt x="219134" y="154734"/>
                </a:cubicBezTo>
                <a:cubicBezTo>
                  <a:pt x="214440" y="154500"/>
                  <a:pt x="209747" y="154031"/>
                  <a:pt x="205053" y="153562"/>
                </a:cubicBezTo>
                <a:cubicBezTo>
                  <a:pt x="197074" y="152625"/>
                  <a:pt x="197074" y="142076"/>
                  <a:pt x="205053" y="141139"/>
                </a:cubicBezTo>
                <a:cubicBezTo>
                  <a:pt x="209512" y="140670"/>
                  <a:pt x="214440" y="140436"/>
                  <a:pt x="219134" y="139967"/>
                </a:cubicBezTo>
                <a:cubicBezTo>
                  <a:pt x="218899" y="135279"/>
                  <a:pt x="218430" y="130356"/>
                  <a:pt x="217961" y="125903"/>
                </a:cubicBezTo>
                <a:cubicBezTo>
                  <a:pt x="216787" y="117465"/>
                  <a:pt x="223886" y="113245"/>
                  <a:pt x="230986" y="113245"/>
                </a:cubicBezTo>
                <a:close/>
                <a:moveTo>
                  <a:pt x="235168" y="96106"/>
                </a:moveTo>
                <a:cubicBezTo>
                  <a:pt x="218797" y="96988"/>
                  <a:pt x="202621" y="99112"/>
                  <a:pt x="186782" y="103154"/>
                </a:cubicBezTo>
                <a:cubicBezTo>
                  <a:pt x="185140" y="103623"/>
                  <a:pt x="183732" y="103623"/>
                  <a:pt x="182324" y="103388"/>
                </a:cubicBezTo>
                <a:cubicBezTo>
                  <a:pt x="182324" y="103623"/>
                  <a:pt x="182324" y="103857"/>
                  <a:pt x="182559" y="104091"/>
                </a:cubicBezTo>
                <a:cubicBezTo>
                  <a:pt x="184201" y="132680"/>
                  <a:pt x="180681" y="165487"/>
                  <a:pt x="186548" y="191732"/>
                </a:cubicBezTo>
                <a:cubicBezTo>
                  <a:pt x="196872" y="193138"/>
                  <a:pt x="207197" y="194075"/>
                  <a:pt x="217287" y="195247"/>
                </a:cubicBezTo>
                <a:cubicBezTo>
                  <a:pt x="217756" y="195247"/>
                  <a:pt x="217991" y="195247"/>
                  <a:pt x="218225" y="195247"/>
                </a:cubicBezTo>
                <a:cubicBezTo>
                  <a:pt x="225265" y="196184"/>
                  <a:pt x="232305" y="196653"/>
                  <a:pt x="239344" y="197356"/>
                </a:cubicBezTo>
                <a:cubicBezTo>
                  <a:pt x="239344" y="197121"/>
                  <a:pt x="239344" y="196887"/>
                  <a:pt x="239579" y="196653"/>
                </a:cubicBezTo>
                <a:cubicBezTo>
                  <a:pt x="241456" y="192200"/>
                  <a:pt x="247791" y="194075"/>
                  <a:pt x="248730" y="198059"/>
                </a:cubicBezTo>
                <a:cubicBezTo>
                  <a:pt x="256943" y="198762"/>
                  <a:pt x="264921" y="198996"/>
                  <a:pt x="273134" y="199465"/>
                </a:cubicBezTo>
                <a:cubicBezTo>
                  <a:pt x="274072" y="199230"/>
                  <a:pt x="275011" y="199230"/>
                  <a:pt x="275949" y="199699"/>
                </a:cubicBezTo>
                <a:cubicBezTo>
                  <a:pt x="278296" y="199699"/>
                  <a:pt x="280877" y="199933"/>
                  <a:pt x="283224" y="199933"/>
                </a:cubicBezTo>
                <a:cubicBezTo>
                  <a:pt x="290263" y="200168"/>
                  <a:pt x="297537" y="199933"/>
                  <a:pt x="304812" y="199465"/>
                </a:cubicBezTo>
                <a:cubicBezTo>
                  <a:pt x="306923" y="197356"/>
                  <a:pt x="309974" y="197356"/>
                  <a:pt x="312320" y="198762"/>
                </a:cubicBezTo>
                <a:cubicBezTo>
                  <a:pt x="334612" y="197121"/>
                  <a:pt x="357139" y="193841"/>
                  <a:pt x="378022" y="196184"/>
                </a:cubicBezTo>
                <a:cubicBezTo>
                  <a:pt x="385531" y="197121"/>
                  <a:pt x="388112" y="205557"/>
                  <a:pt x="381777" y="210010"/>
                </a:cubicBezTo>
                <a:cubicBezTo>
                  <a:pt x="380134" y="211181"/>
                  <a:pt x="378022" y="212119"/>
                  <a:pt x="375911" y="213290"/>
                </a:cubicBezTo>
                <a:cubicBezTo>
                  <a:pt x="375441" y="219383"/>
                  <a:pt x="373329" y="225710"/>
                  <a:pt x="370514" y="231334"/>
                </a:cubicBezTo>
                <a:cubicBezTo>
                  <a:pt x="375207" y="231100"/>
                  <a:pt x="379665" y="230631"/>
                  <a:pt x="384358" y="230397"/>
                </a:cubicBezTo>
                <a:cubicBezTo>
                  <a:pt x="389755" y="188217"/>
                  <a:pt x="387643" y="145803"/>
                  <a:pt x="383889" y="103388"/>
                </a:cubicBezTo>
                <a:cubicBezTo>
                  <a:pt x="335140" y="101983"/>
                  <a:pt x="284280" y="93459"/>
                  <a:pt x="235168" y="96106"/>
                </a:cubicBezTo>
                <a:close/>
                <a:moveTo>
                  <a:pt x="272664" y="516"/>
                </a:moveTo>
                <a:cubicBezTo>
                  <a:pt x="273134" y="516"/>
                  <a:pt x="273134" y="516"/>
                  <a:pt x="273368" y="516"/>
                </a:cubicBezTo>
                <a:cubicBezTo>
                  <a:pt x="274307" y="751"/>
                  <a:pt x="275246" y="751"/>
                  <a:pt x="276184" y="985"/>
                </a:cubicBezTo>
                <a:cubicBezTo>
                  <a:pt x="278765" y="1219"/>
                  <a:pt x="281112" y="1454"/>
                  <a:pt x="283693" y="1688"/>
                </a:cubicBezTo>
                <a:cubicBezTo>
                  <a:pt x="291906" y="2625"/>
                  <a:pt x="300588" y="3328"/>
                  <a:pt x="308801" y="4266"/>
                </a:cubicBezTo>
                <a:cubicBezTo>
                  <a:pt x="327338" y="6140"/>
                  <a:pt x="324991" y="30042"/>
                  <a:pt x="308801" y="30745"/>
                </a:cubicBezTo>
                <a:cubicBezTo>
                  <a:pt x="308801" y="30980"/>
                  <a:pt x="308801" y="31214"/>
                  <a:pt x="308801" y="31214"/>
                </a:cubicBezTo>
                <a:cubicBezTo>
                  <a:pt x="307393" y="31448"/>
                  <a:pt x="305985" y="31448"/>
                  <a:pt x="304342" y="31448"/>
                </a:cubicBezTo>
                <a:cubicBezTo>
                  <a:pt x="304577" y="32620"/>
                  <a:pt x="305046" y="33557"/>
                  <a:pt x="305046" y="34963"/>
                </a:cubicBezTo>
                <a:cubicBezTo>
                  <a:pt x="305046" y="46446"/>
                  <a:pt x="302230" y="57928"/>
                  <a:pt x="301292" y="69176"/>
                </a:cubicBezTo>
                <a:cubicBezTo>
                  <a:pt x="334612" y="72691"/>
                  <a:pt x="367463" y="78080"/>
                  <a:pt x="395387" y="78549"/>
                </a:cubicBezTo>
                <a:cubicBezTo>
                  <a:pt x="402661" y="78783"/>
                  <a:pt x="407589" y="84173"/>
                  <a:pt x="408058" y="91203"/>
                </a:cubicBezTo>
                <a:cubicBezTo>
                  <a:pt x="412282" y="142991"/>
                  <a:pt x="415332" y="194075"/>
                  <a:pt x="407589" y="245863"/>
                </a:cubicBezTo>
                <a:cubicBezTo>
                  <a:pt x="406650" y="251018"/>
                  <a:pt x="401018" y="254533"/>
                  <a:pt x="396091" y="254767"/>
                </a:cubicBezTo>
                <a:lnTo>
                  <a:pt x="410169" y="278339"/>
                </a:lnTo>
                <a:lnTo>
                  <a:pt x="405479" y="276331"/>
                </a:lnTo>
                <a:cubicBezTo>
                  <a:pt x="399847" y="274925"/>
                  <a:pt x="395857" y="283363"/>
                  <a:pt x="401489" y="285941"/>
                </a:cubicBezTo>
                <a:lnTo>
                  <a:pt x="413649" y="292947"/>
                </a:lnTo>
                <a:lnTo>
                  <a:pt x="417884" y="320820"/>
                </a:lnTo>
                <a:lnTo>
                  <a:pt x="417832" y="332555"/>
                </a:lnTo>
                <a:lnTo>
                  <a:pt x="414163" y="344770"/>
                </a:lnTo>
                <a:cubicBezTo>
                  <a:pt x="408061" y="342426"/>
                  <a:pt x="403836" y="352739"/>
                  <a:pt x="409704" y="355551"/>
                </a:cubicBezTo>
                <a:lnTo>
                  <a:pt x="417661" y="361740"/>
                </a:lnTo>
                <a:lnTo>
                  <a:pt x="414863" y="390212"/>
                </a:lnTo>
                <a:cubicBezTo>
                  <a:pt x="410404" y="418097"/>
                  <a:pt x="398437" y="435203"/>
                  <a:pt x="381777" y="445280"/>
                </a:cubicBezTo>
                <a:cubicBezTo>
                  <a:pt x="389051" y="461214"/>
                  <a:pt x="389520" y="481601"/>
                  <a:pt x="389990" y="498005"/>
                </a:cubicBezTo>
                <a:cubicBezTo>
                  <a:pt x="390224" y="509956"/>
                  <a:pt x="390224" y="521907"/>
                  <a:pt x="389520" y="534092"/>
                </a:cubicBezTo>
                <a:cubicBezTo>
                  <a:pt x="395387" y="533858"/>
                  <a:pt x="401488" y="535029"/>
                  <a:pt x="407119" y="535732"/>
                </a:cubicBezTo>
                <a:cubicBezTo>
                  <a:pt x="417678" y="536904"/>
                  <a:pt x="428238" y="538076"/>
                  <a:pt x="438797" y="538310"/>
                </a:cubicBezTo>
                <a:cubicBezTo>
                  <a:pt x="443725" y="538310"/>
                  <a:pt x="447948" y="541590"/>
                  <a:pt x="449356" y="546277"/>
                </a:cubicBezTo>
                <a:cubicBezTo>
                  <a:pt x="453580" y="560337"/>
                  <a:pt x="453580" y="572757"/>
                  <a:pt x="449122" y="586582"/>
                </a:cubicBezTo>
                <a:cubicBezTo>
                  <a:pt x="447244" y="592675"/>
                  <a:pt x="441847" y="595253"/>
                  <a:pt x="435747" y="594315"/>
                </a:cubicBezTo>
                <a:cubicBezTo>
                  <a:pt x="416036" y="591035"/>
                  <a:pt x="396560" y="600877"/>
                  <a:pt x="376380" y="594550"/>
                </a:cubicBezTo>
                <a:cubicBezTo>
                  <a:pt x="375911" y="594315"/>
                  <a:pt x="375441" y="594081"/>
                  <a:pt x="374972" y="593847"/>
                </a:cubicBezTo>
                <a:cubicBezTo>
                  <a:pt x="330388" y="599705"/>
                  <a:pt x="318891" y="566195"/>
                  <a:pt x="316544" y="527765"/>
                </a:cubicBezTo>
                <a:cubicBezTo>
                  <a:pt x="316544" y="527765"/>
                  <a:pt x="316544" y="527531"/>
                  <a:pt x="316544" y="527531"/>
                </a:cubicBezTo>
                <a:cubicBezTo>
                  <a:pt x="315136" y="503863"/>
                  <a:pt x="317248" y="478555"/>
                  <a:pt x="317248" y="459340"/>
                </a:cubicBezTo>
                <a:cubicBezTo>
                  <a:pt x="303169" y="459340"/>
                  <a:pt x="288386" y="458402"/>
                  <a:pt x="274072" y="457231"/>
                </a:cubicBezTo>
                <a:cubicBezTo>
                  <a:pt x="263044" y="456293"/>
                  <a:pt x="250373" y="456059"/>
                  <a:pt x="238171" y="454653"/>
                </a:cubicBezTo>
                <a:cubicBezTo>
                  <a:pt x="249669" y="496130"/>
                  <a:pt x="250607" y="541122"/>
                  <a:pt x="250842" y="583770"/>
                </a:cubicBezTo>
                <a:cubicBezTo>
                  <a:pt x="251077" y="589160"/>
                  <a:pt x="247322" y="592909"/>
                  <a:pt x="242629" y="594550"/>
                </a:cubicBezTo>
                <a:cubicBezTo>
                  <a:pt x="227377" y="599939"/>
                  <a:pt x="208605" y="600174"/>
                  <a:pt x="193353" y="595018"/>
                </a:cubicBezTo>
                <a:cubicBezTo>
                  <a:pt x="193118" y="595018"/>
                  <a:pt x="192883" y="594784"/>
                  <a:pt x="192883" y="594784"/>
                </a:cubicBezTo>
                <a:cubicBezTo>
                  <a:pt x="191945" y="595956"/>
                  <a:pt x="191006" y="596893"/>
                  <a:pt x="190067" y="597362"/>
                </a:cubicBezTo>
                <a:cubicBezTo>
                  <a:pt x="171765" y="605329"/>
                  <a:pt x="147126" y="609547"/>
                  <a:pt x="129058" y="599002"/>
                </a:cubicBezTo>
                <a:cubicBezTo>
                  <a:pt x="108174" y="586582"/>
                  <a:pt x="107001" y="563383"/>
                  <a:pt x="111929" y="542059"/>
                </a:cubicBezTo>
                <a:cubicBezTo>
                  <a:pt x="113571" y="535732"/>
                  <a:pt x="119907" y="533155"/>
                  <a:pt x="125773" y="534092"/>
                </a:cubicBezTo>
                <a:cubicBezTo>
                  <a:pt x="144780" y="537841"/>
                  <a:pt x="164256" y="537841"/>
                  <a:pt x="183497" y="541122"/>
                </a:cubicBezTo>
                <a:cubicBezTo>
                  <a:pt x="181855" y="524953"/>
                  <a:pt x="179743" y="508550"/>
                  <a:pt x="179743" y="492146"/>
                </a:cubicBezTo>
                <a:cubicBezTo>
                  <a:pt x="179508" y="474806"/>
                  <a:pt x="179039" y="453716"/>
                  <a:pt x="190537" y="440124"/>
                </a:cubicBezTo>
                <a:cubicBezTo>
                  <a:pt x="180447" y="432860"/>
                  <a:pt x="173642" y="421612"/>
                  <a:pt x="172703" y="404506"/>
                </a:cubicBezTo>
                <a:cubicBezTo>
                  <a:pt x="172175" y="397007"/>
                  <a:pt x="171413" y="388117"/>
                  <a:pt x="170789" y="378462"/>
                </a:cubicBezTo>
                <a:lnTo>
                  <a:pt x="169924" y="353879"/>
                </a:lnTo>
                <a:lnTo>
                  <a:pt x="190452" y="341078"/>
                </a:lnTo>
                <a:lnTo>
                  <a:pt x="189954" y="363505"/>
                </a:lnTo>
                <a:cubicBezTo>
                  <a:pt x="190361" y="375888"/>
                  <a:pt x="191241" y="387576"/>
                  <a:pt x="191945" y="397476"/>
                </a:cubicBezTo>
                <a:cubicBezTo>
                  <a:pt x="195230" y="443405"/>
                  <a:pt x="252015" y="433797"/>
                  <a:pt x="286509" y="436609"/>
                </a:cubicBezTo>
                <a:cubicBezTo>
                  <a:pt x="341182" y="441296"/>
                  <a:pt x="393040" y="437078"/>
                  <a:pt x="394683" y="369825"/>
                </a:cubicBezTo>
                <a:cubicBezTo>
                  <a:pt x="395621" y="335378"/>
                  <a:pt x="395621" y="295307"/>
                  <a:pt x="379196" y="264141"/>
                </a:cubicBezTo>
                <a:cubicBezTo>
                  <a:pt x="377788" y="261329"/>
                  <a:pt x="378022" y="258282"/>
                  <a:pt x="379196" y="255939"/>
                </a:cubicBezTo>
                <a:cubicBezTo>
                  <a:pt x="327573" y="259923"/>
                  <a:pt x="267267" y="275623"/>
                  <a:pt x="217991" y="260157"/>
                </a:cubicBezTo>
                <a:cubicBezTo>
                  <a:pt x="217991" y="261094"/>
                  <a:pt x="217522" y="262032"/>
                  <a:pt x="216583" y="262735"/>
                </a:cubicBezTo>
                <a:cubicBezTo>
                  <a:pt x="200040" y="276209"/>
                  <a:pt x="193177" y="299994"/>
                  <a:pt x="190801" y="325360"/>
                </a:cubicBezTo>
                <a:lnTo>
                  <a:pt x="190754" y="327459"/>
                </a:lnTo>
                <a:lnTo>
                  <a:pt x="185582" y="325080"/>
                </a:lnTo>
                <a:lnTo>
                  <a:pt x="170864" y="329710"/>
                </a:lnTo>
                <a:lnTo>
                  <a:pt x="171713" y="316356"/>
                </a:lnTo>
                <a:cubicBezTo>
                  <a:pt x="173143" y="306145"/>
                  <a:pt x="175460" y="296420"/>
                  <a:pt x="179039" y="287808"/>
                </a:cubicBezTo>
                <a:cubicBezTo>
                  <a:pt x="165664" y="287926"/>
                  <a:pt x="152171" y="289215"/>
                  <a:pt x="139559" y="292964"/>
                </a:cubicBezTo>
                <a:lnTo>
                  <a:pt x="125884" y="300928"/>
                </a:lnTo>
                <a:lnTo>
                  <a:pt x="118226" y="294383"/>
                </a:lnTo>
                <a:cubicBezTo>
                  <a:pt x="116113" y="291923"/>
                  <a:pt x="112828" y="292333"/>
                  <a:pt x="110569" y="294061"/>
                </a:cubicBezTo>
                <a:cubicBezTo>
                  <a:pt x="108310" y="295789"/>
                  <a:pt x="107078" y="298835"/>
                  <a:pt x="109073" y="301647"/>
                </a:cubicBezTo>
                <a:lnTo>
                  <a:pt x="114811" y="307377"/>
                </a:lnTo>
                <a:lnTo>
                  <a:pt x="105359" y="312882"/>
                </a:lnTo>
                <a:lnTo>
                  <a:pt x="95599" y="328296"/>
                </a:lnTo>
                <a:lnTo>
                  <a:pt x="91471" y="325548"/>
                </a:lnTo>
                <a:cubicBezTo>
                  <a:pt x="86777" y="321565"/>
                  <a:pt x="80675" y="327423"/>
                  <a:pt x="84665" y="332344"/>
                </a:cubicBezTo>
                <a:lnTo>
                  <a:pt x="90215" y="336800"/>
                </a:lnTo>
                <a:lnTo>
                  <a:pt x="82363" y="349203"/>
                </a:lnTo>
                <a:lnTo>
                  <a:pt x="79657" y="364008"/>
                </a:lnTo>
                <a:lnTo>
                  <a:pt x="63543" y="358822"/>
                </a:lnTo>
                <a:cubicBezTo>
                  <a:pt x="58379" y="357416"/>
                  <a:pt x="54390" y="365149"/>
                  <a:pt x="59788" y="367727"/>
                </a:cubicBezTo>
                <a:lnTo>
                  <a:pt x="77457" y="375027"/>
                </a:lnTo>
                <a:lnTo>
                  <a:pt x="74854" y="387400"/>
                </a:lnTo>
                <a:cubicBezTo>
                  <a:pt x="72508" y="393492"/>
                  <a:pt x="62418" y="396773"/>
                  <a:pt x="59132" y="389274"/>
                </a:cubicBezTo>
                <a:cubicBezTo>
                  <a:pt x="45288" y="357874"/>
                  <a:pt x="68049" y="312413"/>
                  <a:pt x="93626" y="292729"/>
                </a:cubicBezTo>
                <a:cubicBezTo>
                  <a:pt x="120846" y="271405"/>
                  <a:pt x="154401" y="262032"/>
                  <a:pt x="187486" y="272811"/>
                </a:cubicBezTo>
                <a:cubicBezTo>
                  <a:pt x="193118" y="265781"/>
                  <a:pt x="200157" y="260157"/>
                  <a:pt x="209309" y="257111"/>
                </a:cubicBezTo>
                <a:cubicBezTo>
                  <a:pt x="208370" y="256642"/>
                  <a:pt x="207432" y="256408"/>
                  <a:pt x="206728" y="256173"/>
                </a:cubicBezTo>
                <a:cubicBezTo>
                  <a:pt x="146188" y="229928"/>
                  <a:pt x="161909" y="156582"/>
                  <a:pt x="167072" y="104091"/>
                </a:cubicBezTo>
                <a:cubicBezTo>
                  <a:pt x="167541" y="100108"/>
                  <a:pt x="170122" y="97764"/>
                  <a:pt x="173173" y="97061"/>
                </a:cubicBezTo>
                <a:cubicBezTo>
                  <a:pt x="169653" y="91437"/>
                  <a:pt x="169887" y="83939"/>
                  <a:pt x="177162" y="80424"/>
                </a:cubicBezTo>
                <a:cubicBezTo>
                  <a:pt x="204146" y="67067"/>
                  <a:pt x="236998" y="64958"/>
                  <a:pt x="271022" y="66832"/>
                </a:cubicBezTo>
                <a:cubicBezTo>
                  <a:pt x="267502" y="60740"/>
                  <a:pt x="270083" y="52538"/>
                  <a:pt x="271256" y="46211"/>
                </a:cubicBezTo>
                <a:cubicBezTo>
                  <a:pt x="272195" y="40353"/>
                  <a:pt x="273134" y="34963"/>
                  <a:pt x="273368" y="29105"/>
                </a:cubicBezTo>
                <a:cubicBezTo>
                  <a:pt x="269379" y="29105"/>
                  <a:pt x="265390" y="28871"/>
                  <a:pt x="261401" y="28402"/>
                </a:cubicBezTo>
                <a:cubicBezTo>
                  <a:pt x="251546" y="27465"/>
                  <a:pt x="248965" y="18326"/>
                  <a:pt x="252719" y="12233"/>
                </a:cubicBezTo>
                <a:cubicBezTo>
                  <a:pt x="253423" y="7781"/>
                  <a:pt x="256004" y="3797"/>
                  <a:pt x="259993" y="1922"/>
                </a:cubicBezTo>
                <a:lnTo>
                  <a:pt x="260052" y="1922"/>
                </a:lnTo>
                <a:lnTo>
                  <a:pt x="260463" y="1922"/>
                </a:lnTo>
                <a:lnTo>
                  <a:pt x="261081" y="1511"/>
                </a:lnTo>
                <a:lnTo>
                  <a:pt x="261167" y="1454"/>
                </a:lnTo>
                <a:lnTo>
                  <a:pt x="261401" y="1454"/>
                </a:lnTo>
                <a:cubicBezTo>
                  <a:pt x="265156" y="-421"/>
                  <a:pt x="268675" y="-187"/>
                  <a:pt x="272664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6" name="connections_181208"/>
          <p:cNvSpPr/>
          <p:nvPr/>
        </p:nvSpPr>
        <p:spPr>
          <a:xfrm>
            <a:off x="6472444" y="1948169"/>
            <a:ext cx="211371" cy="212520"/>
          </a:xfrm>
          <a:custGeom>
            <a:avLst/>
            <a:gdLst>
              <a:gd name="connsiteX0" fmla="*/ 399611 w 401374"/>
              <a:gd name="connsiteY0" fmla="*/ 318022 h 403554"/>
              <a:gd name="connsiteX1" fmla="*/ 398849 w 401374"/>
              <a:gd name="connsiteY1" fmla="*/ 329260 h 403554"/>
              <a:gd name="connsiteX2" fmla="*/ 350991 w 401374"/>
              <a:gd name="connsiteY2" fmla="*/ 380401 h 403554"/>
              <a:gd name="connsiteX3" fmla="*/ 333467 w 401374"/>
              <a:gd name="connsiteY3" fmla="*/ 399067 h 403554"/>
              <a:gd name="connsiteX4" fmla="*/ 319038 w 401374"/>
              <a:gd name="connsiteY4" fmla="*/ 399543 h 403554"/>
              <a:gd name="connsiteX5" fmla="*/ 288228 w 401374"/>
              <a:gd name="connsiteY5" fmla="*/ 369211 h 403554"/>
              <a:gd name="connsiteX6" fmla="*/ 284227 w 401374"/>
              <a:gd name="connsiteY6" fmla="*/ 363306 h 403554"/>
              <a:gd name="connsiteX7" fmla="*/ 285799 w 401374"/>
              <a:gd name="connsiteY7" fmla="*/ 356354 h 403554"/>
              <a:gd name="connsiteX8" fmla="*/ 293275 w 401374"/>
              <a:gd name="connsiteY8" fmla="*/ 355116 h 403554"/>
              <a:gd name="connsiteX9" fmla="*/ 301418 w 401374"/>
              <a:gd name="connsiteY9" fmla="*/ 361306 h 403554"/>
              <a:gd name="connsiteX10" fmla="*/ 324752 w 401374"/>
              <a:gd name="connsiteY10" fmla="*/ 386353 h 403554"/>
              <a:gd name="connsiteX11" fmla="*/ 383087 w 401374"/>
              <a:gd name="connsiteY11" fmla="*/ 324308 h 403554"/>
              <a:gd name="connsiteX12" fmla="*/ 388230 w 401374"/>
              <a:gd name="connsiteY12" fmla="*/ 319117 h 403554"/>
              <a:gd name="connsiteX13" fmla="*/ 399611 w 401374"/>
              <a:gd name="connsiteY13" fmla="*/ 318022 h 403554"/>
              <a:gd name="connsiteX14" fmla="*/ 224274 w 401374"/>
              <a:gd name="connsiteY14" fmla="*/ 110553 h 403554"/>
              <a:gd name="connsiteX15" fmla="*/ 236988 w 401374"/>
              <a:gd name="connsiteY15" fmla="*/ 111267 h 403554"/>
              <a:gd name="connsiteX16" fmla="*/ 237845 w 401374"/>
              <a:gd name="connsiteY16" fmla="*/ 122886 h 403554"/>
              <a:gd name="connsiteX17" fmla="*/ 213273 w 401374"/>
              <a:gd name="connsiteY17" fmla="*/ 161313 h 403554"/>
              <a:gd name="connsiteX18" fmla="*/ 198273 w 401374"/>
              <a:gd name="connsiteY18" fmla="*/ 184455 h 403554"/>
              <a:gd name="connsiteX19" fmla="*/ 216559 w 401374"/>
              <a:gd name="connsiteY19" fmla="*/ 184550 h 403554"/>
              <a:gd name="connsiteX20" fmla="*/ 225798 w 401374"/>
              <a:gd name="connsiteY20" fmla="*/ 186598 h 403554"/>
              <a:gd name="connsiteX21" fmla="*/ 229893 w 401374"/>
              <a:gd name="connsiteY21" fmla="*/ 193740 h 403554"/>
              <a:gd name="connsiteX22" fmla="*/ 224559 w 401374"/>
              <a:gd name="connsiteY22" fmla="*/ 199978 h 403554"/>
              <a:gd name="connsiteX23" fmla="*/ 213797 w 401374"/>
              <a:gd name="connsiteY23" fmla="*/ 201074 h 403554"/>
              <a:gd name="connsiteX24" fmla="*/ 187940 w 401374"/>
              <a:gd name="connsiteY24" fmla="*/ 201121 h 403554"/>
              <a:gd name="connsiteX25" fmla="*/ 187940 w 401374"/>
              <a:gd name="connsiteY25" fmla="*/ 217168 h 403554"/>
              <a:gd name="connsiteX26" fmla="*/ 207940 w 401374"/>
              <a:gd name="connsiteY26" fmla="*/ 217168 h 403554"/>
              <a:gd name="connsiteX27" fmla="*/ 221369 w 401374"/>
              <a:gd name="connsiteY27" fmla="*/ 217359 h 403554"/>
              <a:gd name="connsiteX28" fmla="*/ 230179 w 401374"/>
              <a:gd name="connsiteY28" fmla="*/ 225692 h 403554"/>
              <a:gd name="connsiteX29" fmla="*/ 221750 w 401374"/>
              <a:gd name="connsiteY29" fmla="*/ 233358 h 403554"/>
              <a:gd name="connsiteX30" fmla="*/ 198035 w 401374"/>
              <a:gd name="connsiteY30" fmla="*/ 233787 h 403554"/>
              <a:gd name="connsiteX31" fmla="*/ 187559 w 401374"/>
              <a:gd name="connsiteY31" fmla="*/ 233834 h 403554"/>
              <a:gd name="connsiteX32" fmla="*/ 187511 w 401374"/>
              <a:gd name="connsiteY32" fmla="*/ 269357 h 403554"/>
              <a:gd name="connsiteX33" fmla="*/ 177177 w 401374"/>
              <a:gd name="connsiteY33" fmla="*/ 280119 h 403554"/>
              <a:gd name="connsiteX34" fmla="*/ 166653 w 401374"/>
              <a:gd name="connsiteY34" fmla="*/ 270452 h 403554"/>
              <a:gd name="connsiteX35" fmla="*/ 166558 w 401374"/>
              <a:gd name="connsiteY35" fmla="*/ 241167 h 403554"/>
              <a:gd name="connsiteX36" fmla="*/ 166558 w 401374"/>
              <a:gd name="connsiteY36" fmla="*/ 233834 h 403554"/>
              <a:gd name="connsiteX37" fmla="*/ 140558 w 401374"/>
              <a:gd name="connsiteY37" fmla="*/ 233787 h 403554"/>
              <a:gd name="connsiteX38" fmla="*/ 130367 w 401374"/>
              <a:gd name="connsiteY38" fmla="*/ 232787 h 403554"/>
              <a:gd name="connsiteX39" fmla="*/ 124176 w 401374"/>
              <a:gd name="connsiteY39" fmla="*/ 226692 h 403554"/>
              <a:gd name="connsiteX40" fmla="*/ 129224 w 401374"/>
              <a:gd name="connsiteY40" fmla="*/ 218311 h 403554"/>
              <a:gd name="connsiteX41" fmla="*/ 136367 w 401374"/>
              <a:gd name="connsiteY41" fmla="*/ 217216 h 403554"/>
              <a:gd name="connsiteX42" fmla="*/ 166082 w 401374"/>
              <a:gd name="connsiteY42" fmla="*/ 217168 h 403554"/>
              <a:gd name="connsiteX43" fmla="*/ 166082 w 401374"/>
              <a:gd name="connsiteY43" fmla="*/ 201121 h 403554"/>
              <a:gd name="connsiteX44" fmla="*/ 139510 w 401374"/>
              <a:gd name="connsiteY44" fmla="*/ 201121 h 403554"/>
              <a:gd name="connsiteX45" fmla="*/ 130986 w 401374"/>
              <a:gd name="connsiteY45" fmla="*/ 200740 h 403554"/>
              <a:gd name="connsiteX46" fmla="*/ 123938 w 401374"/>
              <a:gd name="connsiteY46" fmla="*/ 193788 h 403554"/>
              <a:gd name="connsiteX47" fmla="*/ 130224 w 401374"/>
              <a:gd name="connsiteY47" fmla="*/ 185455 h 403554"/>
              <a:gd name="connsiteX48" fmla="*/ 148367 w 401374"/>
              <a:gd name="connsiteY48" fmla="*/ 184455 h 403554"/>
              <a:gd name="connsiteX49" fmla="*/ 155320 w 401374"/>
              <a:gd name="connsiteY49" fmla="*/ 184455 h 403554"/>
              <a:gd name="connsiteX50" fmla="*/ 152986 w 401374"/>
              <a:gd name="connsiteY50" fmla="*/ 179884 h 403554"/>
              <a:gd name="connsiteX51" fmla="*/ 116795 w 401374"/>
              <a:gd name="connsiteY51" fmla="*/ 125076 h 403554"/>
              <a:gd name="connsiteX52" fmla="*/ 116938 w 401374"/>
              <a:gd name="connsiteY52" fmla="*/ 111076 h 403554"/>
              <a:gd name="connsiteX53" fmla="*/ 130272 w 401374"/>
              <a:gd name="connsiteY53" fmla="*/ 111076 h 403554"/>
              <a:gd name="connsiteX54" fmla="*/ 136748 w 401374"/>
              <a:gd name="connsiteY54" fmla="*/ 118171 h 403554"/>
              <a:gd name="connsiteX55" fmla="*/ 177082 w 401374"/>
              <a:gd name="connsiteY55" fmla="*/ 178598 h 403554"/>
              <a:gd name="connsiteX56" fmla="*/ 217797 w 401374"/>
              <a:gd name="connsiteY56" fmla="*/ 117648 h 403554"/>
              <a:gd name="connsiteX57" fmla="*/ 224274 w 401374"/>
              <a:gd name="connsiteY57" fmla="*/ 110553 h 403554"/>
              <a:gd name="connsiteX58" fmla="*/ 65731 w 401374"/>
              <a:gd name="connsiteY58" fmla="*/ 35 h 403554"/>
              <a:gd name="connsiteX59" fmla="*/ 289384 w 401374"/>
              <a:gd name="connsiteY59" fmla="*/ 35 h 403554"/>
              <a:gd name="connsiteX60" fmla="*/ 354665 w 401374"/>
              <a:gd name="connsiteY60" fmla="*/ 65373 h 403554"/>
              <a:gd name="connsiteX61" fmla="*/ 354665 w 401374"/>
              <a:gd name="connsiteY61" fmla="*/ 264053 h 403554"/>
              <a:gd name="connsiteX62" fmla="*/ 354284 w 401374"/>
              <a:gd name="connsiteY62" fmla="*/ 269101 h 403554"/>
              <a:gd name="connsiteX63" fmla="*/ 347666 w 401374"/>
              <a:gd name="connsiteY63" fmla="*/ 274768 h 403554"/>
              <a:gd name="connsiteX64" fmla="*/ 339762 w 401374"/>
              <a:gd name="connsiteY64" fmla="*/ 269578 h 403554"/>
              <a:gd name="connsiteX65" fmla="*/ 339047 w 401374"/>
              <a:gd name="connsiteY65" fmla="*/ 265482 h 403554"/>
              <a:gd name="connsiteX66" fmla="*/ 339238 w 401374"/>
              <a:gd name="connsiteY66" fmla="*/ 261482 h 403554"/>
              <a:gd name="connsiteX67" fmla="*/ 339190 w 401374"/>
              <a:gd name="connsiteY67" fmla="*/ 68278 h 403554"/>
              <a:gd name="connsiteX68" fmla="*/ 304097 w 401374"/>
              <a:gd name="connsiteY68" fmla="*/ 17799 h 403554"/>
              <a:gd name="connsiteX69" fmla="*/ 289193 w 401374"/>
              <a:gd name="connsiteY69" fmla="*/ 15656 h 403554"/>
              <a:gd name="connsiteX70" fmla="*/ 65540 w 401374"/>
              <a:gd name="connsiteY70" fmla="*/ 15608 h 403554"/>
              <a:gd name="connsiteX71" fmla="*/ 15591 w 401374"/>
              <a:gd name="connsiteY71" fmla="*/ 65849 h 403554"/>
              <a:gd name="connsiteX72" fmla="*/ 15591 w 401374"/>
              <a:gd name="connsiteY72" fmla="*/ 337677 h 403554"/>
              <a:gd name="connsiteX73" fmla="*/ 64921 w 401374"/>
              <a:gd name="connsiteY73" fmla="*/ 387871 h 403554"/>
              <a:gd name="connsiteX74" fmla="*/ 239815 w 401374"/>
              <a:gd name="connsiteY74" fmla="*/ 388014 h 403554"/>
              <a:gd name="connsiteX75" fmla="*/ 250196 w 401374"/>
              <a:gd name="connsiteY75" fmla="*/ 395586 h 403554"/>
              <a:gd name="connsiteX76" fmla="*/ 240387 w 401374"/>
              <a:gd name="connsiteY76" fmla="*/ 403491 h 403554"/>
              <a:gd name="connsiteX77" fmla="*/ 223673 w 401374"/>
              <a:gd name="connsiteY77" fmla="*/ 403491 h 403554"/>
              <a:gd name="connsiteX78" fmla="*/ 66445 w 401374"/>
              <a:gd name="connsiteY78" fmla="*/ 403491 h 403554"/>
              <a:gd name="connsiteX79" fmla="*/ 21 w 401374"/>
              <a:gd name="connsiteY79" fmla="*/ 336773 h 403554"/>
              <a:gd name="connsiteX80" fmla="*/ 21 w 401374"/>
              <a:gd name="connsiteY80" fmla="*/ 201478 h 403554"/>
              <a:gd name="connsiteX81" fmla="*/ 21 w 401374"/>
              <a:gd name="connsiteY81" fmla="*/ 65611 h 403554"/>
              <a:gd name="connsiteX82" fmla="*/ 65731 w 401374"/>
              <a:gd name="connsiteY82" fmla="*/ 35 h 4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401374" h="403554">
                <a:moveTo>
                  <a:pt x="399611" y="318022"/>
                </a:moveTo>
                <a:cubicBezTo>
                  <a:pt x="402230" y="320117"/>
                  <a:pt x="401897" y="326022"/>
                  <a:pt x="398849" y="329260"/>
                </a:cubicBezTo>
                <a:cubicBezTo>
                  <a:pt x="382896" y="346307"/>
                  <a:pt x="366944" y="363354"/>
                  <a:pt x="350991" y="380401"/>
                </a:cubicBezTo>
                <a:cubicBezTo>
                  <a:pt x="345181" y="386639"/>
                  <a:pt x="339372" y="392877"/>
                  <a:pt x="333467" y="399067"/>
                </a:cubicBezTo>
                <a:cubicBezTo>
                  <a:pt x="327990" y="404734"/>
                  <a:pt x="324562" y="404924"/>
                  <a:pt x="319038" y="399543"/>
                </a:cubicBezTo>
                <a:cubicBezTo>
                  <a:pt x="308704" y="389496"/>
                  <a:pt x="298418" y="379401"/>
                  <a:pt x="288228" y="369211"/>
                </a:cubicBezTo>
                <a:cubicBezTo>
                  <a:pt x="286561" y="367497"/>
                  <a:pt x="284656" y="365402"/>
                  <a:pt x="284227" y="363306"/>
                </a:cubicBezTo>
                <a:cubicBezTo>
                  <a:pt x="283751" y="361116"/>
                  <a:pt x="283323" y="359259"/>
                  <a:pt x="285799" y="356354"/>
                </a:cubicBezTo>
                <a:cubicBezTo>
                  <a:pt x="287466" y="354354"/>
                  <a:pt x="291323" y="354259"/>
                  <a:pt x="293275" y="355116"/>
                </a:cubicBezTo>
                <a:cubicBezTo>
                  <a:pt x="296323" y="356449"/>
                  <a:pt x="299085" y="358830"/>
                  <a:pt x="301418" y="361306"/>
                </a:cubicBezTo>
                <a:cubicBezTo>
                  <a:pt x="309180" y="369354"/>
                  <a:pt x="316657" y="377639"/>
                  <a:pt x="324752" y="386353"/>
                </a:cubicBezTo>
                <a:cubicBezTo>
                  <a:pt x="345276" y="364544"/>
                  <a:pt x="364182" y="344402"/>
                  <a:pt x="383087" y="324308"/>
                </a:cubicBezTo>
                <a:cubicBezTo>
                  <a:pt x="384753" y="322546"/>
                  <a:pt x="386563" y="320879"/>
                  <a:pt x="388230" y="319117"/>
                </a:cubicBezTo>
                <a:cubicBezTo>
                  <a:pt x="391992" y="315260"/>
                  <a:pt x="396801" y="315737"/>
                  <a:pt x="399611" y="318022"/>
                </a:cubicBezTo>
                <a:close/>
                <a:moveTo>
                  <a:pt x="224274" y="110553"/>
                </a:moveTo>
                <a:cubicBezTo>
                  <a:pt x="228464" y="107553"/>
                  <a:pt x="232988" y="107410"/>
                  <a:pt x="236988" y="111267"/>
                </a:cubicBezTo>
                <a:cubicBezTo>
                  <a:pt x="240703" y="114886"/>
                  <a:pt x="240322" y="118933"/>
                  <a:pt x="237845" y="122886"/>
                </a:cubicBezTo>
                <a:cubicBezTo>
                  <a:pt x="229702" y="135742"/>
                  <a:pt x="221512" y="148551"/>
                  <a:pt x="213273" y="161313"/>
                </a:cubicBezTo>
                <a:cubicBezTo>
                  <a:pt x="208607" y="168646"/>
                  <a:pt x="203797" y="175884"/>
                  <a:pt x="198273" y="184455"/>
                </a:cubicBezTo>
                <a:cubicBezTo>
                  <a:pt x="205130" y="184455"/>
                  <a:pt x="210845" y="184265"/>
                  <a:pt x="216559" y="184550"/>
                </a:cubicBezTo>
                <a:cubicBezTo>
                  <a:pt x="219702" y="184693"/>
                  <a:pt x="223274" y="184979"/>
                  <a:pt x="225798" y="186598"/>
                </a:cubicBezTo>
                <a:cubicBezTo>
                  <a:pt x="227940" y="187979"/>
                  <a:pt x="230083" y="191407"/>
                  <a:pt x="229893" y="193740"/>
                </a:cubicBezTo>
                <a:cubicBezTo>
                  <a:pt x="229702" y="196026"/>
                  <a:pt x="226893" y="199074"/>
                  <a:pt x="224559" y="199978"/>
                </a:cubicBezTo>
                <a:cubicBezTo>
                  <a:pt x="221321" y="201216"/>
                  <a:pt x="217416" y="201026"/>
                  <a:pt x="213797" y="201074"/>
                </a:cubicBezTo>
                <a:cubicBezTo>
                  <a:pt x="205321" y="201216"/>
                  <a:pt x="196797" y="201121"/>
                  <a:pt x="187940" y="201121"/>
                </a:cubicBezTo>
                <a:lnTo>
                  <a:pt x="187940" y="217168"/>
                </a:lnTo>
                <a:cubicBezTo>
                  <a:pt x="194702" y="217168"/>
                  <a:pt x="201321" y="217168"/>
                  <a:pt x="207940" y="217168"/>
                </a:cubicBezTo>
                <a:cubicBezTo>
                  <a:pt x="212416" y="217168"/>
                  <a:pt x="216940" y="216835"/>
                  <a:pt x="221369" y="217359"/>
                </a:cubicBezTo>
                <a:cubicBezTo>
                  <a:pt x="226036" y="217930"/>
                  <a:pt x="230131" y="220168"/>
                  <a:pt x="230179" y="225692"/>
                </a:cubicBezTo>
                <a:cubicBezTo>
                  <a:pt x="230226" y="231025"/>
                  <a:pt x="226417" y="233120"/>
                  <a:pt x="221750" y="233358"/>
                </a:cubicBezTo>
                <a:cubicBezTo>
                  <a:pt x="213845" y="233739"/>
                  <a:pt x="205940" y="233692"/>
                  <a:pt x="198035" y="233787"/>
                </a:cubicBezTo>
                <a:cubicBezTo>
                  <a:pt x="194797" y="233834"/>
                  <a:pt x="191559" y="233834"/>
                  <a:pt x="187559" y="233834"/>
                </a:cubicBezTo>
                <a:cubicBezTo>
                  <a:pt x="187559" y="245977"/>
                  <a:pt x="187606" y="257691"/>
                  <a:pt x="187511" y="269357"/>
                </a:cubicBezTo>
                <a:cubicBezTo>
                  <a:pt x="187463" y="276547"/>
                  <a:pt x="184035" y="280023"/>
                  <a:pt x="177177" y="280119"/>
                </a:cubicBezTo>
                <a:cubicBezTo>
                  <a:pt x="170368" y="280261"/>
                  <a:pt x="166844" y="277262"/>
                  <a:pt x="166653" y="270452"/>
                </a:cubicBezTo>
                <a:cubicBezTo>
                  <a:pt x="166415" y="260691"/>
                  <a:pt x="166558" y="250929"/>
                  <a:pt x="166558" y="241167"/>
                </a:cubicBezTo>
                <a:cubicBezTo>
                  <a:pt x="166558" y="238977"/>
                  <a:pt x="166558" y="236834"/>
                  <a:pt x="166558" y="233834"/>
                </a:cubicBezTo>
                <a:cubicBezTo>
                  <a:pt x="157463" y="233834"/>
                  <a:pt x="149034" y="233882"/>
                  <a:pt x="140558" y="233787"/>
                </a:cubicBezTo>
                <a:cubicBezTo>
                  <a:pt x="137129" y="233739"/>
                  <a:pt x="133415" y="234025"/>
                  <a:pt x="130367" y="232787"/>
                </a:cubicBezTo>
                <a:cubicBezTo>
                  <a:pt x="127843" y="231834"/>
                  <a:pt x="125033" y="229215"/>
                  <a:pt x="124176" y="226692"/>
                </a:cubicBezTo>
                <a:cubicBezTo>
                  <a:pt x="122938" y="222882"/>
                  <a:pt x="125176" y="219549"/>
                  <a:pt x="129224" y="218311"/>
                </a:cubicBezTo>
                <a:cubicBezTo>
                  <a:pt x="131557" y="217597"/>
                  <a:pt x="133938" y="217263"/>
                  <a:pt x="136367" y="217216"/>
                </a:cubicBezTo>
                <a:cubicBezTo>
                  <a:pt x="146082" y="217073"/>
                  <a:pt x="155844" y="217168"/>
                  <a:pt x="166082" y="217168"/>
                </a:cubicBezTo>
                <a:lnTo>
                  <a:pt x="166082" y="201121"/>
                </a:lnTo>
                <a:cubicBezTo>
                  <a:pt x="157225" y="201121"/>
                  <a:pt x="148367" y="201121"/>
                  <a:pt x="139510" y="201121"/>
                </a:cubicBezTo>
                <a:cubicBezTo>
                  <a:pt x="136653" y="201074"/>
                  <a:pt x="133796" y="201216"/>
                  <a:pt x="130986" y="200740"/>
                </a:cubicBezTo>
                <a:cubicBezTo>
                  <a:pt x="127176" y="200121"/>
                  <a:pt x="124081" y="198407"/>
                  <a:pt x="123938" y="193788"/>
                </a:cubicBezTo>
                <a:cubicBezTo>
                  <a:pt x="123748" y="189217"/>
                  <a:pt x="125843" y="186026"/>
                  <a:pt x="130224" y="185455"/>
                </a:cubicBezTo>
                <a:cubicBezTo>
                  <a:pt x="136224" y="184645"/>
                  <a:pt x="142320" y="184741"/>
                  <a:pt x="148367" y="184455"/>
                </a:cubicBezTo>
                <a:cubicBezTo>
                  <a:pt x="150367" y="184407"/>
                  <a:pt x="152415" y="184455"/>
                  <a:pt x="155320" y="184455"/>
                </a:cubicBezTo>
                <a:cubicBezTo>
                  <a:pt x="154320" y="182503"/>
                  <a:pt x="153796" y="181122"/>
                  <a:pt x="152986" y="179884"/>
                </a:cubicBezTo>
                <a:cubicBezTo>
                  <a:pt x="140939" y="161599"/>
                  <a:pt x="128891" y="143313"/>
                  <a:pt x="116795" y="125076"/>
                </a:cubicBezTo>
                <a:cubicBezTo>
                  <a:pt x="113605" y="120267"/>
                  <a:pt x="113557" y="114219"/>
                  <a:pt x="116938" y="111076"/>
                </a:cubicBezTo>
                <a:cubicBezTo>
                  <a:pt x="121319" y="107124"/>
                  <a:pt x="126033" y="107838"/>
                  <a:pt x="130272" y="111076"/>
                </a:cubicBezTo>
                <a:cubicBezTo>
                  <a:pt x="132796" y="112981"/>
                  <a:pt x="134938" y="115552"/>
                  <a:pt x="136748" y="118171"/>
                </a:cubicBezTo>
                <a:cubicBezTo>
                  <a:pt x="150082" y="138028"/>
                  <a:pt x="163320" y="157980"/>
                  <a:pt x="177082" y="178598"/>
                </a:cubicBezTo>
                <a:cubicBezTo>
                  <a:pt x="190940" y="157789"/>
                  <a:pt x="204321" y="137695"/>
                  <a:pt x="217797" y="117648"/>
                </a:cubicBezTo>
                <a:cubicBezTo>
                  <a:pt x="219559" y="115029"/>
                  <a:pt x="221702" y="112362"/>
                  <a:pt x="224274" y="110553"/>
                </a:cubicBezTo>
                <a:close/>
                <a:moveTo>
                  <a:pt x="65731" y="35"/>
                </a:moveTo>
                <a:cubicBezTo>
                  <a:pt x="140298" y="-12"/>
                  <a:pt x="214817" y="-12"/>
                  <a:pt x="289384" y="35"/>
                </a:cubicBezTo>
                <a:cubicBezTo>
                  <a:pt x="325762" y="35"/>
                  <a:pt x="354665" y="28990"/>
                  <a:pt x="354665" y="65373"/>
                </a:cubicBezTo>
                <a:cubicBezTo>
                  <a:pt x="354713" y="131616"/>
                  <a:pt x="354713" y="197811"/>
                  <a:pt x="354665" y="264053"/>
                </a:cubicBezTo>
                <a:cubicBezTo>
                  <a:pt x="354665" y="265720"/>
                  <a:pt x="354618" y="267482"/>
                  <a:pt x="354284" y="269101"/>
                </a:cubicBezTo>
                <a:cubicBezTo>
                  <a:pt x="353618" y="272054"/>
                  <a:pt x="350475" y="274721"/>
                  <a:pt x="347666" y="274768"/>
                </a:cubicBezTo>
                <a:cubicBezTo>
                  <a:pt x="344523" y="274768"/>
                  <a:pt x="340619" y="272959"/>
                  <a:pt x="339762" y="269578"/>
                </a:cubicBezTo>
                <a:cubicBezTo>
                  <a:pt x="339428" y="268339"/>
                  <a:pt x="339333" y="267816"/>
                  <a:pt x="339047" y="265482"/>
                </a:cubicBezTo>
                <a:cubicBezTo>
                  <a:pt x="338904" y="264149"/>
                  <a:pt x="339238" y="262815"/>
                  <a:pt x="339238" y="261482"/>
                </a:cubicBezTo>
                <a:cubicBezTo>
                  <a:pt x="339238" y="197097"/>
                  <a:pt x="339285" y="132664"/>
                  <a:pt x="339190" y="68278"/>
                </a:cubicBezTo>
                <a:cubicBezTo>
                  <a:pt x="339190" y="43229"/>
                  <a:pt x="326096" y="24370"/>
                  <a:pt x="304097" y="17799"/>
                </a:cubicBezTo>
                <a:cubicBezTo>
                  <a:pt x="299335" y="16370"/>
                  <a:pt x="294145" y="15656"/>
                  <a:pt x="289193" y="15656"/>
                </a:cubicBezTo>
                <a:cubicBezTo>
                  <a:pt x="214626" y="15513"/>
                  <a:pt x="140060" y="15513"/>
                  <a:pt x="65540" y="15608"/>
                </a:cubicBezTo>
                <a:cubicBezTo>
                  <a:pt x="37066" y="15656"/>
                  <a:pt x="15591" y="37228"/>
                  <a:pt x="15591" y="65849"/>
                </a:cubicBezTo>
                <a:cubicBezTo>
                  <a:pt x="15496" y="156475"/>
                  <a:pt x="15496" y="247052"/>
                  <a:pt x="15591" y="337677"/>
                </a:cubicBezTo>
                <a:cubicBezTo>
                  <a:pt x="15591" y="366060"/>
                  <a:pt x="36495" y="387681"/>
                  <a:pt x="64921" y="387871"/>
                </a:cubicBezTo>
                <a:cubicBezTo>
                  <a:pt x="123203" y="388252"/>
                  <a:pt x="181533" y="388014"/>
                  <a:pt x="239815" y="388014"/>
                </a:cubicBezTo>
                <a:cubicBezTo>
                  <a:pt x="244053" y="388014"/>
                  <a:pt x="250148" y="390824"/>
                  <a:pt x="250196" y="395586"/>
                </a:cubicBezTo>
                <a:cubicBezTo>
                  <a:pt x="250243" y="400205"/>
                  <a:pt x="246434" y="403396"/>
                  <a:pt x="240387" y="403491"/>
                </a:cubicBezTo>
                <a:cubicBezTo>
                  <a:pt x="234101" y="403634"/>
                  <a:pt x="229959" y="403491"/>
                  <a:pt x="223673" y="403491"/>
                </a:cubicBezTo>
                <a:cubicBezTo>
                  <a:pt x="171248" y="403491"/>
                  <a:pt x="118823" y="403491"/>
                  <a:pt x="66445" y="403491"/>
                </a:cubicBezTo>
                <a:cubicBezTo>
                  <a:pt x="28447" y="403491"/>
                  <a:pt x="21" y="374966"/>
                  <a:pt x="21" y="336773"/>
                </a:cubicBezTo>
                <a:cubicBezTo>
                  <a:pt x="21" y="291674"/>
                  <a:pt x="21" y="246576"/>
                  <a:pt x="21" y="201478"/>
                </a:cubicBezTo>
                <a:cubicBezTo>
                  <a:pt x="21" y="156189"/>
                  <a:pt x="-27" y="110900"/>
                  <a:pt x="21" y="65611"/>
                </a:cubicBezTo>
                <a:cubicBezTo>
                  <a:pt x="68" y="28847"/>
                  <a:pt x="28876" y="35"/>
                  <a:pt x="65731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4" name="connections_181208"/>
          <p:cNvSpPr/>
          <p:nvPr/>
        </p:nvSpPr>
        <p:spPr>
          <a:xfrm>
            <a:off x="7081383" y="1965648"/>
            <a:ext cx="168317" cy="212520"/>
          </a:xfrm>
          <a:custGeom>
            <a:avLst/>
            <a:gdLst>
              <a:gd name="connsiteX0" fmla="*/ 371658 w 460260"/>
              <a:gd name="connsiteY0" fmla="*/ 377597 h 581131"/>
              <a:gd name="connsiteX1" fmla="*/ 347662 w 460260"/>
              <a:gd name="connsiteY1" fmla="*/ 384965 h 581131"/>
              <a:gd name="connsiteX2" fmla="*/ 329203 w 460260"/>
              <a:gd name="connsiteY2" fmla="*/ 419962 h 581131"/>
              <a:gd name="connsiteX3" fmla="*/ 347662 w 460260"/>
              <a:gd name="connsiteY3" fmla="*/ 454037 h 581131"/>
              <a:gd name="connsiteX4" fmla="*/ 371658 w 460260"/>
              <a:gd name="connsiteY4" fmla="*/ 461405 h 581131"/>
              <a:gd name="connsiteX5" fmla="*/ 394731 w 460260"/>
              <a:gd name="connsiteY5" fmla="*/ 454037 h 581131"/>
              <a:gd name="connsiteX6" fmla="*/ 413190 w 460260"/>
              <a:gd name="connsiteY6" fmla="*/ 419962 h 581131"/>
              <a:gd name="connsiteX7" fmla="*/ 394731 w 460260"/>
              <a:gd name="connsiteY7" fmla="*/ 384965 h 581131"/>
              <a:gd name="connsiteX8" fmla="*/ 371658 w 460260"/>
              <a:gd name="connsiteY8" fmla="*/ 377597 h 581131"/>
              <a:gd name="connsiteX9" fmla="*/ 88528 w 460260"/>
              <a:gd name="connsiteY9" fmla="*/ 232084 h 581131"/>
              <a:gd name="connsiteX10" fmla="*/ 65474 w 460260"/>
              <a:gd name="connsiteY10" fmla="*/ 239452 h 581131"/>
              <a:gd name="connsiteX11" fmla="*/ 47031 w 460260"/>
              <a:gd name="connsiteY11" fmla="*/ 273528 h 581131"/>
              <a:gd name="connsiteX12" fmla="*/ 65474 w 460260"/>
              <a:gd name="connsiteY12" fmla="*/ 308524 h 581131"/>
              <a:gd name="connsiteX13" fmla="*/ 88528 w 460260"/>
              <a:gd name="connsiteY13" fmla="*/ 314971 h 581131"/>
              <a:gd name="connsiteX14" fmla="*/ 112505 w 460260"/>
              <a:gd name="connsiteY14" fmla="*/ 308524 h 581131"/>
              <a:gd name="connsiteX15" fmla="*/ 130948 w 460260"/>
              <a:gd name="connsiteY15" fmla="*/ 273528 h 581131"/>
              <a:gd name="connsiteX16" fmla="*/ 112505 w 460260"/>
              <a:gd name="connsiteY16" fmla="*/ 239452 h 581131"/>
              <a:gd name="connsiteX17" fmla="*/ 88528 w 460260"/>
              <a:gd name="connsiteY17" fmla="*/ 232084 h 581131"/>
              <a:gd name="connsiteX18" fmla="*/ 229595 w 460260"/>
              <a:gd name="connsiteY18" fmla="*/ 74598 h 581131"/>
              <a:gd name="connsiteX19" fmla="*/ 206522 w 460260"/>
              <a:gd name="connsiteY19" fmla="*/ 81966 h 581131"/>
              <a:gd name="connsiteX20" fmla="*/ 188063 w 460260"/>
              <a:gd name="connsiteY20" fmla="*/ 116963 h 581131"/>
              <a:gd name="connsiteX21" fmla="*/ 206522 w 460260"/>
              <a:gd name="connsiteY21" fmla="*/ 151039 h 581131"/>
              <a:gd name="connsiteX22" fmla="*/ 229595 w 460260"/>
              <a:gd name="connsiteY22" fmla="*/ 158407 h 581131"/>
              <a:gd name="connsiteX23" fmla="*/ 253591 w 460260"/>
              <a:gd name="connsiteY23" fmla="*/ 151039 h 581131"/>
              <a:gd name="connsiteX24" fmla="*/ 272050 w 460260"/>
              <a:gd name="connsiteY24" fmla="*/ 116963 h 581131"/>
              <a:gd name="connsiteX25" fmla="*/ 253591 w 460260"/>
              <a:gd name="connsiteY25" fmla="*/ 81966 h 581131"/>
              <a:gd name="connsiteX26" fmla="*/ 229595 w 460260"/>
              <a:gd name="connsiteY26" fmla="*/ 74598 h 581131"/>
              <a:gd name="connsiteX27" fmla="*/ 371658 w 460260"/>
              <a:gd name="connsiteY27" fmla="*/ 0 h 581131"/>
              <a:gd name="connsiteX28" fmla="*/ 394731 w 460260"/>
              <a:gd name="connsiteY28" fmla="*/ 23945 h 581131"/>
              <a:gd name="connsiteX29" fmla="*/ 394731 w 460260"/>
              <a:gd name="connsiteY29" fmla="*/ 334312 h 581131"/>
              <a:gd name="connsiteX30" fmla="*/ 460260 w 460260"/>
              <a:gd name="connsiteY30" fmla="*/ 419962 h 581131"/>
              <a:gd name="connsiteX31" fmla="*/ 394731 w 460260"/>
              <a:gd name="connsiteY31" fmla="*/ 505612 h 581131"/>
              <a:gd name="connsiteX32" fmla="*/ 394731 w 460260"/>
              <a:gd name="connsiteY32" fmla="*/ 557186 h 581131"/>
              <a:gd name="connsiteX33" fmla="*/ 371658 w 460260"/>
              <a:gd name="connsiteY33" fmla="*/ 581131 h 581131"/>
              <a:gd name="connsiteX34" fmla="*/ 347662 w 460260"/>
              <a:gd name="connsiteY34" fmla="*/ 557186 h 581131"/>
              <a:gd name="connsiteX35" fmla="*/ 347662 w 460260"/>
              <a:gd name="connsiteY35" fmla="*/ 505612 h 581131"/>
              <a:gd name="connsiteX36" fmla="*/ 282133 w 460260"/>
              <a:gd name="connsiteY36" fmla="*/ 419962 h 581131"/>
              <a:gd name="connsiteX37" fmla="*/ 347662 w 460260"/>
              <a:gd name="connsiteY37" fmla="*/ 334312 h 581131"/>
              <a:gd name="connsiteX38" fmla="*/ 347662 w 460260"/>
              <a:gd name="connsiteY38" fmla="*/ 23945 h 581131"/>
              <a:gd name="connsiteX39" fmla="*/ 371658 w 460260"/>
              <a:gd name="connsiteY39" fmla="*/ 0 h 581131"/>
              <a:gd name="connsiteX40" fmla="*/ 230518 w 460260"/>
              <a:gd name="connsiteY40" fmla="*/ 0 h 581131"/>
              <a:gd name="connsiteX41" fmla="*/ 253591 w 460260"/>
              <a:gd name="connsiteY41" fmla="*/ 23945 h 581131"/>
              <a:gd name="connsiteX42" fmla="*/ 253591 w 460260"/>
              <a:gd name="connsiteY42" fmla="*/ 31313 h 581131"/>
              <a:gd name="connsiteX43" fmla="*/ 319120 w 460260"/>
              <a:gd name="connsiteY43" fmla="*/ 116963 h 581131"/>
              <a:gd name="connsiteX44" fmla="*/ 253591 w 460260"/>
              <a:gd name="connsiteY44" fmla="*/ 202613 h 581131"/>
              <a:gd name="connsiteX45" fmla="*/ 253591 w 460260"/>
              <a:gd name="connsiteY45" fmla="*/ 557186 h 581131"/>
              <a:gd name="connsiteX46" fmla="*/ 230518 w 460260"/>
              <a:gd name="connsiteY46" fmla="*/ 581131 h 581131"/>
              <a:gd name="connsiteX47" fmla="*/ 206522 w 460260"/>
              <a:gd name="connsiteY47" fmla="*/ 557186 h 581131"/>
              <a:gd name="connsiteX48" fmla="*/ 206522 w 460260"/>
              <a:gd name="connsiteY48" fmla="*/ 202613 h 581131"/>
              <a:gd name="connsiteX49" fmla="*/ 140993 w 460260"/>
              <a:gd name="connsiteY49" fmla="*/ 116963 h 581131"/>
              <a:gd name="connsiteX50" fmla="*/ 206522 w 460260"/>
              <a:gd name="connsiteY50" fmla="*/ 31313 h 581131"/>
              <a:gd name="connsiteX51" fmla="*/ 206522 w 460260"/>
              <a:gd name="connsiteY51" fmla="*/ 23945 h 581131"/>
              <a:gd name="connsiteX52" fmla="*/ 230518 w 460260"/>
              <a:gd name="connsiteY52" fmla="*/ 0 h 581131"/>
              <a:gd name="connsiteX53" fmla="*/ 88528 w 460260"/>
              <a:gd name="connsiteY53" fmla="*/ 0 h 581131"/>
              <a:gd name="connsiteX54" fmla="*/ 112505 w 460260"/>
              <a:gd name="connsiteY54" fmla="*/ 23945 h 581131"/>
              <a:gd name="connsiteX55" fmla="*/ 112505 w 460260"/>
              <a:gd name="connsiteY55" fmla="*/ 187878 h 581131"/>
              <a:gd name="connsiteX56" fmla="*/ 177979 w 460260"/>
              <a:gd name="connsiteY56" fmla="*/ 273528 h 581131"/>
              <a:gd name="connsiteX57" fmla="*/ 112505 w 460260"/>
              <a:gd name="connsiteY57" fmla="*/ 359178 h 581131"/>
              <a:gd name="connsiteX58" fmla="*/ 112505 w 460260"/>
              <a:gd name="connsiteY58" fmla="*/ 557186 h 581131"/>
              <a:gd name="connsiteX59" fmla="*/ 88528 w 460260"/>
              <a:gd name="connsiteY59" fmla="*/ 581131 h 581131"/>
              <a:gd name="connsiteX60" fmla="*/ 65474 w 460260"/>
              <a:gd name="connsiteY60" fmla="*/ 557186 h 581131"/>
              <a:gd name="connsiteX61" fmla="*/ 65474 w 460260"/>
              <a:gd name="connsiteY61" fmla="*/ 359178 h 581131"/>
              <a:gd name="connsiteX62" fmla="*/ 0 w 460260"/>
              <a:gd name="connsiteY62" fmla="*/ 273528 h 581131"/>
              <a:gd name="connsiteX63" fmla="*/ 65474 w 460260"/>
              <a:gd name="connsiteY63" fmla="*/ 187878 h 581131"/>
              <a:gd name="connsiteX64" fmla="*/ 65474 w 460260"/>
              <a:gd name="connsiteY64" fmla="*/ 23945 h 581131"/>
              <a:gd name="connsiteX65" fmla="*/ 88528 w 460260"/>
              <a:gd name="connsiteY65" fmla="*/ 0 h 581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0260" h="581131">
                <a:moveTo>
                  <a:pt x="371658" y="377597"/>
                </a:moveTo>
                <a:cubicBezTo>
                  <a:pt x="362429" y="377597"/>
                  <a:pt x="354122" y="380360"/>
                  <a:pt x="347662" y="384965"/>
                </a:cubicBezTo>
                <a:cubicBezTo>
                  <a:pt x="336586" y="392333"/>
                  <a:pt x="329203" y="405226"/>
                  <a:pt x="329203" y="419962"/>
                </a:cubicBezTo>
                <a:cubicBezTo>
                  <a:pt x="329203" y="433776"/>
                  <a:pt x="336586" y="446670"/>
                  <a:pt x="347662" y="454037"/>
                </a:cubicBezTo>
                <a:cubicBezTo>
                  <a:pt x="354122" y="458642"/>
                  <a:pt x="362429" y="461405"/>
                  <a:pt x="371658" y="461405"/>
                </a:cubicBezTo>
                <a:cubicBezTo>
                  <a:pt x="379964" y="461405"/>
                  <a:pt x="388271" y="458642"/>
                  <a:pt x="394731" y="454037"/>
                </a:cubicBezTo>
                <a:cubicBezTo>
                  <a:pt x="405807" y="446670"/>
                  <a:pt x="413190" y="433776"/>
                  <a:pt x="413190" y="419962"/>
                </a:cubicBezTo>
                <a:cubicBezTo>
                  <a:pt x="413190" y="405226"/>
                  <a:pt x="405807" y="392333"/>
                  <a:pt x="394731" y="384965"/>
                </a:cubicBezTo>
                <a:cubicBezTo>
                  <a:pt x="388271" y="380360"/>
                  <a:pt x="379964" y="377597"/>
                  <a:pt x="371658" y="377597"/>
                </a:cubicBezTo>
                <a:close/>
                <a:moveTo>
                  <a:pt x="88528" y="232084"/>
                </a:moveTo>
                <a:cubicBezTo>
                  <a:pt x="80229" y="232084"/>
                  <a:pt x="71929" y="234847"/>
                  <a:pt x="65474" y="239452"/>
                </a:cubicBezTo>
                <a:cubicBezTo>
                  <a:pt x="54408" y="246820"/>
                  <a:pt x="47031" y="258792"/>
                  <a:pt x="47031" y="273528"/>
                </a:cubicBezTo>
                <a:cubicBezTo>
                  <a:pt x="47031" y="288263"/>
                  <a:pt x="54408" y="300236"/>
                  <a:pt x="65474" y="308524"/>
                </a:cubicBezTo>
                <a:cubicBezTo>
                  <a:pt x="71929" y="313129"/>
                  <a:pt x="80229" y="314971"/>
                  <a:pt x="88528" y="314971"/>
                </a:cubicBezTo>
                <a:cubicBezTo>
                  <a:pt x="97750" y="314971"/>
                  <a:pt x="106050" y="313129"/>
                  <a:pt x="112505" y="308524"/>
                </a:cubicBezTo>
                <a:cubicBezTo>
                  <a:pt x="123571" y="300236"/>
                  <a:pt x="130948" y="288263"/>
                  <a:pt x="130948" y="273528"/>
                </a:cubicBezTo>
                <a:cubicBezTo>
                  <a:pt x="130948" y="258792"/>
                  <a:pt x="123571" y="246820"/>
                  <a:pt x="112505" y="239452"/>
                </a:cubicBezTo>
                <a:cubicBezTo>
                  <a:pt x="106050" y="234847"/>
                  <a:pt x="97750" y="232084"/>
                  <a:pt x="88528" y="232084"/>
                </a:cubicBezTo>
                <a:close/>
                <a:moveTo>
                  <a:pt x="229595" y="74598"/>
                </a:moveTo>
                <a:cubicBezTo>
                  <a:pt x="221289" y="74598"/>
                  <a:pt x="212982" y="77361"/>
                  <a:pt x="206522" y="81966"/>
                </a:cubicBezTo>
                <a:cubicBezTo>
                  <a:pt x="195446" y="89334"/>
                  <a:pt x="188063" y="102228"/>
                  <a:pt x="188063" y="116963"/>
                </a:cubicBezTo>
                <a:cubicBezTo>
                  <a:pt x="188063" y="130778"/>
                  <a:pt x="195446" y="143671"/>
                  <a:pt x="206522" y="151039"/>
                </a:cubicBezTo>
                <a:cubicBezTo>
                  <a:pt x="212982" y="155644"/>
                  <a:pt x="221289" y="158407"/>
                  <a:pt x="229595" y="158407"/>
                </a:cubicBezTo>
                <a:cubicBezTo>
                  <a:pt x="238824" y="158407"/>
                  <a:pt x="247131" y="155644"/>
                  <a:pt x="253591" y="151039"/>
                </a:cubicBezTo>
                <a:cubicBezTo>
                  <a:pt x="264667" y="143671"/>
                  <a:pt x="272050" y="130778"/>
                  <a:pt x="272050" y="116963"/>
                </a:cubicBezTo>
                <a:cubicBezTo>
                  <a:pt x="272050" y="102228"/>
                  <a:pt x="264667" y="89334"/>
                  <a:pt x="253591" y="81966"/>
                </a:cubicBezTo>
                <a:cubicBezTo>
                  <a:pt x="247131" y="77361"/>
                  <a:pt x="238824" y="74598"/>
                  <a:pt x="229595" y="74598"/>
                </a:cubicBezTo>
                <a:close/>
                <a:moveTo>
                  <a:pt x="371658" y="0"/>
                </a:moveTo>
                <a:cubicBezTo>
                  <a:pt x="384579" y="0"/>
                  <a:pt x="394731" y="10131"/>
                  <a:pt x="394731" y="23945"/>
                </a:cubicBezTo>
                <a:lnTo>
                  <a:pt x="394731" y="334312"/>
                </a:lnTo>
                <a:cubicBezTo>
                  <a:pt x="432572" y="344442"/>
                  <a:pt x="460260" y="378518"/>
                  <a:pt x="460260" y="419962"/>
                </a:cubicBezTo>
                <a:cubicBezTo>
                  <a:pt x="460260" y="460484"/>
                  <a:pt x="432572" y="494560"/>
                  <a:pt x="394731" y="505612"/>
                </a:cubicBezTo>
                <a:lnTo>
                  <a:pt x="394731" y="557186"/>
                </a:lnTo>
                <a:cubicBezTo>
                  <a:pt x="394731" y="571000"/>
                  <a:pt x="384579" y="581131"/>
                  <a:pt x="371658" y="581131"/>
                </a:cubicBezTo>
                <a:cubicBezTo>
                  <a:pt x="358737" y="581131"/>
                  <a:pt x="347662" y="571000"/>
                  <a:pt x="347662" y="557186"/>
                </a:cubicBezTo>
                <a:lnTo>
                  <a:pt x="347662" y="505612"/>
                </a:lnTo>
                <a:cubicBezTo>
                  <a:pt x="309821" y="494560"/>
                  <a:pt x="282133" y="460484"/>
                  <a:pt x="282133" y="419962"/>
                </a:cubicBezTo>
                <a:cubicBezTo>
                  <a:pt x="282133" y="378518"/>
                  <a:pt x="309821" y="344442"/>
                  <a:pt x="347662" y="334312"/>
                </a:cubicBezTo>
                <a:lnTo>
                  <a:pt x="347662" y="23945"/>
                </a:lnTo>
                <a:cubicBezTo>
                  <a:pt x="347662" y="10131"/>
                  <a:pt x="358737" y="0"/>
                  <a:pt x="371658" y="0"/>
                </a:cubicBezTo>
                <a:close/>
                <a:moveTo>
                  <a:pt x="230518" y="0"/>
                </a:moveTo>
                <a:cubicBezTo>
                  <a:pt x="243439" y="0"/>
                  <a:pt x="253591" y="10131"/>
                  <a:pt x="253591" y="23945"/>
                </a:cubicBezTo>
                <a:lnTo>
                  <a:pt x="253591" y="31313"/>
                </a:lnTo>
                <a:cubicBezTo>
                  <a:pt x="291432" y="41444"/>
                  <a:pt x="319120" y="75519"/>
                  <a:pt x="319120" y="116963"/>
                </a:cubicBezTo>
                <a:cubicBezTo>
                  <a:pt x="319120" y="157486"/>
                  <a:pt x="291432" y="191561"/>
                  <a:pt x="253591" y="202613"/>
                </a:cubicBezTo>
                <a:lnTo>
                  <a:pt x="253591" y="557186"/>
                </a:lnTo>
                <a:cubicBezTo>
                  <a:pt x="253591" y="571000"/>
                  <a:pt x="243439" y="581131"/>
                  <a:pt x="230518" y="581131"/>
                </a:cubicBezTo>
                <a:cubicBezTo>
                  <a:pt x="216674" y="581131"/>
                  <a:pt x="206522" y="571000"/>
                  <a:pt x="206522" y="557186"/>
                </a:cubicBezTo>
                <a:lnTo>
                  <a:pt x="206522" y="202613"/>
                </a:lnTo>
                <a:cubicBezTo>
                  <a:pt x="168681" y="191561"/>
                  <a:pt x="140993" y="157486"/>
                  <a:pt x="140993" y="116963"/>
                </a:cubicBezTo>
                <a:cubicBezTo>
                  <a:pt x="140993" y="75519"/>
                  <a:pt x="168681" y="41444"/>
                  <a:pt x="206522" y="31313"/>
                </a:cubicBezTo>
                <a:lnTo>
                  <a:pt x="206522" y="23945"/>
                </a:lnTo>
                <a:cubicBezTo>
                  <a:pt x="206522" y="10131"/>
                  <a:pt x="216674" y="0"/>
                  <a:pt x="230518" y="0"/>
                </a:cubicBezTo>
                <a:close/>
                <a:moveTo>
                  <a:pt x="88528" y="0"/>
                </a:moveTo>
                <a:cubicBezTo>
                  <a:pt x="101439" y="0"/>
                  <a:pt x="112505" y="10131"/>
                  <a:pt x="112505" y="23945"/>
                </a:cubicBezTo>
                <a:lnTo>
                  <a:pt x="112505" y="187878"/>
                </a:lnTo>
                <a:cubicBezTo>
                  <a:pt x="150314" y="198008"/>
                  <a:pt x="177979" y="233005"/>
                  <a:pt x="177979" y="273528"/>
                </a:cubicBezTo>
                <a:cubicBezTo>
                  <a:pt x="177979" y="314050"/>
                  <a:pt x="150314" y="349047"/>
                  <a:pt x="112505" y="359178"/>
                </a:cubicBezTo>
                <a:lnTo>
                  <a:pt x="112505" y="557186"/>
                </a:lnTo>
                <a:cubicBezTo>
                  <a:pt x="112505" y="571000"/>
                  <a:pt x="101439" y="581131"/>
                  <a:pt x="88528" y="581131"/>
                </a:cubicBezTo>
                <a:cubicBezTo>
                  <a:pt x="75618" y="581131"/>
                  <a:pt x="65474" y="571000"/>
                  <a:pt x="65474" y="557186"/>
                </a:cubicBezTo>
                <a:lnTo>
                  <a:pt x="65474" y="359178"/>
                </a:lnTo>
                <a:cubicBezTo>
                  <a:pt x="27665" y="349047"/>
                  <a:pt x="0" y="314050"/>
                  <a:pt x="0" y="273528"/>
                </a:cubicBezTo>
                <a:cubicBezTo>
                  <a:pt x="0" y="233005"/>
                  <a:pt x="27665" y="198008"/>
                  <a:pt x="65474" y="187878"/>
                </a:cubicBezTo>
                <a:lnTo>
                  <a:pt x="65474" y="23945"/>
                </a:lnTo>
                <a:cubicBezTo>
                  <a:pt x="65474" y="10131"/>
                  <a:pt x="75618" y="0"/>
                  <a:pt x="885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1" name="connections_181208"/>
          <p:cNvSpPr/>
          <p:nvPr/>
        </p:nvSpPr>
        <p:spPr>
          <a:xfrm>
            <a:off x="7677451" y="1954828"/>
            <a:ext cx="182018" cy="212520"/>
          </a:xfrm>
          <a:custGeom>
            <a:avLst/>
            <a:gdLst>
              <a:gd name="connsiteX0" fmla="*/ 197896 w 519644"/>
              <a:gd name="connsiteY0" fmla="*/ 516963 h 606722"/>
              <a:gd name="connsiteX1" fmla="*/ 258328 w 519644"/>
              <a:gd name="connsiteY1" fmla="*/ 516963 h 606722"/>
              <a:gd name="connsiteX2" fmla="*/ 267584 w 519644"/>
              <a:gd name="connsiteY2" fmla="*/ 526198 h 606722"/>
              <a:gd name="connsiteX3" fmla="*/ 258328 w 519644"/>
              <a:gd name="connsiteY3" fmla="*/ 535522 h 606722"/>
              <a:gd name="connsiteX4" fmla="*/ 197896 w 519644"/>
              <a:gd name="connsiteY4" fmla="*/ 535522 h 606722"/>
              <a:gd name="connsiteX5" fmla="*/ 188551 w 519644"/>
              <a:gd name="connsiteY5" fmla="*/ 526198 h 606722"/>
              <a:gd name="connsiteX6" fmla="*/ 197896 w 519644"/>
              <a:gd name="connsiteY6" fmla="*/ 516963 h 606722"/>
              <a:gd name="connsiteX7" fmla="*/ 197895 w 519644"/>
              <a:gd name="connsiteY7" fmla="*/ 469896 h 606722"/>
              <a:gd name="connsiteX8" fmla="*/ 439594 w 519644"/>
              <a:gd name="connsiteY8" fmla="*/ 469896 h 606722"/>
              <a:gd name="connsiteX9" fmla="*/ 448938 w 519644"/>
              <a:gd name="connsiteY9" fmla="*/ 479220 h 606722"/>
              <a:gd name="connsiteX10" fmla="*/ 439594 w 519644"/>
              <a:gd name="connsiteY10" fmla="*/ 488455 h 606722"/>
              <a:gd name="connsiteX11" fmla="*/ 197895 w 519644"/>
              <a:gd name="connsiteY11" fmla="*/ 488455 h 606722"/>
              <a:gd name="connsiteX12" fmla="*/ 188551 w 519644"/>
              <a:gd name="connsiteY12" fmla="*/ 479220 h 606722"/>
              <a:gd name="connsiteX13" fmla="*/ 197895 w 519644"/>
              <a:gd name="connsiteY13" fmla="*/ 469896 h 606722"/>
              <a:gd name="connsiteX14" fmla="*/ 197896 w 519644"/>
              <a:gd name="connsiteY14" fmla="*/ 411679 h 606722"/>
              <a:gd name="connsiteX15" fmla="*/ 258328 w 519644"/>
              <a:gd name="connsiteY15" fmla="*/ 411679 h 606722"/>
              <a:gd name="connsiteX16" fmla="*/ 267584 w 519644"/>
              <a:gd name="connsiteY16" fmla="*/ 421003 h 606722"/>
              <a:gd name="connsiteX17" fmla="*/ 258328 w 519644"/>
              <a:gd name="connsiteY17" fmla="*/ 430238 h 606722"/>
              <a:gd name="connsiteX18" fmla="*/ 197896 w 519644"/>
              <a:gd name="connsiteY18" fmla="*/ 430238 h 606722"/>
              <a:gd name="connsiteX19" fmla="*/ 188551 w 519644"/>
              <a:gd name="connsiteY19" fmla="*/ 421003 h 606722"/>
              <a:gd name="connsiteX20" fmla="*/ 197896 w 519644"/>
              <a:gd name="connsiteY20" fmla="*/ 411679 h 606722"/>
              <a:gd name="connsiteX21" fmla="*/ 324982 w 519644"/>
              <a:gd name="connsiteY21" fmla="*/ 355932 h 606722"/>
              <a:gd name="connsiteX22" fmla="*/ 439594 w 519644"/>
              <a:gd name="connsiteY22" fmla="*/ 355932 h 606722"/>
              <a:gd name="connsiteX23" fmla="*/ 448937 w 519644"/>
              <a:gd name="connsiteY23" fmla="*/ 365256 h 606722"/>
              <a:gd name="connsiteX24" fmla="*/ 439594 w 519644"/>
              <a:gd name="connsiteY24" fmla="*/ 374491 h 606722"/>
              <a:gd name="connsiteX25" fmla="*/ 324982 w 519644"/>
              <a:gd name="connsiteY25" fmla="*/ 374491 h 606722"/>
              <a:gd name="connsiteX26" fmla="*/ 315639 w 519644"/>
              <a:gd name="connsiteY26" fmla="*/ 365256 h 606722"/>
              <a:gd name="connsiteX27" fmla="*/ 324982 w 519644"/>
              <a:gd name="connsiteY27" fmla="*/ 355932 h 606722"/>
              <a:gd name="connsiteX28" fmla="*/ 197896 w 519644"/>
              <a:gd name="connsiteY28" fmla="*/ 355932 h 606722"/>
              <a:gd name="connsiteX29" fmla="*/ 258328 w 519644"/>
              <a:gd name="connsiteY29" fmla="*/ 355932 h 606722"/>
              <a:gd name="connsiteX30" fmla="*/ 267584 w 519644"/>
              <a:gd name="connsiteY30" fmla="*/ 365256 h 606722"/>
              <a:gd name="connsiteX31" fmla="*/ 258328 w 519644"/>
              <a:gd name="connsiteY31" fmla="*/ 374491 h 606722"/>
              <a:gd name="connsiteX32" fmla="*/ 197896 w 519644"/>
              <a:gd name="connsiteY32" fmla="*/ 374491 h 606722"/>
              <a:gd name="connsiteX33" fmla="*/ 188551 w 519644"/>
              <a:gd name="connsiteY33" fmla="*/ 365256 h 606722"/>
              <a:gd name="connsiteX34" fmla="*/ 197896 w 519644"/>
              <a:gd name="connsiteY34" fmla="*/ 355932 h 606722"/>
              <a:gd name="connsiteX35" fmla="*/ 324982 w 519644"/>
              <a:gd name="connsiteY35" fmla="*/ 300327 h 606722"/>
              <a:gd name="connsiteX36" fmla="*/ 439594 w 519644"/>
              <a:gd name="connsiteY36" fmla="*/ 300327 h 606722"/>
              <a:gd name="connsiteX37" fmla="*/ 448937 w 519644"/>
              <a:gd name="connsiteY37" fmla="*/ 309571 h 606722"/>
              <a:gd name="connsiteX38" fmla="*/ 439594 w 519644"/>
              <a:gd name="connsiteY38" fmla="*/ 318815 h 606722"/>
              <a:gd name="connsiteX39" fmla="*/ 324982 w 519644"/>
              <a:gd name="connsiteY39" fmla="*/ 318815 h 606722"/>
              <a:gd name="connsiteX40" fmla="*/ 315639 w 519644"/>
              <a:gd name="connsiteY40" fmla="*/ 309571 h 606722"/>
              <a:gd name="connsiteX41" fmla="*/ 324982 w 519644"/>
              <a:gd name="connsiteY41" fmla="*/ 300327 h 606722"/>
              <a:gd name="connsiteX42" fmla="*/ 197896 w 519644"/>
              <a:gd name="connsiteY42" fmla="*/ 300327 h 606722"/>
              <a:gd name="connsiteX43" fmla="*/ 258328 w 519644"/>
              <a:gd name="connsiteY43" fmla="*/ 300327 h 606722"/>
              <a:gd name="connsiteX44" fmla="*/ 267584 w 519644"/>
              <a:gd name="connsiteY44" fmla="*/ 309571 h 606722"/>
              <a:gd name="connsiteX45" fmla="*/ 258328 w 519644"/>
              <a:gd name="connsiteY45" fmla="*/ 318815 h 606722"/>
              <a:gd name="connsiteX46" fmla="*/ 197896 w 519644"/>
              <a:gd name="connsiteY46" fmla="*/ 318815 h 606722"/>
              <a:gd name="connsiteX47" fmla="*/ 188551 w 519644"/>
              <a:gd name="connsiteY47" fmla="*/ 309571 h 606722"/>
              <a:gd name="connsiteX48" fmla="*/ 197896 w 519644"/>
              <a:gd name="connsiteY48" fmla="*/ 300327 h 606722"/>
              <a:gd name="connsiteX49" fmla="*/ 324982 w 519644"/>
              <a:gd name="connsiteY49" fmla="*/ 244580 h 606722"/>
              <a:gd name="connsiteX50" fmla="*/ 439594 w 519644"/>
              <a:gd name="connsiteY50" fmla="*/ 244580 h 606722"/>
              <a:gd name="connsiteX51" fmla="*/ 448937 w 519644"/>
              <a:gd name="connsiteY51" fmla="*/ 253815 h 606722"/>
              <a:gd name="connsiteX52" fmla="*/ 439594 w 519644"/>
              <a:gd name="connsiteY52" fmla="*/ 263139 h 606722"/>
              <a:gd name="connsiteX53" fmla="*/ 324982 w 519644"/>
              <a:gd name="connsiteY53" fmla="*/ 263139 h 606722"/>
              <a:gd name="connsiteX54" fmla="*/ 315639 w 519644"/>
              <a:gd name="connsiteY54" fmla="*/ 253815 h 606722"/>
              <a:gd name="connsiteX55" fmla="*/ 324982 w 519644"/>
              <a:gd name="connsiteY55" fmla="*/ 244580 h 606722"/>
              <a:gd name="connsiteX56" fmla="*/ 197896 w 519644"/>
              <a:gd name="connsiteY56" fmla="*/ 244580 h 606722"/>
              <a:gd name="connsiteX57" fmla="*/ 258328 w 519644"/>
              <a:gd name="connsiteY57" fmla="*/ 244580 h 606722"/>
              <a:gd name="connsiteX58" fmla="*/ 267584 w 519644"/>
              <a:gd name="connsiteY58" fmla="*/ 253815 h 606722"/>
              <a:gd name="connsiteX59" fmla="*/ 258328 w 519644"/>
              <a:gd name="connsiteY59" fmla="*/ 263139 h 606722"/>
              <a:gd name="connsiteX60" fmla="*/ 197896 w 519644"/>
              <a:gd name="connsiteY60" fmla="*/ 263139 h 606722"/>
              <a:gd name="connsiteX61" fmla="*/ 188551 w 519644"/>
              <a:gd name="connsiteY61" fmla="*/ 253815 h 606722"/>
              <a:gd name="connsiteX62" fmla="*/ 197896 w 519644"/>
              <a:gd name="connsiteY62" fmla="*/ 244580 h 606722"/>
              <a:gd name="connsiteX63" fmla="*/ 197895 w 519644"/>
              <a:gd name="connsiteY63" fmla="*/ 182623 h 606722"/>
              <a:gd name="connsiteX64" fmla="*/ 439594 w 519644"/>
              <a:gd name="connsiteY64" fmla="*/ 182623 h 606722"/>
              <a:gd name="connsiteX65" fmla="*/ 448938 w 519644"/>
              <a:gd name="connsiteY65" fmla="*/ 191858 h 606722"/>
              <a:gd name="connsiteX66" fmla="*/ 439594 w 519644"/>
              <a:gd name="connsiteY66" fmla="*/ 201182 h 606722"/>
              <a:gd name="connsiteX67" fmla="*/ 197895 w 519644"/>
              <a:gd name="connsiteY67" fmla="*/ 201182 h 606722"/>
              <a:gd name="connsiteX68" fmla="*/ 188551 w 519644"/>
              <a:gd name="connsiteY68" fmla="*/ 191858 h 606722"/>
              <a:gd name="connsiteX69" fmla="*/ 197895 w 519644"/>
              <a:gd name="connsiteY69" fmla="*/ 182623 h 606722"/>
              <a:gd name="connsiteX70" fmla="*/ 320862 w 519644"/>
              <a:gd name="connsiteY70" fmla="*/ 73681 h 606722"/>
              <a:gd name="connsiteX71" fmla="*/ 270662 w 519644"/>
              <a:gd name="connsiteY71" fmla="*/ 104332 h 606722"/>
              <a:gd name="connsiteX72" fmla="*/ 320862 w 519644"/>
              <a:gd name="connsiteY72" fmla="*/ 134983 h 606722"/>
              <a:gd name="connsiteX73" fmla="*/ 371061 w 519644"/>
              <a:gd name="connsiteY73" fmla="*/ 104332 h 606722"/>
              <a:gd name="connsiteX74" fmla="*/ 320862 w 519644"/>
              <a:gd name="connsiteY74" fmla="*/ 73681 h 606722"/>
              <a:gd name="connsiteX75" fmla="*/ 320862 w 519644"/>
              <a:gd name="connsiteY75" fmla="*/ 55112 h 606722"/>
              <a:gd name="connsiteX76" fmla="*/ 389663 w 519644"/>
              <a:gd name="connsiteY76" fmla="*/ 104332 h 606722"/>
              <a:gd name="connsiteX77" fmla="*/ 320862 w 519644"/>
              <a:gd name="connsiteY77" fmla="*/ 153551 h 606722"/>
              <a:gd name="connsiteX78" fmla="*/ 252060 w 519644"/>
              <a:gd name="connsiteY78" fmla="*/ 104332 h 606722"/>
              <a:gd name="connsiteX79" fmla="*/ 320862 w 519644"/>
              <a:gd name="connsiteY79" fmla="*/ 55112 h 606722"/>
              <a:gd name="connsiteX80" fmla="*/ 65779 w 519644"/>
              <a:gd name="connsiteY80" fmla="*/ 0 h 606722"/>
              <a:gd name="connsiteX81" fmla="*/ 453954 w 519644"/>
              <a:gd name="connsiteY81" fmla="*/ 0 h 606722"/>
              <a:gd name="connsiteX82" fmla="*/ 519644 w 519644"/>
              <a:gd name="connsiteY82" fmla="*/ 64521 h 606722"/>
              <a:gd name="connsiteX83" fmla="*/ 519644 w 519644"/>
              <a:gd name="connsiteY83" fmla="*/ 500255 h 606722"/>
              <a:gd name="connsiteX84" fmla="*/ 510387 w 519644"/>
              <a:gd name="connsiteY84" fmla="*/ 509497 h 606722"/>
              <a:gd name="connsiteX85" fmla="*/ 501041 w 519644"/>
              <a:gd name="connsiteY85" fmla="*/ 500255 h 606722"/>
              <a:gd name="connsiteX86" fmla="*/ 501041 w 519644"/>
              <a:gd name="connsiteY86" fmla="*/ 64521 h 606722"/>
              <a:gd name="connsiteX87" fmla="*/ 453954 w 519644"/>
              <a:gd name="connsiteY87" fmla="*/ 18574 h 606722"/>
              <a:gd name="connsiteX88" fmla="*/ 111797 w 519644"/>
              <a:gd name="connsiteY88" fmla="*/ 18574 h 606722"/>
              <a:gd name="connsiteX89" fmla="*/ 131469 w 519644"/>
              <a:gd name="connsiteY89" fmla="*/ 64521 h 606722"/>
              <a:gd name="connsiteX90" fmla="*/ 131469 w 519644"/>
              <a:gd name="connsiteY90" fmla="*/ 578639 h 606722"/>
              <a:gd name="connsiteX91" fmla="*/ 141260 w 519644"/>
              <a:gd name="connsiteY91" fmla="*/ 588148 h 606722"/>
              <a:gd name="connsiteX92" fmla="*/ 491250 w 519644"/>
              <a:gd name="connsiteY92" fmla="*/ 588148 h 606722"/>
              <a:gd name="connsiteX93" fmla="*/ 501041 w 519644"/>
              <a:gd name="connsiteY93" fmla="*/ 578639 h 606722"/>
              <a:gd name="connsiteX94" fmla="*/ 501041 w 519644"/>
              <a:gd name="connsiteY94" fmla="*/ 537314 h 606722"/>
              <a:gd name="connsiteX95" fmla="*/ 510387 w 519644"/>
              <a:gd name="connsiteY95" fmla="*/ 528071 h 606722"/>
              <a:gd name="connsiteX96" fmla="*/ 519644 w 519644"/>
              <a:gd name="connsiteY96" fmla="*/ 537314 h 606722"/>
              <a:gd name="connsiteX97" fmla="*/ 519644 w 519644"/>
              <a:gd name="connsiteY97" fmla="*/ 578639 h 606722"/>
              <a:gd name="connsiteX98" fmla="*/ 491250 w 519644"/>
              <a:gd name="connsiteY98" fmla="*/ 606722 h 606722"/>
              <a:gd name="connsiteX99" fmla="*/ 141260 w 519644"/>
              <a:gd name="connsiteY99" fmla="*/ 606722 h 606722"/>
              <a:gd name="connsiteX100" fmla="*/ 112866 w 519644"/>
              <a:gd name="connsiteY100" fmla="*/ 578639 h 606722"/>
              <a:gd name="connsiteX101" fmla="*/ 112866 w 519644"/>
              <a:gd name="connsiteY101" fmla="*/ 287587 h 606722"/>
              <a:gd name="connsiteX102" fmla="*/ 99870 w 519644"/>
              <a:gd name="connsiteY102" fmla="*/ 290342 h 606722"/>
              <a:gd name="connsiteX103" fmla="*/ 83136 w 519644"/>
              <a:gd name="connsiteY103" fmla="*/ 285809 h 606722"/>
              <a:gd name="connsiteX104" fmla="*/ 66402 w 519644"/>
              <a:gd name="connsiteY104" fmla="*/ 290342 h 606722"/>
              <a:gd name="connsiteX105" fmla="*/ 49668 w 519644"/>
              <a:gd name="connsiteY105" fmla="*/ 285809 h 606722"/>
              <a:gd name="connsiteX106" fmla="*/ 32934 w 519644"/>
              <a:gd name="connsiteY106" fmla="*/ 290342 h 606722"/>
              <a:gd name="connsiteX107" fmla="*/ 0 w 519644"/>
              <a:gd name="connsiteY107" fmla="*/ 257548 h 606722"/>
              <a:gd name="connsiteX108" fmla="*/ 0 w 519644"/>
              <a:gd name="connsiteY108" fmla="*/ 128774 h 606722"/>
              <a:gd name="connsiteX109" fmla="*/ 9346 w 519644"/>
              <a:gd name="connsiteY109" fmla="*/ 119443 h 606722"/>
              <a:gd name="connsiteX110" fmla="*/ 18603 w 519644"/>
              <a:gd name="connsiteY110" fmla="*/ 128774 h 606722"/>
              <a:gd name="connsiteX111" fmla="*/ 18603 w 519644"/>
              <a:gd name="connsiteY111" fmla="*/ 257548 h 606722"/>
              <a:gd name="connsiteX112" fmla="*/ 32934 w 519644"/>
              <a:gd name="connsiteY112" fmla="*/ 271768 h 606722"/>
              <a:gd name="connsiteX113" fmla="*/ 40322 w 519644"/>
              <a:gd name="connsiteY113" fmla="*/ 269635 h 606722"/>
              <a:gd name="connsiteX114" fmla="*/ 40322 w 519644"/>
              <a:gd name="connsiteY114" fmla="*/ 219334 h 606722"/>
              <a:gd name="connsiteX115" fmla="*/ 49668 w 519644"/>
              <a:gd name="connsiteY115" fmla="*/ 210002 h 606722"/>
              <a:gd name="connsiteX116" fmla="*/ 58925 w 519644"/>
              <a:gd name="connsiteY116" fmla="*/ 219334 h 606722"/>
              <a:gd name="connsiteX117" fmla="*/ 58925 w 519644"/>
              <a:gd name="connsiteY117" fmla="*/ 269635 h 606722"/>
              <a:gd name="connsiteX118" fmla="*/ 66402 w 519644"/>
              <a:gd name="connsiteY118" fmla="*/ 271768 h 606722"/>
              <a:gd name="connsiteX119" fmla="*/ 76549 w 519644"/>
              <a:gd name="connsiteY119" fmla="*/ 267591 h 606722"/>
              <a:gd name="connsiteX120" fmla="*/ 83136 w 519644"/>
              <a:gd name="connsiteY120" fmla="*/ 264836 h 606722"/>
              <a:gd name="connsiteX121" fmla="*/ 89723 w 519644"/>
              <a:gd name="connsiteY121" fmla="*/ 267591 h 606722"/>
              <a:gd name="connsiteX122" fmla="*/ 99870 w 519644"/>
              <a:gd name="connsiteY122" fmla="*/ 271768 h 606722"/>
              <a:gd name="connsiteX123" fmla="*/ 111352 w 519644"/>
              <a:gd name="connsiteY123" fmla="*/ 265991 h 606722"/>
              <a:gd name="connsiteX124" fmla="*/ 112866 w 519644"/>
              <a:gd name="connsiteY124" fmla="*/ 264391 h 606722"/>
              <a:gd name="connsiteX125" fmla="*/ 112866 w 519644"/>
              <a:gd name="connsiteY125" fmla="*/ 64521 h 606722"/>
              <a:gd name="connsiteX126" fmla="*/ 65779 w 519644"/>
              <a:gd name="connsiteY126" fmla="*/ 18574 h 606722"/>
              <a:gd name="connsiteX127" fmla="*/ 18603 w 519644"/>
              <a:gd name="connsiteY127" fmla="*/ 64521 h 606722"/>
              <a:gd name="connsiteX128" fmla="*/ 18603 w 519644"/>
              <a:gd name="connsiteY128" fmla="*/ 85405 h 606722"/>
              <a:gd name="connsiteX129" fmla="*/ 9346 w 519644"/>
              <a:gd name="connsiteY129" fmla="*/ 94737 h 606722"/>
              <a:gd name="connsiteX130" fmla="*/ 0 w 519644"/>
              <a:gd name="connsiteY130" fmla="*/ 85405 h 606722"/>
              <a:gd name="connsiteX131" fmla="*/ 0 w 519644"/>
              <a:gd name="connsiteY131" fmla="*/ 64521 h 606722"/>
              <a:gd name="connsiteX132" fmla="*/ 65779 w 519644"/>
              <a:gd name="connsiteY13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519644" h="606722">
                <a:moveTo>
                  <a:pt x="197896" y="516963"/>
                </a:moveTo>
                <a:lnTo>
                  <a:pt x="258328" y="516963"/>
                </a:lnTo>
                <a:cubicBezTo>
                  <a:pt x="263490" y="516963"/>
                  <a:pt x="267584" y="521048"/>
                  <a:pt x="267584" y="526198"/>
                </a:cubicBezTo>
                <a:cubicBezTo>
                  <a:pt x="267584" y="531349"/>
                  <a:pt x="263490" y="535522"/>
                  <a:pt x="258328" y="535522"/>
                </a:cubicBezTo>
                <a:lnTo>
                  <a:pt x="197896" y="535522"/>
                </a:lnTo>
                <a:cubicBezTo>
                  <a:pt x="192734" y="535522"/>
                  <a:pt x="188551" y="531349"/>
                  <a:pt x="188551" y="526198"/>
                </a:cubicBezTo>
                <a:cubicBezTo>
                  <a:pt x="188551" y="521048"/>
                  <a:pt x="192734" y="516963"/>
                  <a:pt x="197896" y="516963"/>
                </a:cubicBezTo>
                <a:close/>
                <a:moveTo>
                  <a:pt x="197895" y="469896"/>
                </a:moveTo>
                <a:lnTo>
                  <a:pt x="439594" y="469896"/>
                </a:lnTo>
                <a:cubicBezTo>
                  <a:pt x="444756" y="469896"/>
                  <a:pt x="448938" y="474070"/>
                  <a:pt x="448938" y="479220"/>
                </a:cubicBezTo>
                <a:cubicBezTo>
                  <a:pt x="448938" y="484282"/>
                  <a:pt x="444756" y="488455"/>
                  <a:pt x="439594" y="488455"/>
                </a:cubicBezTo>
                <a:lnTo>
                  <a:pt x="197895" y="488455"/>
                </a:lnTo>
                <a:cubicBezTo>
                  <a:pt x="192734" y="488455"/>
                  <a:pt x="188551" y="484282"/>
                  <a:pt x="188551" y="479220"/>
                </a:cubicBezTo>
                <a:cubicBezTo>
                  <a:pt x="188551" y="474070"/>
                  <a:pt x="192734" y="469896"/>
                  <a:pt x="197895" y="469896"/>
                </a:cubicBezTo>
                <a:close/>
                <a:moveTo>
                  <a:pt x="197896" y="411679"/>
                </a:moveTo>
                <a:lnTo>
                  <a:pt x="258328" y="411679"/>
                </a:lnTo>
                <a:cubicBezTo>
                  <a:pt x="263490" y="411679"/>
                  <a:pt x="267584" y="415853"/>
                  <a:pt x="267584" y="421003"/>
                </a:cubicBezTo>
                <a:cubicBezTo>
                  <a:pt x="267584" y="426153"/>
                  <a:pt x="263490" y="430238"/>
                  <a:pt x="258328" y="430238"/>
                </a:cubicBezTo>
                <a:lnTo>
                  <a:pt x="197896" y="430238"/>
                </a:lnTo>
                <a:cubicBezTo>
                  <a:pt x="192734" y="430238"/>
                  <a:pt x="188551" y="426153"/>
                  <a:pt x="188551" y="421003"/>
                </a:cubicBezTo>
                <a:cubicBezTo>
                  <a:pt x="188551" y="415853"/>
                  <a:pt x="192734" y="411679"/>
                  <a:pt x="197896" y="411679"/>
                </a:cubicBezTo>
                <a:close/>
                <a:moveTo>
                  <a:pt x="324982" y="355932"/>
                </a:moveTo>
                <a:lnTo>
                  <a:pt x="439594" y="355932"/>
                </a:lnTo>
                <a:cubicBezTo>
                  <a:pt x="444755" y="355932"/>
                  <a:pt x="448937" y="360106"/>
                  <a:pt x="448937" y="365256"/>
                </a:cubicBezTo>
                <a:cubicBezTo>
                  <a:pt x="448937" y="370406"/>
                  <a:pt x="444755" y="374491"/>
                  <a:pt x="439594" y="374491"/>
                </a:cubicBezTo>
                <a:lnTo>
                  <a:pt x="324982" y="374491"/>
                </a:lnTo>
                <a:cubicBezTo>
                  <a:pt x="319821" y="374491"/>
                  <a:pt x="315639" y="370406"/>
                  <a:pt x="315639" y="365256"/>
                </a:cubicBezTo>
                <a:cubicBezTo>
                  <a:pt x="315639" y="360106"/>
                  <a:pt x="319821" y="355932"/>
                  <a:pt x="324982" y="355932"/>
                </a:cubicBezTo>
                <a:close/>
                <a:moveTo>
                  <a:pt x="197896" y="355932"/>
                </a:moveTo>
                <a:lnTo>
                  <a:pt x="258328" y="355932"/>
                </a:lnTo>
                <a:cubicBezTo>
                  <a:pt x="263490" y="355932"/>
                  <a:pt x="267584" y="360106"/>
                  <a:pt x="267584" y="365256"/>
                </a:cubicBezTo>
                <a:cubicBezTo>
                  <a:pt x="267584" y="370406"/>
                  <a:pt x="263490" y="374491"/>
                  <a:pt x="258328" y="374491"/>
                </a:cubicBezTo>
                <a:lnTo>
                  <a:pt x="197896" y="374491"/>
                </a:lnTo>
                <a:cubicBezTo>
                  <a:pt x="192734" y="374491"/>
                  <a:pt x="188551" y="370406"/>
                  <a:pt x="188551" y="365256"/>
                </a:cubicBezTo>
                <a:cubicBezTo>
                  <a:pt x="188551" y="360106"/>
                  <a:pt x="192734" y="355932"/>
                  <a:pt x="197896" y="355932"/>
                </a:cubicBezTo>
                <a:close/>
                <a:moveTo>
                  <a:pt x="324982" y="300327"/>
                </a:moveTo>
                <a:lnTo>
                  <a:pt x="439594" y="300327"/>
                </a:lnTo>
                <a:cubicBezTo>
                  <a:pt x="444755" y="300327"/>
                  <a:pt x="448937" y="304416"/>
                  <a:pt x="448937" y="309571"/>
                </a:cubicBezTo>
                <a:cubicBezTo>
                  <a:pt x="448937" y="314727"/>
                  <a:pt x="444755" y="318815"/>
                  <a:pt x="439594" y="318815"/>
                </a:cubicBezTo>
                <a:lnTo>
                  <a:pt x="324982" y="318815"/>
                </a:lnTo>
                <a:cubicBezTo>
                  <a:pt x="319821" y="318815"/>
                  <a:pt x="315639" y="314727"/>
                  <a:pt x="315639" y="309571"/>
                </a:cubicBezTo>
                <a:cubicBezTo>
                  <a:pt x="315639" y="304416"/>
                  <a:pt x="319821" y="300327"/>
                  <a:pt x="324982" y="300327"/>
                </a:cubicBezTo>
                <a:close/>
                <a:moveTo>
                  <a:pt x="197896" y="300327"/>
                </a:moveTo>
                <a:lnTo>
                  <a:pt x="258328" y="300327"/>
                </a:lnTo>
                <a:cubicBezTo>
                  <a:pt x="263490" y="300327"/>
                  <a:pt x="267584" y="304416"/>
                  <a:pt x="267584" y="309571"/>
                </a:cubicBezTo>
                <a:cubicBezTo>
                  <a:pt x="267584" y="314727"/>
                  <a:pt x="263490" y="318815"/>
                  <a:pt x="258328" y="318815"/>
                </a:cubicBezTo>
                <a:lnTo>
                  <a:pt x="197896" y="318815"/>
                </a:lnTo>
                <a:cubicBezTo>
                  <a:pt x="192734" y="318815"/>
                  <a:pt x="188551" y="314727"/>
                  <a:pt x="188551" y="309571"/>
                </a:cubicBezTo>
                <a:cubicBezTo>
                  <a:pt x="188551" y="304416"/>
                  <a:pt x="192734" y="300327"/>
                  <a:pt x="197896" y="300327"/>
                </a:cubicBezTo>
                <a:close/>
                <a:moveTo>
                  <a:pt x="324982" y="244580"/>
                </a:moveTo>
                <a:lnTo>
                  <a:pt x="439594" y="244580"/>
                </a:lnTo>
                <a:cubicBezTo>
                  <a:pt x="444755" y="244580"/>
                  <a:pt x="448937" y="248665"/>
                  <a:pt x="448937" y="253815"/>
                </a:cubicBezTo>
                <a:cubicBezTo>
                  <a:pt x="448937" y="258966"/>
                  <a:pt x="444755" y="263139"/>
                  <a:pt x="439594" y="263139"/>
                </a:cubicBezTo>
                <a:lnTo>
                  <a:pt x="324982" y="263139"/>
                </a:lnTo>
                <a:cubicBezTo>
                  <a:pt x="319821" y="263139"/>
                  <a:pt x="315639" y="258966"/>
                  <a:pt x="315639" y="253815"/>
                </a:cubicBezTo>
                <a:cubicBezTo>
                  <a:pt x="315639" y="248665"/>
                  <a:pt x="319821" y="244580"/>
                  <a:pt x="324982" y="244580"/>
                </a:cubicBezTo>
                <a:close/>
                <a:moveTo>
                  <a:pt x="197896" y="244580"/>
                </a:moveTo>
                <a:lnTo>
                  <a:pt x="258328" y="244580"/>
                </a:lnTo>
                <a:cubicBezTo>
                  <a:pt x="263490" y="244580"/>
                  <a:pt x="267584" y="248665"/>
                  <a:pt x="267584" y="253815"/>
                </a:cubicBezTo>
                <a:cubicBezTo>
                  <a:pt x="267584" y="258966"/>
                  <a:pt x="263490" y="263139"/>
                  <a:pt x="258328" y="263139"/>
                </a:cubicBezTo>
                <a:lnTo>
                  <a:pt x="197896" y="263139"/>
                </a:lnTo>
                <a:cubicBezTo>
                  <a:pt x="192734" y="263139"/>
                  <a:pt x="188551" y="258966"/>
                  <a:pt x="188551" y="253815"/>
                </a:cubicBezTo>
                <a:cubicBezTo>
                  <a:pt x="188551" y="248665"/>
                  <a:pt x="192734" y="244580"/>
                  <a:pt x="197896" y="244580"/>
                </a:cubicBezTo>
                <a:close/>
                <a:moveTo>
                  <a:pt x="197895" y="182623"/>
                </a:moveTo>
                <a:lnTo>
                  <a:pt x="439594" y="182623"/>
                </a:lnTo>
                <a:cubicBezTo>
                  <a:pt x="444756" y="182623"/>
                  <a:pt x="448938" y="186797"/>
                  <a:pt x="448938" y="191858"/>
                </a:cubicBezTo>
                <a:cubicBezTo>
                  <a:pt x="448938" y="197009"/>
                  <a:pt x="444756" y="201182"/>
                  <a:pt x="439594" y="201182"/>
                </a:cubicBezTo>
                <a:lnTo>
                  <a:pt x="197895" y="201182"/>
                </a:lnTo>
                <a:cubicBezTo>
                  <a:pt x="192734" y="201182"/>
                  <a:pt x="188551" y="197009"/>
                  <a:pt x="188551" y="191858"/>
                </a:cubicBezTo>
                <a:cubicBezTo>
                  <a:pt x="188551" y="186797"/>
                  <a:pt x="192734" y="182623"/>
                  <a:pt x="197895" y="182623"/>
                </a:cubicBezTo>
                <a:close/>
                <a:moveTo>
                  <a:pt x="320862" y="73681"/>
                </a:moveTo>
                <a:cubicBezTo>
                  <a:pt x="293626" y="73681"/>
                  <a:pt x="270662" y="87718"/>
                  <a:pt x="270662" y="104332"/>
                </a:cubicBezTo>
                <a:cubicBezTo>
                  <a:pt x="270662" y="120946"/>
                  <a:pt x="293626" y="134983"/>
                  <a:pt x="320862" y="134983"/>
                </a:cubicBezTo>
                <a:cubicBezTo>
                  <a:pt x="348097" y="134983"/>
                  <a:pt x="371061" y="120946"/>
                  <a:pt x="371061" y="104332"/>
                </a:cubicBezTo>
                <a:cubicBezTo>
                  <a:pt x="371061" y="87718"/>
                  <a:pt x="348097" y="73681"/>
                  <a:pt x="320862" y="73681"/>
                </a:cubicBezTo>
                <a:close/>
                <a:moveTo>
                  <a:pt x="320862" y="55112"/>
                </a:moveTo>
                <a:cubicBezTo>
                  <a:pt x="359401" y="55112"/>
                  <a:pt x="389663" y="76701"/>
                  <a:pt x="389663" y="104332"/>
                </a:cubicBezTo>
                <a:cubicBezTo>
                  <a:pt x="389663" y="131962"/>
                  <a:pt x="359401" y="153551"/>
                  <a:pt x="320862" y="153551"/>
                </a:cubicBezTo>
                <a:cubicBezTo>
                  <a:pt x="282322" y="153551"/>
                  <a:pt x="252060" y="131962"/>
                  <a:pt x="252060" y="104332"/>
                </a:cubicBezTo>
                <a:cubicBezTo>
                  <a:pt x="252060" y="76701"/>
                  <a:pt x="282322" y="55112"/>
                  <a:pt x="320862" y="55112"/>
                </a:cubicBezTo>
                <a:close/>
                <a:moveTo>
                  <a:pt x="65779" y="0"/>
                </a:moveTo>
                <a:lnTo>
                  <a:pt x="453954" y="0"/>
                </a:lnTo>
                <a:cubicBezTo>
                  <a:pt x="490182" y="0"/>
                  <a:pt x="519644" y="28972"/>
                  <a:pt x="519644" y="64521"/>
                </a:cubicBezTo>
                <a:lnTo>
                  <a:pt x="519644" y="500255"/>
                </a:lnTo>
                <a:cubicBezTo>
                  <a:pt x="519644" y="505320"/>
                  <a:pt x="515461" y="509497"/>
                  <a:pt x="510387" y="509497"/>
                </a:cubicBezTo>
                <a:cubicBezTo>
                  <a:pt x="505224" y="509497"/>
                  <a:pt x="501041" y="505320"/>
                  <a:pt x="501041" y="500255"/>
                </a:cubicBezTo>
                <a:lnTo>
                  <a:pt x="501041" y="64521"/>
                </a:lnTo>
                <a:cubicBezTo>
                  <a:pt x="501041" y="39192"/>
                  <a:pt x="479945" y="18574"/>
                  <a:pt x="453954" y="18574"/>
                </a:cubicBezTo>
                <a:lnTo>
                  <a:pt x="111797" y="18574"/>
                </a:lnTo>
                <a:cubicBezTo>
                  <a:pt x="123903" y="30305"/>
                  <a:pt x="131469" y="46569"/>
                  <a:pt x="131469" y="64521"/>
                </a:cubicBezTo>
                <a:lnTo>
                  <a:pt x="131469" y="578639"/>
                </a:lnTo>
                <a:cubicBezTo>
                  <a:pt x="131469" y="583882"/>
                  <a:pt x="135830" y="588148"/>
                  <a:pt x="141260" y="588148"/>
                </a:cubicBezTo>
                <a:lnTo>
                  <a:pt x="491250" y="588148"/>
                </a:lnTo>
                <a:cubicBezTo>
                  <a:pt x="496679" y="588148"/>
                  <a:pt x="501041" y="583882"/>
                  <a:pt x="501041" y="578639"/>
                </a:cubicBezTo>
                <a:lnTo>
                  <a:pt x="501041" y="537314"/>
                </a:lnTo>
                <a:cubicBezTo>
                  <a:pt x="501041" y="532248"/>
                  <a:pt x="505224" y="528071"/>
                  <a:pt x="510387" y="528071"/>
                </a:cubicBezTo>
                <a:cubicBezTo>
                  <a:pt x="515550" y="528071"/>
                  <a:pt x="519644" y="532248"/>
                  <a:pt x="519644" y="537314"/>
                </a:cubicBezTo>
                <a:lnTo>
                  <a:pt x="519644" y="578639"/>
                </a:lnTo>
                <a:cubicBezTo>
                  <a:pt x="519644" y="594103"/>
                  <a:pt x="506916" y="606722"/>
                  <a:pt x="491250" y="606722"/>
                </a:cubicBezTo>
                <a:lnTo>
                  <a:pt x="141260" y="606722"/>
                </a:lnTo>
                <a:cubicBezTo>
                  <a:pt x="125594" y="606722"/>
                  <a:pt x="112866" y="594103"/>
                  <a:pt x="112866" y="578639"/>
                </a:cubicBezTo>
                <a:lnTo>
                  <a:pt x="112866" y="287587"/>
                </a:lnTo>
                <a:cubicBezTo>
                  <a:pt x="108771" y="289364"/>
                  <a:pt x="104410" y="290342"/>
                  <a:pt x="99870" y="290342"/>
                </a:cubicBezTo>
                <a:cubicBezTo>
                  <a:pt x="93906" y="290342"/>
                  <a:pt x="88121" y="288742"/>
                  <a:pt x="83136" y="285809"/>
                </a:cubicBezTo>
                <a:cubicBezTo>
                  <a:pt x="78151" y="288742"/>
                  <a:pt x="72366" y="290342"/>
                  <a:pt x="66402" y="290342"/>
                </a:cubicBezTo>
                <a:cubicBezTo>
                  <a:pt x="60349" y="290342"/>
                  <a:pt x="54653" y="288742"/>
                  <a:pt x="49668" y="285809"/>
                </a:cubicBezTo>
                <a:cubicBezTo>
                  <a:pt x="44594" y="288742"/>
                  <a:pt x="38898" y="290342"/>
                  <a:pt x="32934" y="290342"/>
                </a:cubicBezTo>
                <a:cubicBezTo>
                  <a:pt x="14776" y="290342"/>
                  <a:pt x="0" y="275589"/>
                  <a:pt x="0" y="257548"/>
                </a:cubicBezTo>
                <a:lnTo>
                  <a:pt x="0" y="128774"/>
                </a:lnTo>
                <a:cubicBezTo>
                  <a:pt x="0" y="123620"/>
                  <a:pt x="4184" y="119443"/>
                  <a:pt x="9346" y="119443"/>
                </a:cubicBezTo>
                <a:cubicBezTo>
                  <a:pt x="14509" y="119443"/>
                  <a:pt x="18603" y="123620"/>
                  <a:pt x="18603" y="128774"/>
                </a:cubicBezTo>
                <a:lnTo>
                  <a:pt x="18603" y="257548"/>
                </a:lnTo>
                <a:cubicBezTo>
                  <a:pt x="18603" y="265369"/>
                  <a:pt x="25012" y="271768"/>
                  <a:pt x="32934" y="271768"/>
                </a:cubicBezTo>
                <a:cubicBezTo>
                  <a:pt x="35604" y="271768"/>
                  <a:pt x="38097" y="271057"/>
                  <a:pt x="40322" y="269635"/>
                </a:cubicBezTo>
                <a:lnTo>
                  <a:pt x="40322" y="219334"/>
                </a:lnTo>
                <a:cubicBezTo>
                  <a:pt x="40322" y="214179"/>
                  <a:pt x="44505" y="210002"/>
                  <a:pt x="49668" y="210002"/>
                </a:cubicBezTo>
                <a:cubicBezTo>
                  <a:pt x="54742" y="210002"/>
                  <a:pt x="58925" y="214179"/>
                  <a:pt x="58925" y="219334"/>
                </a:cubicBezTo>
                <a:lnTo>
                  <a:pt x="58925" y="269635"/>
                </a:lnTo>
                <a:cubicBezTo>
                  <a:pt x="61150" y="271057"/>
                  <a:pt x="63732" y="271768"/>
                  <a:pt x="66402" y="271768"/>
                </a:cubicBezTo>
                <a:cubicBezTo>
                  <a:pt x="70229" y="271768"/>
                  <a:pt x="73790" y="270257"/>
                  <a:pt x="76549" y="267591"/>
                </a:cubicBezTo>
                <a:cubicBezTo>
                  <a:pt x="78240" y="265813"/>
                  <a:pt x="80644" y="264836"/>
                  <a:pt x="83136" y="264836"/>
                </a:cubicBezTo>
                <a:cubicBezTo>
                  <a:pt x="85628" y="264836"/>
                  <a:pt x="87943" y="265813"/>
                  <a:pt x="89723" y="267591"/>
                </a:cubicBezTo>
                <a:cubicBezTo>
                  <a:pt x="92393" y="270257"/>
                  <a:pt x="96043" y="271768"/>
                  <a:pt x="99870" y="271768"/>
                </a:cubicBezTo>
                <a:cubicBezTo>
                  <a:pt x="104410" y="271768"/>
                  <a:pt x="108593" y="269635"/>
                  <a:pt x="111352" y="265991"/>
                </a:cubicBezTo>
                <a:cubicBezTo>
                  <a:pt x="111797" y="265369"/>
                  <a:pt x="112242" y="264836"/>
                  <a:pt x="112866" y="264391"/>
                </a:cubicBezTo>
                <a:lnTo>
                  <a:pt x="112866" y="64521"/>
                </a:lnTo>
                <a:cubicBezTo>
                  <a:pt x="112866" y="39192"/>
                  <a:pt x="91770" y="18574"/>
                  <a:pt x="65779" y="18574"/>
                </a:cubicBezTo>
                <a:cubicBezTo>
                  <a:pt x="39788" y="18574"/>
                  <a:pt x="18603" y="39192"/>
                  <a:pt x="18603" y="64521"/>
                </a:cubicBezTo>
                <a:lnTo>
                  <a:pt x="18603" y="85405"/>
                </a:lnTo>
                <a:cubicBezTo>
                  <a:pt x="18603" y="90560"/>
                  <a:pt x="14509" y="94737"/>
                  <a:pt x="9346" y="94737"/>
                </a:cubicBezTo>
                <a:cubicBezTo>
                  <a:pt x="4184" y="94737"/>
                  <a:pt x="0" y="90560"/>
                  <a:pt x="0" y="85405"/>
                </a:cubicBezTo>
                <a:lnTo>
                  <a:pt x="0" y="64521"/>
                </a:lnTo>
                <a:cubicBezTo>
                  <a:pt x="0" y="28972"/>
                  <a:pt x="29552" y="0"/>
                  <a:pt x="657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0" name="connections_181208"/>
          <p:cNvSpPr/>
          <p:nvPr/>
        </p:nvSpPr>
        <p:spPr>
          <a:xfrm>
            <a:off x="8265948" y="1947320"/>
            <a:ext cx="212520" cy="212198"/>
          </a:xfrm>
          <a:custGeom>
            <a:avLst/>
            <a:gdLst>
              <a:gd name="connsiteX0" fmla="*/ 317786 w 606933"/>
              <a:gd name="connsiteY0" fmla="*/ 410527 h 606016"/>
              <a:gd name="connsiteX1" fmla="*/ 287028 w 606933"/>
              <a:gd name="connsiteY1" fmla="*/ 429167 h 606016"/>
              <a:gd name="connsiteX2" fmla="*/ 310414 w 606933"/>
              <a:gd name="connsiteY2" fmla="*/ 456553 h 606016"/>
              <a:gd name="connsiteX3" fmla="*/ 333799 w 606933"/>
              <a:gd name="connsiteY3" fmla="*/ 436762 h 606016"/>
              <a:gd name="connsiteX4" fmla="*/ 317786 w 606933"/>
              <a:gd name="connsiteY4" fmla="*/ 410527 h 606016"/>
              <a:gd name="connsiteX5" fmla="*/ 198326 w 606933"/>
              <a:gd name="connsiteY5" fmla="*/ 410527 h 606016"/>
              <a:gd name="connsiteX6" fmla="*/ 167568 w 606933"/>
              <a:gd name="connsiteY6" fmla="*/ 429167 h 606016"/>
              <a:gd name="connsiteX7" fmla="*/ 190953 w 606933"/>
              <a:gd name="connsiteY7" fmla="*/ 456553 h 606016"/>
              <a:gd name="connsiteX8" fmla="*/ 214339 w 606933"/>
              <a:gd name="connsiteY8" fmla="*/ 436762 h 606016"/>
              <a:gd name="connsiteX9" fmla="*/ 198326 w 606933"/>
              <a:gd name="connsiteY9" fmla="*/ 410527 h 606016"/>
              <a:gd name="connsiteX10" fmla="*/ 248322 w 606933"/>
              <a:gd name="connsiteY10" fmla="*/ 96856 h 606016"/>
              <a:gd name="connsiteX11" fmla="*/ 256501 w 606933"/>
              <a:gd name="connsiteY11" fmla="*/ 101344 h 606016"/>
              <a:gd name="connsiteX12" fmla="*/ 285992 w 606933"/>
              <a:gd name="connsiteY12" fmla="*/ 249089 h 606016"/>
              <a:gd name="connsiteX13" fmla="*/ 285992 w 606933"/>
              <a:gd name="connsiteY13" fmla="*/ 388434 h 606016"/>
              <a:gd name="connsiteX14" fmla="*/ 310414 w 606933"/>
              <a:gd name="connsiteY14" fmla="*/ 382220 h 606016"/>
              <a:gd name="connsiteX15" fmla="*/ 360294 w 606933"/>
              <a:gd name="connsiteY15" fmla="*/ 423299 h 606016"/>
              <a:gd name="connsiteX16" fmla="*/ 351309 w 606933"/>
              <a:gd name="connsiteY16" fmla="*/ 463112 h 606016"/>
              <a:gd name="connsiteX17" fmla="*/ 316519 w 606933"/>
              <a:gd name="connsiteY17" fmla="*/ 483364 h 606016"/>
              <a:gd name="connsiteX18" fmla="*/ 331034 w 606933"/>
              <a:gd name="connsiteY18" fmla="*/ 493950 h 606016"/>
              <a:gd name="connsiteX19" fmla="*/ 344051 w 606933"/>
              <a:gd name="connsiteY19" fmla="*/ 503270 h 606016"/>
              <a:gd name="connsiteX20" fmla="*/ 331264 w 606933"/>
              <a:gd name="connsiteY20" fmla="*/ 523637 h 606016"/>
              <a:gd name="connsiteX21" fmla="*/ 319514 w 606933"/>
              <a:gd name="connsiteY21" fmla="*/ 518689 h 606016"/>
              <a:gd name="connsiteX22" fmla="*/ 309492 w 606933"/>
              <a:gd name="connsiteY22" fmla="*/ 512245 h 606016"/>
              <a:gd name="connsiteX23" fmla="*/ 292904 w 606933"/>
              <a:gd name="connsiteY23" fmla="*/ 498437 h 606016"/>
              <a:gd name="connsiteX24" fmla="*/ 259496 w 606933"/>
              <a:gd name="connsiteY24" fmla="*/ 431469 h 606016"/>
              <a:gd name="connsiteX25" fmla="*/ 259496 w 606933"/>
              <a:gd name="connsiteY25" fmla="*/ 360128 h 606016"/>
              <a:gd name="connsiteX26" fmla="*/ 241871 w 606933"/>
              <a:gd name="connsiteY26" fmla="*/ 360013 h 606016"/>
              <a:gd name="connsiteX27" fmla="*/ 241871 w 606933"/>
              <a:gd name="connsiteY27" fmla="*/ 425946 h 606016"/>
              <a:gd name="connsiteX28" fmla="*/ 240258 w 606933"/>
              <a:gd name="connsiteY28" fmla="*/ 445392 h 606016"/>
              <a:gd name="connsiteX29" fmla="*/ 216412 w 606933"/>
              <a:gd name="connsiteY29" fmla="*/ 476920 h 606016"/>
              <a:gd name="connsiteX30" fmla="*/ 175978 w 606933"/>
              <a:gd name="connsiteY30" fmla="*/ 481523 h 606016"/>
              <a:gd name="connsiteX31" fmla="*/ 145796 w 606933"/>
              <a:gd name="connsiteY31" fmla="*/ 456208 h 606016"/>
              <a:gd name="connsiteX32" fmla="*/ 143146 w 606933"/>
              <a:gd name="connsiteY32" fmla="*/ 415705 h 606016"/>
              <a:gd name="connsiteX33" fmla="*/ 169872 w 606933"/>
              <a:gd name="connsiteY33" fmla="*/ 386708 h 606016"/>
              <a:gd name="connsiteX34" fmla="*/ 215375 w 606933"/>
              <a:gd name="connsiteY34" fmla="*/ 388434 h 606016"/>
              <a:gd name="connsiteX35" fmla="*/ 215375 w 606933"/>
              <a:gd name="connsiteY35" fmla="*/ 372095 h 606016"/>
              <a:gd name="connsiteX36" fmla="*/ 215375 w 606933"/>
              <a:gd name="connsiteY36" fmla="*/ 249319 h 606016"/>
              <a:gd name="connsiteX37" fmla="*/ 244636 w 606933"/>
              <a:gd name="connsiteY37" fmla="*/ 102149 h 606016"/>
              <a:gd name="connsiteX38" fmla="*/ 248322 w 606933"/>
              <a:gd name="connsiteY38" fmla="*/ 96856 h 606016"/>
              <a:gd name="connsiteX39" fmla="*/ 343407 w 606933"/>
              <a:gd name="connsiteY39" fmla="*/ 95828 h 606016"/>
              <a:gd name="connsiteX40" fmla="*/ 418053 w 606933"/>
              <a:gd name="connsiteY40" fmla="*/ 95828 h 606016"/>
              <a:gd name="connsiteX41" fmla="*/ 441668 w 606933"/>
              <a:gd name="connsiteY41" fmla="*/ 119531 h 606016"/>
              <a:gd name="connsiteX42" fmla="*/ 441668 w 606933"/>
              <a:gd name="connsiteY42" fmla="*/ 464715 h 606016"/>
              <a:gd name="connsiteX43" fmla="*/ 441668 w 606933"/>
              <a:gd name="connsiteY43" fmla="*/ 489799 h 606016"/>
              <a:gd name="connsiteX44" fmla="*/ 429803 w 606933"/>
              <a:gd name="connsiteY44" fmla="*/ 501650 h 606016"/>
              <a:gd name="connsiteX45" fmla="*/ 412063 w 606933"/>
              <a:gd name="connsiteY45" fmla="*/ 501650 h 606016"/>
              <a:gd name="connsiteX46" fmla="*/ 400313 w 606933"/>
              <a:gd name="connsiteY46" fmla="*/ 489799 h 606016"/>
              <a:gd name="connsiteX47" fmla="*/ 400313 w 606933"/>
              <a:gd name="connsiteY47" fmla="*/ 464715 h 606016"/>
              <a:gd name="connsiteX48" fmla="*/ 400313 w 606933"/>
              <a:gd name="connsiteY48" fmla="*/ 335616 h 606016"/>
              <a:gd name="connsiteX49" fmla="*/ 343407 w 606933"/>
              <a:gd name="connsiteY49" fmla="*/ 335616 h 606016"/>
              <a:gd name="connsiteX50" fmla="*/ 331657 w 606933"/>
              <a:gd name="connsiteY50" fmla="*/ 323880 h 606016"/>
              <a:gd name="connsiteX51" fmla="*/ 343407 w 606933"/>
              <a:gd name="connsiteY51" fmla="*/ 312029 h 606016"/>
              <a:gd name="connsiteX52" fmla="*/ 400313 w 606933"/>
              <a:gd name="connsiteY52" fmla="*/ 312029 h 606016"/>
              <a:gd name="connsiteX53" fmla="*/ 400313 w 606933"/>
              <a:gd name="connsiteY53" fmla="*/ 298221 h 606016"/>
              <a:gd name="connsiteX54" fmla="*/ 343407 w 606933"/>
              <a:gd name="connsiteY54" fmla="*/ 298221 h 606016"/>
              <a:gd name="connsiteX55" fmla="*/ 331657 w 606933"/>
              <a:gd name="connsiteY55" fmla="*/ 286370 h 606016"/>
              <a:gd name="connsiteX56" fmla="*/ 343407 w 606933"/>
              <a:gd name="connsiteY56" fmla="*/ 274634 h 606016"/>
              <a:gd name="connsiteX57" fmla="*/ 400313 w 606933"/>
              <a:gd name="connsiteY57" fmla="*/ 274634 h 606016"/>
              <a:gd name="connsiteX58" fmla="*/ 400313 w 606933"/>
              <a:gd name="connsiteY58" fmla="*/ 262783 h 606016"/>
              <a:gd name="connsiteX59" fmla="*/ 343407 w 606933"/>
              <a:gd name="connsiteY59" fmla="*/ 262783 h 606016"/>
              <a:gd name="connsiteX60" fmla="*/ 331657 w 606933"/>
              <a:gd name="connsiteY60" fmla="*/ 251046 h 606016"/>
              <a:gd name="connsiteX61" fmla="*/ 343407 w 606933"/>
              <a:gd name="connsiteY61" fmla="*/ 239195 h 606016"/>
              <a:gd name="connsiteX62" fmla="*/ 400313 w 606933"/>
              <a:gd name="connsiteY62" fmla="*/ 239195 h 606016"/>
              <a:gd name="connsiteX63" fmla="*/ 400313 w 606933"/>
              <a:gd name="connsiteY63" fmla="*/ 227344 h 606016"/>
              <a:gd name="connsiteX64" fmla="*/ 343407 w 606933"/>
              <a:gd name="connsiteY64" fmla="*/ 227344 h 606016"/>
              <a:gd name="connsiteX65" fmla="*/ 331657 w 606933"/>
              <a:gd name="connsiteY65" fmla="*/ 215607 h 606016"/>
              <a:gd name="connsiteX66" fmla="*/ 343407 w 606933"/>
              <a:gd name="connsiteY66" fmla="*/ 203756 h 606016"/>
              <a:gd name="connsiteX67" fmla="*/ 400313 w 606933"/>
              <a:gd name="connsiteY67" fmla="*/ 203756 h 606016"/>
              <a:gd name="connsiteX68" fmla="*/ 400313 w 606933"/>
              <a:gd name="connsiteY68" fmla="*/ 191905 h 606016"/>
              <a:gd name="connsiteX69" fmla="*/ 343407 w 606933"/>
              <a:gd name="connsiteY69" fmla="*/ 191905 h 606016"/>
              <a:gd name="connsiteX70" fmla="*/ 331657 w 606933"/>
              <a:gd name="connsiteY70" fmla="*/ 180168 h 606016"/>
              <a:gd name="connsiteX71" fmla="*/ 343407 w 606933"/>
              <a:gd name="connsiteY71" fmla="*/ 168317 h 606016"/>
              <a:gd name="connsiteX72" fmla="*/ 400313 w 606933"/>
              <a:gd name="connsiteY72" fmla="*/ 168317 h 606016"/>
              <a:gd name="connsiteX73" fmla="*/ 400313 w 606933"/>
              <a:gd name="connsiteY73" fmla="*/ 156466 h 606016"/>
              <a:gd name="connsiteX74" fmla="*/ 343407 w 606933"/>
              <a:gd name="connsiteY74" fmla="*/ 156466 h 606016"/>
              <a:gd name="connsiteX75" fmla="*/ 331657 w 606933"/>
              <a:gd name="connsiteY75" fmla="*/ 144729 h 606016"/>
              <a:gd name="connsiteX76" fmla="*/ 343407 w 606933"/>
              <a:gd name="connsiteY76" fmla="*/ 132878 h 606016"/>
              <a:gd name="connsiteX77" fmla="*/ 400313 w 606933"/>
              <a:gd name="connsiteY77" fmla="*/ 132878 h 606016"/>
              <a:gd name="connsiteX78" fmla="*/ 400313 w 606933"/>
              <a:gd name="connsiteY78" fmla="*/ 119531 h 606016"/>
              <a:gd name="connsiteX79" fmla="*/ 343407 w 606933"/>
              <a:gd name="connsiteY79" fmla="*/ 119531 h 606016"/>
              <a:gd name="connsiteX80" fmla="*/ 331657 w 606933"/>
              <a:gd name="connsiteY80" fmla="*/ 107680 h 606016"/>
              <a:gd name="connsiteX81" fmla="*/ 343407 w 606933"/>
              <a:gd name="connsiteY81" fmla="*/ 95828 h 606016"/>
              <a:gd name="connsiteX82" fmla="*/ 125950 w 606933"/>
              <a:gd name="connsiteY82" fmla="*/ 23012 h 606016"/>
              <a:gd name="connsiteX83" fmla="*/ 23047 w 606933"/>
              <a:gd name="connsiteY83" fmla="*/ 125760 h 606016"/>
              <a:gd name="connsiteX84" fmla="*/ 23047 w 606933"/>
              <a:gd name="connsiteY84" fmla="*/ 480142 h 606016"/>
              <a:gd name="connsiteX85" fmla="*/ 125950 w 606933"/>
              <a:gd name="connsiteY85" fmla="*/ 583004 h 606016"/>
              <a:gd name="connsiteX86" fmla="*/ 480868 w 606933"/>
              <a:gd name="connsiteY86" fmla="*/ 583004 h 606016"/>
              <a:gd name="connsiteX87" fmla="*/ 583886 w 606933"/>
              <a:gd name="connsiteY87" fmla="*/ 480142 h 606016"/>
              <a:gd name="connsiteX88" fmla="*/ 583886 w 606933"/>
              <a:gd name="connsiteY88" fmla="*/ 125760 h 606016"/>
              <a:gd name="connsiteX89" fmla="*/ 480868 w 606933"/>
              <a:gd name="connsiteY89" fmla="*/ 23012 h 606016"/>
              <a:gd name="connsiteX90" fmla="*/ 125950 w 606933"/>
              <a:gd name="connsiteY90" fmla="*/ 0 h 606016"/>
              <a:gd name="connsiteX91" fmla="*/ 480868 w 606933"/>
              <a:gd name="connsiteY91" fmla="*/ 0 h 606016"/>
              <a:gd name="connsiteX92" fmla="*/ 606933 w 606933"/>
              <a:gd name="connsiteY92" fmla="*/ 125760 h 606016"/>
              <a:gd name="connsiteX93" fmla="*/ 606933 w 606933"/>
              <a:gd name="connsiteY93" fmla="*/ 480142 h 606016"/>
              <a:gd name="connsiteX94" fmla="*/ 480868 w 606933"/>
              <a:gd name="connsiteY94" fmla="*/ 606016 h 606016"/>
              <a:gd name="connsiteX95" fmla="*/ 125950 w 606933"/>
              <a:gd name="connsiteY95" fmla="*/ 606016 h 606016"/>
              <a:gd name="connsiteX96" fmla="*/ 0 w 606933"/>
              <a:gd name="connsiteY96" fmla="*/ 480142 h 606016"/>
              <a:gd name="connsiteX97" fmla="*/ 0 w 606933"/>
              <a:gd name="connsiteY97" fmla="*/ 125760 h 606016"/>
              <a:gd name="connsiteX98" fmla="*/ 125950 w 606933"/>
              <a:gd name="connsiteY98" fmla="*/ 0 h 606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606933" h="606016">
                <a:moveTo>
                  <a:pt x="317786" y="410527"/>
                </a:moveTo>
                <a:cubicBezTo>
                  <a:pt x="304193" y="406039"/>
                  <a:pt x="289332" y="415129"/>
                  <a:pt x="287028" y="429167"/>
                </a:cubicBezTo>
                <a:cubicBezTo>
                  <a:pt x="284840" y="443321"/>
                  <a:pt x="296014" y="456553"/>
                  <a:pt x="310414" y="456553"/>
                </a:cubicBezTo>
                <a:cubicBezTo>
                  <a:pt x="321818" y="456553"/>
                  <a:pt x="331956" y="448038"/>
                  <a:pt x="333799" y="436762"/>
                </a:cubicBezTo>
                <a:cubicBezTo>
                  <a:pt x="335642" y="425485"/>
                  <a:pt x="328730" y="414094"/>
                  <a:pt x="317786" y="410527"/>
                </a:cubicBezTo>
                <a:close/>
                <a:moveTo>
                  <a:pt x="198326" y="410527"/>
                </a:moveTo>
                <a:cubicBezTo>
                  <a:pt x="184733" y="406039"/>
                  <a:pt x="169872" y="415129"/>
                  <a:pt x="167568" y="429167"/>
                </a:cubicBezTo>
                <a:cubicBezTo>
                  <a:pt x="165264" y="443321"/>
                  <a:pt x="176554" y="456553"/>
                  <a:pt x="190953" y="456553"/>
                </a:cubicBezTo>
                <a:cubicBezTo>
                  <a:pt x="202358" y="456553"/>
                  <a:pt x="212495" y="448038"/>
                  <a:pt x="214339" y="436762"/>
                </a:cubicBezTo>
                <a:cubicBezTo>
                  <a:pt x="216182" y="425485"/>
                  <a:pt x="209270" y="414094"/>
                  <a:pt x="198326" y="410527"/>
                </a:cubicBezTo>
                <a:close/>
                <a:moveTo>
                  <a:pt x="248322" y="96856"/>
                </a:moveTo>
                <a:cubicBezTo>
                  <a:pt x="252008" y="95475"/>
                  <a:pt x="255810" y="97546"/>
                  <a:pt x="256501" y="101344"/>
                </a:cubicBezTo>
                <a:lnTo>
                  <a:pt x="285992" y="249089"/>
                </a:lnTo>
                <a:lnTo>
                  <a:pt x="285992" y="388434"/>
                </a:lnTo>
                <a:cubicBezTo>
                  <a:pt x="293364" y="384407"/>
                  <a:pt x="301889" y="382220"/>
                  <a:pt x="310414" y="382220"/>
                </a:cubicBezTo>
                <a:cubicBezTo>
                  <a:pt x="334375" y="382220"/>
                  <a:pt x="355802" y="399710"/>
                  <a:pt x="360294" y="423299"/>
                </a:cubicBezTo>
                <a:cubicBezTo>
                  <a:pt x="363059" y="437107"/>
                  <a:pt x="359718" y="451720"/>
                  <a:pt x="351309" y="463112"/>
                </a:cubicBezTo>
                <a:cubicBezTo>
                  <a:pt x="343015" y="474273"/>
                  <a:pt x="330343" y="481753"/>
                  <a:pt x="316519" y="483364"/>
                </a:cubicBezTo>
                <a:cubicBezTo>
                  <a:pt x="321012" y="487276"/>
                  <a:pt x="325850" y="490843"/>
                  <a:pt x="331034" y="493950"/>
                </a:cubicBezTo>
                <a:cubicBezTo>
                  <a:pt x="335527" y="496596"/>
                  <a:pt x="341171" y="498437"/>
                  <a:pt x="344051" y="503270"/>
                </a:cubicBezTo>
                <a:cubicBezTo>
                  <a:pt x="349466" y="512590"/>
                  <a:pt x="341978" y="524442"/>
                  <a:pt x="331264" y="523637"/>
                </a:cubicBezTo>
                <a:cubicBezTo>
                  <a:pt x="327002" y="523292"/>
                  <a:pt x="323201" y="520760"/>
                  <a:pt x="319514" y="518689"/>
                </a:cubicBezTo>
                <a:cubicBezTo>
                  <a:pt x="316058" y="516733"/>
                  <a:pt x="312718" y="514547"/>
                  <a:pt x="309492" y="512245"/>
                </a:cubicBezTo>
                <a:cubicBezTo>
                  <a:pt x="303617" y="508103"/>
                  <a:pt x="297972" y="503500"/>
                  <a:pt x="292904" y="498437"/>
                </a:cubicBezTo>
                <a:cubicBezTo>
                  <a:pt x="284609" y="490152"/>
                  <a:pt x="259496" y="471972"/>
                  <a:pt x="259496" y="431469"/>
                </a:cubicBezTo>
                <a:lnTo>
                  <a:pt x="259496" y="360128"/>
                </a:lnTo>
                <a:lnTo>
                  <a:pt x="241871" y="360013"/>
                </a:lnTo>
                <a:lnTo>
                  <a:pt x="241871" y="425946"/>
                </a:lnTo>
                <a:cubicBezTo>
                  <a:pt x="241871" y="432504"/>
                  <a:pt x="241871" y="438833"/>
                  <a:pt x="240258" y="445392"/>
                </a:cubicBezTo>
                <a:cubicBezTo>
                  <a:pt x="236917" y="458509"/>
                  <a:pt x="228162" y="470131"/>
                  <a:pt x="216412" y="476920"/>
                </a:cubicBezTo>
                <a:cubicBezTo>
                  <a:pt x="204316" y="483939"/>
                  <a:pt x="189456" y="485665"/>
                  <a:pt x="175978" y="481523"/>
                </a:cubicBezTo>
                <a:cubicBezTo>
                  <a:pt x="163076" y="477495"/>
                  <a:pt x="152017" y="468290"/>
                  <a:pt x="145796" y="456208"/>
                </a:cubicBezTo>
                <a:cubicBezTo>
                  <a:pt x="139345" y="443781"/>
                  <a:pt x="138308" y="428822"/>
                  <a:pt x="143146" y="415705"/>
                </a:cubicBezTo>
                <a:cubicBezTo>
                  <a:pt x="147754" y="402932"/>
                  <a:pt x="157546" y="392346"/>
                  <a:pt x="169872" y="386708"/>
                </a:cubicBezTo>
                <a:cubicBezTo>
                  <a:pt x="184387" y="380149"/>
                  <a:pt x="201552" y="380840"/>
                  <a:pt x="215375" y="388434"/>
                </a:cubicBezTo>
                <a:lnTo>
                  <a:pt x="215375" y="372095"/>
                </a:lnTo>
                <a:lnTo>
                  <a:pt x="215375" y="249319"/>
                </a:lnTo>
                <a:lnTo>
                  <a:pt x="244636" y="102149"/>
                </a:lnTo>
                <a:cubicBezTo>
                  <a:pt x="245096" y="99963"/>
                  <a:pt x="246018" y="97777"/>
                  <a:pt x="248322" y="96856"/>
                </a:cubicBezTo>
                <a:close/>
                <a:moveTo>
                  <a:pt x="343407" y="95828"/>
                </a:moveTo>
                <a:lnTo>
                  <a:pt x="418053" y="95828"/>
                </a:lnTo>
                <a:cubicBezTo>
                  <a:pt x="431070" y="95828"/>
                  <a:pt x="441668" y="106414"/>
                  <a:pt x="441668" y="119531"/>
                </a:cubicBezTo>
                <a:lnTo>
                  <a:pt x="441668" y="464715"/>
                </a:lnTo>
                <a:lnTo>
                  <a:pt x="441668" y="489799"/>
                </a:lnTo>
                <a:cubicBezTo>
                  <a:pt x="441668" y="496357"/>
                  <a:pt x="436369" y="501650"/>
                  <a:pt x="429803" y="501650"/>
                </a:cubicBezTo>
                <a:lnTo>
                  <a:pt x="412063" y="501650"/>
                </a:lnTo>
                <a:cubicBezTo>
                  <a:pt x="405612" y="501650"/>
                  <a:pt x="400313" y="496357"/>
                  <a:pt x="400313" y="489799"/>
                </a:cubicBezTo>
                <a:lnTo>
                  <a:pt x="400313" y="464715"/>
                </a:lnTo>
                <a:lnTo>
                  <a:pt x="400313" y="335616"/>
                </a:lnTo>
                <a:lnTo>
                  <a:pt x="343407" y="335616"/>
                </a:lnTo>
                <a:cubicBezTo>
                  <a:pt x="336956" y="335616"/>
                  <a:pt x="331657" y="330324"/>
                  <a:pt x="331657" y="323880"/>
                </a:cubicBezTo>
                <a:cubicBezTo>
                  <a:pt x="331657" y="317322"/>
                  <a:pt x="336956" y="312029"/>
                  <a:pt x="343407" y="312029"/>
                </a:cubicBezTo>
                <a:lnTo>
                  <a:pt x="400313" y="312029"/>
                </a:lnTo>
                <a:lnTo>
                  <a:pt x="400313" y="298221"/>
                </a:lnTo>
                <a:lnTo>
                  <a:pt x="343407" y="298221"/>
                </a:lnTo>
                <a:cubicBezTo>
                  <a:pt x="336956" y="298221"/>
                  <a:pt x="331657" y="292929"/>
                  <a:pt x="331657" y="286370"/>
                </a:cubicBezTo>
                <a:cubicBezTo>
                  <a:pt x="331657" y="279927"/>
                  <a:pt x="336956" y="274634"/>
                  <a:pt x="343407" y="274634"/>
                </a:cubicBezTo>
                <a:lnTo>
                  <a:pt x="400313" y="274634"/>
                </a:lnTo>
                <a:lnTo>
                  <a:pt x="400313" y="262783"/>
                </a:lnTo>
                <a:lnTo>
                  <a:pt x="343407" y="262783"/>
                </a:lnTo>
                <a:cubicBezTo>
                  <a:pt x="336956" y="262783"/>
                  <a:pt x="331657" y="257490"/>
                  <a:pt x="331657" y="251046"/>
                </a:cubicBezTo>
                <a:cubicBezTo>
                  <a:pt x="331657" y="244488"/>
                  <a:pt x="336956" y="239195"/>
                  <a:pt x="343407" y="239195"/>
                </a:cubicBezTo>
                <a:lnTo>
                  <a:pt x="400313" y="239195"/>
                </a:lnTo>
                <a:lnTo>
                  <a:pt x="400313" y="227344"/>
                </a:lnTo>
                <a:lnTo>
                  <a:pt x="343407" y="227344"/>
                </a:lnTo>
                <a:cubicBezTo>
                  <a:pt x="336956" y="227344"/>
                  <a:pt x="331657" y="222051"/>
                  <a:pt x="331657" y="215607"/>
                </a:cubicBezTo>
                <a:cubicBezTo>
                  <a:pt x="331657" y="209049"/>
                  <a:pt x="336956" y="203756"/>
                  <a:pt x="343407" y="203756"/>
                </a:cubicBezTo>
                <a:lnTo>
                  <a:pt x="400313" y="203756"/>
                </a:lnTo>
                <a:lnTo>
                  <a:pt x="400313" y="191905"/>
                </a:lnTo>
                <a:lnTo>
                  <a:pt x="343407" y="191905"/>
                </a:lnTo>
                <a:cubicBezTo>
                  <a:pt x="336956" y="191905"/>
                  <a:pt x="331657" y="186612"/>
                  <a:pt x="331657" y="180168"/>
                </a:cubicBezTo>
                <a:cubicBezTo>
                  <a:pt x="331657" y="173610"/>
                  <a:pt x="336956" y="168317"/>
                  <a:pt x="343407" y="168317"/>
                </a:cubicBezTo>
                <a:lnTo>
                  <a:pt x="400313" y="168317"/>
                </a:lnTo>
                <a:lnTo>
                  <a:pt x="400313" y="156466"/>
                </a:lnTo>
                <a:lnTo>
                  <a:pt x="343407" y="156466"/>
                </a:lnTo>
                <a:cubicBezTo>
                  <a:pt x="336956" y="156466"/>
                  <a:pt x="331657" y="151173"/>
                  <a:pt x="331657" y="144729"/>
                </a:cubicBezTo>
                <a:cubicBezTo>
                  <a:pt x="331657" y="138171"/>
                  <a:pt x="336956" y="132878"/>
                  <a:pt x="343407" y="132878"/>
                </a:cubicBezTo>
                <a:lnTo>
                  <a:pt x="400313" y="132878"/>
                </a:lnTo>
                <a:lnTo>
                  <a:pt x="400313" y="119531"/>
                </a:lnTo>
                <a:lnTo>
                  <a:pt x="343407" y="119531"/>
                </a:lnTo>
                <a:cubicBezTo>
                  <a:pt x="336956" y="119531"/>
                  <a:pt x="331657" y="114238"/>
                  <a:pt x="331657" y="107680"/>
                </a:cubicBezTo>
                <a:cubicBezTo>
                  <a:pt x="331657" y="101121"/>
                  <a:pt x="336956" y="95828"/>
                  <a:pt x="343407" y="95828"/>
                </a:cubicBezTo>
                <a:close/>
                <a:moveTo>
                  <a:pt x="125950" y="23012"/>
                </a:moveTo>
                <a:cubicBezTo>
                  <a:pt x="69255" y="23012"/>
                  <a:pt x="23047" y="69151"/>
                  <a:pt x="23047" y="125760"/>
                </a:cubicBezTo>
                <a:lnTo>
                  <a:pt x="23047" y="480142"/>
                </a:lnTo>
                <a:cubicBezTo>
                  <a:pt x="23047" y="536866"/>
                  <a:pt x="69255" y="583004"/>
                  <a:pt x="125950" y="583004"/>
                </a:cubicBezTo>
                <a:lnTo>
                  <a:pt x="480868" y="583004"/>
                </a:lnTo>
                <a:cubicBezTo>
                  <a:pt x="537678" y="583004"/>
                  <a:pt x="583886" y="536866"/>
                  <a:pt x="583886" y="480142"/>
                </a:cubicBezTo>
                <a:lnTo>
                  <a:pt x="583886" y="125760"/>
                </a:lnTo>
                <a:cubicBezTo>
                  <a:pt x="583886" y="69151"/>
                  <a:pt x="537678" y="23012"/>
                  <a:pt x="480868" y="23012"/>
                </a:cubicBezTo>
                <a:close/>
                <a:moveTo>
                  <a:pt x="125950" y="0"/>
                </a:moveTo>
                <a:lnTo>
                  <a:pt x="480868" y="0"/>
                </a:lnTo>
                <a:cubicBezTo>
                  <a:pt x="550354" y="0"/>
                  <a:pt x="606933" y="56379"/>
                  <a:pt x="606933" y="125760"/>
                </a:cubicBezTo>
                <a:lnTo>
                  <a:pt x="606933" y="480142"/>
                </a:lnTo>
                <a:cubicBezTo>
                  <a:pt x="606933" y="549522"/>
                  <a:pt x="550354" y="606016"/>
                  <a:pt x="480868" y="606016"/>
                </a:cubicBezTo>
                <a:lnTo>
                  <a:pt x="125950" y="606016"/>
                </a:lnTo>
                <a:cubicBezTo>
                  <a:pt x="56464" y="606016"/>
                  <a:pt x="0" y="549522"/>
                  <a:pt x="0" y="480142"/>
                </a:cubicBezTo>
                <a:lnTo>
                  <a:pt x="0" y="125760"/>
                </a:lnTo>
                <a:cubicBezTo>
                  <a:pt x="0" y="56379"/>
                  <a:pt x="56464" y="0"/>
                  <a:pt x="125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7" name="connections_181208"/>
          <p:cNvSpPr/>
          <p:nvPr/>
        </p:nvSpPr>
        <p:spPr>
          <a:xfrm>
            <a:off x="9730139" y="3481674"/>
            <a:ext cx="211421" cy="212520"/>
          </a:xfrm>
          <a:custGeom>
            <a:avLst/>
            <a:gdLst>
              <a:gd name="T0" fmla="*/ 12278 w 13637"/>
              <a:gd name="T1" fmla="*/ 7643 h 13706"/>
              <a:gd name="T2" fmla="*/ 2567 w 13637"/>
              <a:gd name="T3" fmla="*/ 10551 h 13706"/>
              <a:gd name="T4" fmla="*/ 9601 w 13637"/>
              <a:gd name="T5" fmla="*/ 2161 h 13706"/>
              <a:gd name="T6" fmla="*/ 1753 w 13637"/>
              <a:gd name="T7" fmla="*/ 3321 h 13706"/>
              <a:gd name="T8" fmla="*/ 10110 w 13637"/>
              <a:gd name="T9" fmla="*/ 12144 h 13706"/>
              <a:gd name="T10" fmla="*/ 11225 w 13637"/>
              <a:gd name="T11" fmla="*/ 2638 h 13706"/>
              <a:gd name="T12" fmla="*/ 10005 w 13637"/>
              <a:gd name="T13" fmla="*/ 9439 h 13706"/>
              <a:gd name="T14" fmla="*/ 10005 w 13637"/>
              <a:gd name="T15" fmla="*/ 10049 h 13706"/>
              <a:gd name="T16" fmla="*/ 4570 w 13637"/>
              <a:gd name="T17" fmla="*/ 9352 h 13706"/>
              <a:gd name="T18" fmla="*/ 3611 w 13637"/>
              <a:gd name="T19" fmla="*/ 9991 h 13706"/>
              <a:gd name="T20" fmla="*/ 3350 w 13637"/>
              <a:gd name="T21" fmla="*/ 9410 h 13706"/>
              <a:gd name="T22" fmla="*/ 4251 w 13637"/>
              <a:gd name="T23" fmla="*/ 6940 h 13706"/>
              <a:gd name="T24" fmla="*/ 3408 w 13637"/>
              <a:gd name="T25" fmla="*/ 6620 h 13706"/>
              <a:gd name="T26" fmla="*/ 3408 w 13637"/>
              <a:gd name="T27" fmla="*/ 6039 h 13706"/>
              <a:gd name="T28" fmla="*/ 4832 w 13637"/>
              <a:gd name="T29" fmla="*/ 6504 h 13706"/>
              <a:gd name="T30" fmla="*/ 6489 w 13637"/>
              <a:gd name="T31" fmla="*/ 9439 h 13706"/>
              <a:gd name="T32" fmla="*/ 5006 w 13637"/>
              <a:gd name="T33" fmla="*/ 4935 h 13706"/>
              <a:gd name="T34" fmla="*/ 4512 w 13637"/>
              <a:gd name="T35" fmla="*/ 5254 h 13706"/>
              <a:gd name="T36" fmla="*/ 3611 w 13637"/>
              <a:gd name="T37" fmla="*/ 3801 h 13706"/>
              <a:gd name="T38" fmla="*/ 5006 w 13637"/>
              <a:gd name="T39" fmla="*/ 4935 h 13706"/>
              <a:gd name="T40" fmla="*/ 9133 w 13637"/>
              <a:gd name="T41" fmla="*/ 6446 h 13706"/>
              <a:gd name="T42" fmla="*/ 6169 w 13637"/>
              <a:gd name="T43" fmla="*/ 8509 h 13706"/>
              <a:gd name="T44" fmla="*/ 7128 w 13637"/>
              <a:gd name="T45" fmla="*/ 7986 h 13706"/>
              <a:gd name="T46" fmla="*/ 7506 w 13637"/>
              <a:gd name="T47" fmla="*/ 8480 h 13706"/>
              <a:gd name="T48" fmla="*/ 5559 w 13637"/>
              <a:gd name="T49" fmla="*/ 8800 h 13706"/>
              <a:gd name="T50" fmla="*/ 6111 w 13637"/>
              <a:gd name="T51" fmla="*/ 3569 h 13706"/>
              <a:gd name="T52" fmla="*/ 9627 w 13637"/>
              <a:gd name="T53" fmla="*/ 4063 h 13706"/>
              <a:gd name="T54" fmla="*/ 6140 w 13637"/>
              <a:gd name="T55" fmla="*/ 4702 h 13706"/>
              <a:gd name="T56" fmla="*/ 9046 w 13637"/>
              <a:gd name="T57" fmla="*/ 4383 h 13706"/>
              <a:gd name="T58" fmla="*/ 6372 w 13637"/>
              <a:gd name="T59" fmla="*/ 4121 h 13706"/>
              <a:gd name="T60" fmla="*/ 6140 w 13637"/>
              <a:gd name="T61" fmla="*/ 4702 h 13706"/>
              <a:gd name="T62" fmla="*/ 9046 w 13637"/>
              <a:gd name="T63" fmla="*/ 5690 h 13706"/>
              <a:gd name="T64" fmla="*/ 6140 w 13637"/>
              <a:gd name="T65" fmla="*/ 5254 h 13706"/>
              <a:gd name="T66" fmla="*/ 8843 w 13637"/>
              <a:gd name="T67" fmla="*/ 5894 h 13706"/>
              <a:gd name="T68" fmla="*/ 8320 w 13637"/>
              <a:gd name="T69" fmla="*/ 7434 h 13706"/>
              <a:gd name="T70" fmla="*/ 9627 w 13637"/>
              <a:gd name="T71" fmla="*/ 6678 h 13706"/>
              <a:gd name="T72" fmla="*/ 8785 w 13637"/>
              <a:gd name="T73" fmla="*/ 7841 h 13706"/>
              <a:gd name="T74" fmla="*/ 9656 w 13637"/>
              <a:gd name="T75" fmla="*/ 9206 h 13706"/>
              <a:gd name="T76" fmla="*/ 6925 w 13637"/>
              <a:gd name="T77" fmla="*/ 7172 h 13706"/>
              <a:gd name="T78" fmla="*/ 7302 w 13637"/>
              <a:gd name="T79" fmla="*/ 6679 h 13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637" h="13706">
                <a:moveTo>
                  <a:pt x="10773" y="3090"/>
                </a:moveTo>
                <a:cubicBezTo>
                  <a:pt x="11935" y="4317"/>
                  <a:pt x="12467" y="5967"/>
                  <a:pt x="12278" y="7643"/>
                </a:cubicBezTo>
                <a:cubicBezTo>
                  <a:pt x="12118" y="9056"/>
                  <a:pt x="11346" y="10348"/>
                  <a:pt x="10263" y="11248"/>
                </a:cubicBezTo>
                <a:cubicBezTo>
                  <a:pt x="7968" y="13155"/>
                  <a:pt x="4502" y="12749"/>
                  <a:pt x="2567" y="10551"/>
                </a:cubicBezTo>
                <a:cubicBezTo>
                  <a:pt x="867" y="8619"/>
                  <a:pt x="826" y="5704"/>
                  <a:pt x="2305" y="3644"/>
                </a:cubicBezTo>
                <a:cubicBezTo>
                  <a:pt x="3954" y="1347"/>
                  <a:pt x="7188" y="758"/>
                  <a:pt x="9601" y="2161"/>
                </a:cubicBezTo>
                <a:cubicBezTo>
                  <a:pt x="9959" y="2369"/>
                  <a:pt x="10281" y="1815"/>
                  <a:pt x="9924" y="1608"/>
                </a:cubicBezTo>
                <a:cubicBezTo>
                  <a:pt x="7157" y="0"/>
                  <a:pt x="3642" y="766"/>
                  <a:pt x="1753" y="3321"/>
                </a:cubicBezTo>
                <a:cubicBezTo>
                  <a:pt x="0" y="5691"/>
                  <a:pt x="301" y="9062"/>
                  <a:pt x="2283" y="11189"/>
                </a:cubicBezTo>
                <a:cubicBezTo>
                  <a:pt x="4285" y="13338"/>
                  <a:pt x="7649" y="13706"/>
                  <a:pt x="10110" y="12144"/>
                </a:cubicBezTo>
                <a:cubicBezTo>
                  <a:pt x="12718" y="10488"/>
                  <a:pt x="13637" y="7099"/>
                  <a:pt x="12378" y="4314"/>
                </a:cubicBezTo>
                <a:cubicBezTo>
                  <a:pt x="12098" y="3693"/>
                  <a:pt x="11692" y="3130"/>
                  <a:pt x="11225" y="2638"/>
                </a:cubicBezTo>
                <a:cubicBezTo>
                  <a:pt x="10941" y="2338"/>
                  <a:pt x="10489" y="2791"/>
                  <a:pt x="10773" y="3090"/>
                </a:cubicBezTo>
                <a:close/>
                <a:moveTo>
                  <a:pt x="10005" y="9439"/>
                </a:moveTo>
                <a:cubicBezTo>
                  <a:pt x="10218" y="9458"/>
                  <a:pt x="10334" y="9565"/>
                  <a:pt x="10354" y="9759"/>
                </a:cubicBezTo>
                <a:cubicBezTo>
                  <a:pt x="10334" y="9933"/>
                  <a:pt x="10218" y="10030"/>
                  <a:pt x="10005" y="10049"/>
                </a:cubicBezTo>
                <a:lnTo>
                  <a:pt x="6576" y="10049"/>
                </a:lnTo>
                <a:cubicBezTo>
                  <a:pt x="5801" y="10010"/>
                  <a:pt x="5132" y="9778"/>
                  <a:pt x="4570" y="9352"/>
                </a:cubicBezTo>
                <a:cubicBezTo>
                  <a:pt x="4531" y="9371"/>
                  <a:pt x="4473" y="9410"/>
                  <a:pt x="4396" y="9468"/>
                </a:cubicBezTo>
                <a:cubicBezTo>
                  <a:pt x="4105" y="9700"/>
                  <a:pt x="3844" y="9875"/>
                  <a:pt x="3611" y="9991"/>
                </a:cubicBezTo>
                <a:cubicBezTo>
                  <a:pt x="3437" y="10049"/>
                  <a:pt x="3311" y="10001"/>
                  <a:pt x="3234" y="9846"/>
                </a:cubicBezTo>
                <a:cubicBezTo>
                  <a:pt x="3156" y="9632"/>
                  <a:pt x="3195" y="9487"/>
                  <a:pt x="3350" y="9410"/>
                </a:cubicBezTo>
                <a:cubicBezTo>
                  <a:pt x="3931" y="9197"/>
                  <a:pt x="4231" y="8897"/>
                  <a:pt x="4251" y="8509"/>
                </a:cubicBezTo>
                <a:lnTo>
                  <a:pt x="4251" y="6940"/>
                </a:lnTo>
                <a:cubicBezTo>
                  <a:pt x="4251" y="6727"/>
                  <a:pt x="4164" y="6620"/>
                  <a:pt x="3989" y="6620"/>
                </a:cubicBezTo>
                <a:lnTo>
                  <a:pt x="3408" y="6620"/>
                </a:lnTo>
                <a:cubicBezTo>
                  <a:pt x="3253" y="6620"/>
                  <a:pt x="3165" y="6524"/>
                  <a:pt x="3146" y="6330"/>
                </a:cubicBezTo>
                <a:cubicBezTo>
                  <a:pt x="3165" y="6136"/>
                  <a:pt x="3253" y="6039"/>
                  <a:pt x="3408" y="6039"/>
                </a:cubicBezTo>
                <a:lnTo>
                  <a:pt x="4338" y="6039"/>
                </a:lnTo>
                <a:cubicBezTo>
                  <a:pt x="4667" y="6039"/>
                  <a:pt x="4832" y="6194"/>
                  <a:pt x="4832" y="6504"/>
                </a:cubicBezTo>
                <a:lnTo>
                  <a:pt x="4832" y="8305"/>
                </a:lnTo>
                <a:cubicBezTo>
                  <a:pt x="4890" y="9022"/>
                  <a:pt x="5442" y="9400"/>
                  <a:pt x="6489" y="9439"/>
                </a:cubicBezTo>
                <a:lnTo>
                  <a:pt x="10005" y="9439"/>
                </a:lnTo>
                <a:close/>
                <a:moveTo>
                  <a:pt x="5006" y="4935"/>
                </a:moveTo>
                <a:cubicBezTo>
                  <a:pt x="5123" y="5109"/>
                  <a:pt x="5103" y="5254"/>
                  <a:pt x="4948" y="5371"/>
                </a:cubicBezTo>
                <a:cubicBezTo>
                  <a:pt x="4793" y="5468"/>
                  <a:pt x="4648" y="5429"/>
                  <a:pt x="4512" y="5254"/>
                </a:cubicBezTo>
                <a:cubicBezTo>
                  <a:pt x="4238" y="4902"/>
                  <a:pt x="3947" y="4563"/>
                  <a:pt x="3640" y="4237"/>
                </a:cubicBezTo>
                <a:cubicBezTo>
                  <a:pt x="3505" y="4082"/>
                  <a:pt x="3495" y="3937"/>
                  <a:pt x="3611" y="3801"/>
                </a:cubicBezTo>
                <a:cubicBezTo>
                  <a:pt x="3766" y="3705"/>
                  <a:pt x="3921" y="3724"/>
                  <a:pt x="4076" y="3859"/>
                </a:cubicBezTo>
                <a:cubicBezTo>
                  <a:pt x="4348" y="4111"/>
                  <a:pt x="4658" y="4470"/>
                  <a:pt x="5006" y="4935"/>
                </a:cubicBezTo>
                <a:close/>
                <a:moveTo>
                  <a:pt x="9627" y="5981"/>
                </a:moveTo>
                <a:cubicBezTo>
                  <a:pt x="9608" y="6272"/>
                  <a:pt x="9443" y="6427"/>
                  <a:pt x="9133" y="6446"/>
                </a:cubicBezTo>
                <a:lnTo>
                  <a:pt x="6169" y="6446"/>
                </a:lnTo>
                <a:lnTo>
                  <a:pt x="6169" y="8509"/>
                </a:lnTo>
                <a:cubicBezTo>
                  <a:pt x="6169" y="8567"/>
                  <a:pt x="6198" y="8586"/>
                  <a:pt x="6256" y="8567"/>
                </a:cubicBezTo>
                <a:cubicBezTo>
                  <a:pt x="6605" y="8374"/>
                  <a:pt x="6895" y="8180"/>
                  <a:pt x="7128" y="7986"/>
                </a:cubicBezTo>
                <a:cubicBezTo>
                  <a:pt x="7321" y="7850"/>
                  <a:pt x="7477" y="7860"/>
                  <a:pt x="7593" y="8015"/>
                </a:cubicBezTo>
                <a:cubicBezTo>
                  <a:pt x="7709" y="8170"/>
                  <a:pt x="7680" y="8325"/>
                  <a:pt x="7506" y="8480"/>
                </a:cubicBezTo>
                <a:cubicBezTo>
                  <a:pt x="7119" y="8770"/>
                  <a:pt x="6700" y="9014"/>
                  <a:pt x="6256" y="9206"/>
                </a:cubicBezTo>
                <a:cubicBezTo>
                  <a:pt x="5791" y="9381"/>
                  <a:pt x="5559" y="9245"/>
                  <a:pt x="5559" y="8800"/>
                </a:cubicBezTo>
                <a:lnTo>
                  <a:pt x="5559" y="4092"/>
                </a:lnTo>
                <a:cubicBezTo>
                  <a:pt x="5520" y="3724"/>
                  <a:pt x="5704" y="3550"/>
                  <a:pt x="6111" y="3569"/>
                </a:cubicBezTo>
                <a:lnTo>
                  <a:pt x="9075" y="3569"/>
                </a:lnTo>
                <a:cubicBezTo>
                  <a:pt x="9463" y="3530"/>
                  <a:pt x="9647" y="3695"/>
                  <a:pt x="9627" y="4063"/>
                </a:cubicBezTo>
                <a:lnTo>
                  <a:pt x="9627" y="5981"/>
                </a:lnTo>
                <a:close/>
                <a:moveTo>
                  <a:pt x="6140" y="4702"/>
                </a:moveTo>
                <a:lnTo>
                  <a:pt x="9046" y="4702"/>
                </a:lnTo>
                <a:lnTo>
                  <a:pt x="9046" y="4383"/>
                </a:lnTo>
                <a:cubicBezTo>
                  <a:pt x="9065" y="4189"/>
                  <a:pt x="8998" y="4102"/>
                  <a:pt x="8843" y="4121"/>
                </a:cubicBezTo>
                <a:lnTo>
                  <a:pt x="6372" y="4121"/>
                </a:lnTo>
                <a:cubicBezTo>
                  <a:pt x="6217" y="4121"/>
                  <a:pt x="6140" y="4208"/>
                  <a:pt x="6140" y="4383"/>
                </a:cubicBezTo>
                <a:lnTo>
                  <a:pt x="6140" y="4702"/>
                </a:lnTo>
                <a:close/>
                <a:moveTo>
                  <a:pt x="8843" y="5894"/>
                </a:moveTo>
                <a:cubicBezTo>
                  <a:pt x="8978" y="5894"/>
                  <a:pt x="9046" y="5826"/>
                  <a:pt x="9046" y="5690"/>
                </a:cubicBezTo>
                <a:lnTo>
                  <a:pt x="9046" y="5254"/>
                </a:lnTo>
                <a:lnTo>
                  <a:pt x="6140" y="5254"/>
                </a:lnTo>
                <a:lnTo>
                  <a:pt x="6140" y="5894"/>
                </a:lnTo>
                <a:lnTo>
                  <a:pt x="8843" y="5894"/>
                </a:lnTo>
                <a:close/>
                <a:moveTo>
                  <a:pt x="8029" y="7201"/>
                </a:moveTo>
                <a:cubicBezTo>
                  <a:pt x="8164" y="7298"/>
                  <a:pt x="8261" y="7375"/>
                  <a:pt x="8320" y="7434"/>
                </a:cubicBezTo>
                <a:cubicBezTo>
                  <a:pt x="8591" y="7259"/>
                  <a:pt x="8881" y="7018"/>
                  <a:pt x="9191" y="6708"/>
                </a:cubicBezTo>
                <a:cubicBezTo>
                  <a:pt x="9327" y="6572"/>
                  <a:pt x="9472" y="6562"/>
                  <a:pt x="9627" y="6678"/>
                </a:cubicBezTo>
                <a:cubicBezTo>
                  <a:pt x="9763" y="6834"/>
                  <a:pt x="9763" y="6989"/>
                  <a:pt x="9627" y="7143"/>
                </a:cubicBezTo>
                <a:cubicBezTo>
                  <a:pt x="9453" y="7317"/>
                  <a:pt x="9172" y="7550"/>
                  <a:pt x="8785" y="7841"/>
                </a:cubicBezTo>
                <a:cubicBezTo>
                  <a:pt x="9133" y="8151"/>
                  <a:pt x="9424" y="8451"/>
                  <a:pt x="9656" y="8741"/>
                </a:cubicBezTo>
                <a:cubicBezTo>
                  <a:pt x="9792" y="8935"/>
                  <a:pt x="9792" y="9090"/>
                  <a:pt x="9656" y="9206"/>
                </a:cubicBezTo>
                <a:cubicBezTo>
                  <a:pt x="9501" y="9304"/>
                  <a:pt x="9346" y="9275"/>
                  <a:pt x="9191" y="9119"/>
                </a:cubicBezTo>
                <a:cubicBezTo>
                  <a:pt x="8533" y="8364"/>
                  <a:pt x="7777" y="7715"/>
                  <a:pt x="6925" y="7172"/>
                </a:cubicBezTo>
                <a:cubicBezTo>
                  <a:pt x="6789" y="7056"/>
                  <a:pt x="6779" y="6921"/>
                  <a:pt x="6895" y="6766"/>
                </a:cubicBezTo>
                <a:cubicBezTo>
                  <a:pt x="7012" y="6611"/>
                  <a:pt x="7147" y="6582"/>
                  <a:pt x="7302" y="6679"/>
                </a:cubicBezTo>
                <a:cubicBezTo>
                  <a:pt x="7477" y="6795"/>
                  <a:pt x="7719" y="6969"/>
                  <a:pt x="8029" y="72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338" name="connections_181208"/>
          <p:cNvSpPr/>
          <p:nvPr/>
        </p:nvSpPr>
        <p:spPr>
          <a:xfrm>
            <a:off x="10238513" y="2949001"/>
            <a:ext cx="212520" cy="212125"/>
          </a:xfrm>
          <a:custGeom>
            <a:avLst/>
            <a:gdLst>
              <a:gd name="connsiteX0" fmla="*/ 121763 h 600884"/>
              <a:gd name="connsiteY0" fmla="*/ 121763 h 600884"/>
              <a:gd name="connsiteX1" fmla="*/ 121763 h 600884"/>
              <a:gd name="connsiteY1" fmla="*/ 121763 h 600884"/>
              <a:gd name="connsiteX2" fmla="*/ 121763 h 600884"/>
              <a:gd name="connsiteY2" fmla="*/ 121763 h 600884"/>
              <a:gd name="connsiteX3" fmla="*/ 121763 h 600884"/>
              <a:gd name="connsiteY3" fmla="*/ 121763 h 600884"/>
              <a:gd name="connsiteX4" fmla="*/ 121763 h 600884"/>
              <a:gd name="connsiteY4" fmla="*/ 121763 h 600884"/>
              <a:gd name="connsiteX5" fmla="*/ 121763 h 600884"/>
              <a:gd name="connsiteY5" fmla="*/ 121763 h 600884"/>
              <a:gd name="connsiteX6" fmla="*/ 121763 h 600884"/>
              <a:gd name="connsiteY6" fmla="*/ 121763 h 600884"/>
              <a:gd name="connsiteX7" fmla="*/ 121763 h 600884"/>
              <a:gd name="connsiteY7" fmla="*/ 121763 h 600884"/>
              <a:gd name="connsiteX8" fmla="*/ 121763 h 600884"/>
              <a:gd name="connsiteY8" fmla="*/ 121763 h 600884"/>
              <a:gd name="connsiteX9" fmla="*/ 121763 h 600884"/>
              <a:gd name="connsiteY9" fmla="*/ 121763 h 600884"/>
              <a:gd name="connsiteX10" fmla="*/ 121763 h 600884"/>
              <a:gd name="connsiteY10" fmla="*/ 121763 h 600884"/>
              <a:gd name="connsiteX11" fmla="*/ 121763 h 600884"/>
              <a:gd name="connsiteY11" fmla="*/ 121763 h 600884"/>
              <a:gd name="connsiteX12" fmla="*/ 121763 h 600884"/>
              <a:gd name="connsiteY12" fmla="*/ 121763 h 600884"/>
              <a:gd name="connsiteX13" fmla="*/ 121763 h 600884"/>
              <a:gd name="connsiteY13" fmla="*/ 121763 h 600884"/>
              <a:gd name="connsiteX14" fmla="*/ 121763 h 600884"/>
              <a:gd name="connsiteY14" fmla="*/ 121763 h 600884"/>
              <a:gd name="connsiteX15" fmla="*/ 121763 h 600884"/>
              <a:gd name="connsiteY15" fmla="*/ 121763 h 600884"/>
              <a:gd name="connsiteX16" fmla="*/ 121763 h 600884"/>
              <a:gd name="connsiteY16" fmla="*/ 121763 h 600884"/>
              <a:gd name="connsiteX17" fmla="*/ 121763 h 600884"/>
              <a:gd name="connsiteY17" fmla="*/ 121763 h 600884"/>
              <a:gd name="connsiteX18" fmla="*/ 121763 h 600884"/>
              <a:gd name="connsiteY18" fmla="*/ 121763 h 600884"/>
              <a:gd name="connsiteX19" fmla="*/ 121763 h 600884"/>
              <a:gd name="connsiteY19" fmla="*/ 121763 h 600884"/>
              <a:gd name="connsiteX20" fmla="*/ 121763 h 600884"/>
              <a:gd name="connsiteY20" fmla="*/ 121763 h 600884"/>
              <a:gd name="connsiteX21" fmla="*/ 121763 h 600884"/>
              <a:gd name="connsiteY21" fmla="*/ 121763 h 600884"/>
              <a:gd name="connsiteX22" fmla="*/ 121763 h 600884"/>
              <a:gd name="connsiteY22" fmla="*/ 121763 h 600884"/>
              <a:gd name="connsiteX23" fmla="*/ 121763 h 600884"/>
              <a:gd name="connsiteY23" fmla="*/ 121763 h 600884"/>
              <a:gd name="connsiteX24" fmla="*/ 121763 h 600884"/>
              <a:gd name="connsiteY24" fmla="*/ 121763 h 600884"/>
              <a:gd name="connsiteX25" fmla="*/ 121763 h 600884"/>
              <a:gd name="connsiteY25" fmla="*/ 121763 h 600884"/>
              <a:gd name="connsiteX26" fmla="*/ 121763 h 600884"/>
              <a:gd name="connsiteY26" fmla="*/ 121763 h 600884"/>
              <a:gd name="connsiteX27" fmla="*/ 121763 h 600884"/>
              <a:gd name="connsiteY27" fmla="*/ 121763 h 600884"/>
              <a:gd name="connsiteX28" fmla="*/ 121763 h 600884"/>
              <a:gd name="connsiteY28" fmla="*/ 121763 h 600884"/>
              <a:gd name="connsiteX29" fmla="*/ 121763 h 600884"/>
              <a:gd name="connsiteY29" fmla="*/ 121763 h 600884"/>
              <a:gd name="connsiteX30" fmla="*/ 121763 h 600884"/>
              <a:gd name="connsiteY30" fmla="*/ 121763 h 600884"/>
              <a:gd name="connsiteX31" fmla="*/ 121763 h 600884"/>
              <a:gd name="connsiteY31" fmla="*/ 121763 h 600884"/>
              <a:gd name="connsiteX32" fmla="*/ 121763 h 600884"/>
              <a:gd name="connsiteY32" fmla="*/ 121763 h 600884"/>
              <a:gd name="connsiteX33" fmla="*/ 121763 h 600884"/>
              <a:gd name="connsiteY33" fmla="*/ 121763 h 600884"/>
              <a:gd name="connsiteX34" fmla="*/ 121763 h 600884"/>
              <a:gd name="connsiteY34" fmla="*/ 121763 h 600884"/>
              <a:gd name="connsiteX35" fmla="*/ 121763 h 600884"/>
              <a:gd name="connsiteY35" fmla="*/ 121763 h 600884"/>
              <a:gd name="connsiteX36" fmla="*/ 121763 h 600884"/>
              <a:gd name="connsiteY36" fmla="*/ 121763 h 600884"/>
              <a:gd name="connsiteX37" fmla="*/ 121763 h 600884"/>
              <a:gd name="connsiteY37" fmla="*/ 121763 h 600884"/>
              <a:gd name="connsiteX38" fmla="*/ 121763 h 600884"/>
              <a:gd name="connsiteY38" fmla="*/ 121763 h 600884"/>
              <a:gd name="connsiteX39" fmla="*/ 121763 h 600884"/>
              <a:gd name="connsiteY39" fmla="*/ 121763 h 600884"/>
              <a:gd name="connsiteX40" fmla="*/ 121763 h 600884"/>
              <a:gd name="connsiteY40" fmla="*/ 121763 h 600884"/>
              <a:gd name="connsiteX41" fmla="*/ 121763 h 600884"/>
              <a:gd name="connsiteY41" fmla="*/ 121763 h 600884"/>
              <a:gd name="connsiteX42" fmla="*/ 121763 h 600884"/>
              <a:gd name="connsiteY42" fmla="*/ 121763 h 600884"/>
              <a:gd name="connsiteX43" fmla="*/ 121763 h 600884"/>
              <a:gd name="connsiteY43" fmla="*/ 121763 h 600884"/>
              <a:gd name="connsiteX44" fmla="*/ 121763 h 600884"/>
              <a:gd name="connsiteY44" fmla="*/ 121763 h 600884"/>
              <a:gd name="connsiteX45" fmla="*/ 121763 h 600884"/>
              <a:gd name="connsiteY45" fmla="*/ 121763 h 600884"/>
              <a:gd name="connsiteX46" fmla="*/ 121763 h 600884"/>
              <a:gd name="connsiteY46" fmla="*/ 121763 h 600884"/>
              <a:gd name="connsiteX47" fmla="*/ 121763 h 600884"/>
              <a:gd name="connsiteY47" fmla="*/ 121763 h 600884"/>
              <a:gd name="connsiteX48" fmla="*/ 121763 h 600884"/>
              <a:gd name="connsiteY48" fmla="*/ 121763 h 600884"/>
              <a:gd name="connsiteX49" fmla="*/ 121763 h 600884"/>
              <a:gd name="connsiteY49" fmla="*/ 121763 h 600884"/>
              <a:gd name="connsiteX50" fmla="*/ 121763 h 600884"/>
              <a:gd name="connsiteY50" fmla="*/ 121763 h 600884"/>
              <a:gd name="connsiteX51" fmla="*/ 121763 h 600884"/>
              <a:gd name="connsiteY51" fmla="*/ 121763 h 600884"/>
              <a:gd name="connsiteX52" fmla="*/ 121763 h 600884"/>
              <a:gd name="connsiteY52" fmla="*/ 121763 h 600884"/>
              <a:gd name="connsiteX53" fmla="*/ 121763 h 600884"/>
              <a:gd name="connsiteY53" fmla="*/ 121763 h 600884"/>
              <a:gd name="connsiteX54" fmla="*/ 121763 h 600884"/>
              <a:gd name="connsiteY54" fmla="*/ 121763 h 600884"/>
              <a:gd name="connsiteX55" fmla="*/ 121763 h 600884"/>
              <a:gd name="connsiteY55" fmla="*/ 121763 h 600884"/>
              <a:gd name="connsiteX56" fmla="*/ 121763 h 600884"/>
              <a:gd name="connsiteY56" fmla="*/ 121763 h 600884"/>
              <a:gd name="connsiteX57" fmla="*/ 121763 h 600884"/>
              <a:gd name="connsiteY57" fmla="*/ 121763 h 600884"/>
              <a:gd name="connsiteX58" fmla="*/ 121763 h 600884"/>
              <a:gd name="connsiteY58" fmla="*/ 121763 h 600884"/>
              <a:gd name="connsiteX59" fmla="*/ 121763 h 600884"/>
              <a:gd name="connsiteY59" fmla="*/ 121763 h 600884"/>
              <a:gd name="connsiteX60" fmla="*/ 121763 h 600884"/>
              <a:gd name="connsiteY60" fmla="*/ 121763 h 600884"/>
              <a:gd name="connsiteX61" fmla="*/ 121763 h 600884"/>
              <a:gd name="connsiteY61" fmla="*/ 121763 h 600884"/>
              <a:gd name="connsiteX62" fmla="*/ 121763 h 600884"/>
              <a:gd name="connsiteY62" fmla="*/ 121763 h 600884"/>
              <a:gd name="connsiteX63" fmla="*/ 121763 h 600884"/>
              <a:gd name="connsiteY63" fmla="*/ 121763 h 600884"/>
              <a:gd name="connsiteX64" fmla="*/ 121763 h 600884"/>
              <a:gd name="connsiteY64" fmla="*/ 121763 h 600884"/>
              <a:gd name="connsiteX65" fmla="*/ 121763 h 600884"/>
              <a:gd name="connsiteY65" fmla="*/ 121763 h 600884"/>
              <a:gd name="connsiteX66" fmla="*/ 121763 h 600884"/>
              <a:gd name="connsiteY66" fmla="*/ 121763 h 600884"/>
              <a:gd name="connsiteX67" fmla="*/ 121763 h 600884"/>
              <a:gd name="connsiteY67" fmla="*/ 121763 h 600884"/>
              <a:gd name="connsiteX68" fmla="*/ 121763 h 600884"/>
              <a:gd name="connsiteY68" fmla="*/ 121763 h 600884"/>
              <a:gd name="connsiteX69" fmla="*/ 121763 h 600884"/>
              <a:gd name="connsiteY69" fmla="*/ 121763 h 600884"/>
              <a:gd name="connsiteX70" fmla="*/ 121763 h 600884"/>
              <a:gd name="connsiteY70" fmla="*/ 121763 h 600884"/>
              <a:gd name="connsiteX71" fmla="*/ 121763 h 600884"/>
              <a:gd name="connsiteY71" fmla="*/ 121763 h 600884"/>
              <a:gd name="connsiteX72" fmla="*/ 121763 h 600884"/>
              <a:gd name="connsiteY72" fmla="*/ 121763 h 600884"/>
              <a:gd name="connsiteX73" fmla="*/ 121763 h 600884"/>
              <a:gd name="connsiteY73" fmla="*/ 121763 h 600884"/>
              <a:gd name="connsiteX74" fmla="*/ 121763 h 600884"/>
              <a:gd name="connsiteY74" fmla="*/ 121763 h 600884"/>
              <a:gd name="connsiteX75" fmla="*/ 121763 h 600884"/>
              <a:gd name="connsiteY75" fmla="*/ 121763 h 600884"/>
              <a:gd name="connsiteX76" fmla="*/ 121763 h 600884"/>
              <a:gd name="connsiteY76" fmla="*/ 121763 h 600884"/>
              <a:gd name="connsiteX77" fmla="*/ 121763 h 600884"/>
              <a:gd name="connsiteY77" fmla="*/ 121763 h 600884"/>
              <a:gd name="connsiteX78" fmla="*/ 121763 h 600884"/>
              <a:gd name="connsiteY78" fmla="*/ 121763 h 600884"/>
              <a:gd name="connsiteX79" fmla="*/ 121763 h 600884"/>
              <a:gd name="connsiteY79" fmla="*/ 121763 h 600884"/>
              <a:gd name="connsiteX80" fmla="*/ 121763 h 600884"/>
              <a:gd name="connsiteY80" fmla="*/ 121763 h 600884"/>
              <a:gd name="connsiteX81" fmla="*/ 121763 h 600884"/>
              <a:gd name="connsiteY81" fmla="*/ 121763 h 600884"/>
              <a:gd name="connsiteX82" fmla="*/ 121763 h 600884"/>
              <a:gd name="connsiteY82" fmla="*/ 121763 h 600884"/>
              <a:gd name="connsiteX83" fmla="*/ 121763 h 600884"/>
              <a:gd name="connsiteY83" fmla="*/ 121763 h 600884"/>
              <a:gd name="connsiteX84" fmla="*/ 121763 h 600884"/>
              <a:gd name="connsiteY84" fmla="*/ 121763 h 600884"/>
              <a:gd name="connsiteX85" fmla="*/ 121763 h 600884"/>
              <a:gd name="connsiteY85" fmla="*/ 121763 h 600884"/>
              <a:gd name="connsiteX86" fmla="*/ 121763 h 600884"/>
              <a:gd name="connsiteY86" fmla="*/ 121763 h 600884"/>
              <a:gd name="connsiteX87" fmla="*/ 121763 h 600884"/>
              <a:gd name="connsiteY87" fmla="*/ 121763 h 600884"/>
              <a:gd name="connsiteX88" fmla="*/ 121763 h 600884"/>
              <a:gd name="connsiteY88" fmla="*/ 121763 h 600884"/>
              <a:gd name="connsiteX89" fmla="*/ 121763 h 600884"/>
              <a:gd name="connsiteY89" fmla="*/ 121763 h 600884"/>
              <a:gd name="connsiteX90" fmla="*/ 121763 h 600884"/>
              <a:gd name="connsiteY90" fmla="*/ 121763 h 600884"/>
              <a:gd name="connsiteX91" fmla="*/ 121763 h 600884"/>
              <a:gd name="connsiteY91" fmla="*/ 121763 h 600884"/>
              <a:gd name="connsiteX92" fmla="*/ 121763 h 600884"/>
              <a:gd name="connsiteY92" fmla="*/ 121763 h 600884"/>
              <a:gd name="connsiteX93" fmla="*/ 121763 h 600884"/>
              <a:gd name="connsiteY93" fmla="*/ 121763 h 600884"/>
              <a:gd name="connsiteX94" fmla="*/ 121763 h 600884"/>
              <a:gd name="connsiteY94" fmla="*/ 121763 h 600884"/>
              <a:gd name="connsiteX95" fmla="*/ 121763 h 600884"/>
              <a:gd name="connsiteY95" fmla="*/ 121763 h 600884"/>
              <a:gd name="connsiteX96" fmla="*/ 121763 h 600884"/>
              <a:gd name="connsiteY96" fmla="*/ 121763 h 600884"/>
              <a:gd name="connsiteX97" fmla="*/ 121763 h 600884"/>
              <a:gd name="connsiteY97" fmla="*/ 121763 h 600884"/>
              <a:gd name="connsiteX98" fmla="*/ 121763 h 600884"/>
              <a:gd name="connsiteY98" fmla="*/ 121763 h 600884"/>
              <a:gd name="connsiteX99" fmla="*/ 121763 h 600884"/>
              <a:gd name="connsiteY99" fmla="*/ 121763 h 600884"/>
              <a:gd name="connsiteX100" fmla="*/ 121763 h 600884"/>
              <a:gd name="connsiteY100" fmla="*/ 121763 h 600884"/>
              <a:gd name="connsiteX101" fmla="*/ 121763 h 600884"/>
              <a:gd name="connsiteY101" fmla="*/ 121763 h 600884"/>
              <a:gd name="connsiteX102" fmla="*/ 121763 h 600884"/>
              <a:gd name="connsiteY102" fmla="*/ 121763 h 600884"/>
              <a:gd name="connsiteX103" fmla="*/ 121763 h 600884"/>
              <a:gd name="connsiteY103" fmla="*/ 121763 h 600884"/>
              <a:gd name="connsiteX104" fmla="*/ 121763 h 600884"/>
              <a:gd name="connsiteY104" fmla="*/ 121763 h 600884"/>
              <a:gd name="connsiteX105" fmla="*/ 121763 h 600884"/>
              <a:gd name="connsiteY105" fmla="*/ 121763 h 600884"/>
              <a:gd name="connsiteX106" fmla="*/ 121763 h 600884"/>
              <a:gd name="connsiteY106" fmla="*/ 121763 h 600884"/>
              <a:gd name="connsiteX107" fmla="*/ 121763 h 600884"/>
              <a:gd name="connsiteY107" fmla="*/ 121763 h 600884"/>
              <a:gd name="connsiteX108" fmla="*/ 121763 h 600884"/>
              <a:gd name="connsiteY108" fmla="*/ 121763 h 600884"/>
              <a:gd name="connsiteX109" fmla="*/ 121763 h 600884"/>
              <a:gd name="connsiteY109" fmla="*/ 121763 h 600884"/>
              <a:gd name="connsiteX110" fmla="*/ 121763 h 600884"/>
              <a:gd name="connsiteY110" fmla="*/ 121763 h 600884"/>
              <a:gd name="connsiteX111" fmla="*/ 121763 h 600884"/>
              <a:gd name="connsiteY111" fmla="*/ 121763 h 600884"/>
              <a:gd name="connsiteX112" fmla="*/ 121763 h 600884"/>
              <a:gd name="connsiteY112" fmla="*/ 121763 h 600884"/>
              <a:gd name="connsiteX113" fmla="*/ 121763 h 600884"/>
              <a:gd name="connsiteY113" fmla="*/ 121763 h 600884"/>
              <a:gd name="connsiteX114" fmla="*/ 121763 h 600884"/>
              <a:gd name="connsiteY114" fmla="*/ 121763 h 600884"/>
              <a:gd name="connsiteX115" fmla="*/ 121763 h 600884"/>
              <a:gd name="connsiteY115" fmla="*/ 121763 h 600884"/>
              <a:gd name="connsiteX116" fmla="*/ 121763 h 600884"/>
              <a:gd name="connsiteY116" fmla="*/ 121763 h 600884"/>
              <a:gd name="connsiteX117" fmla="*/ 121763 h 600884"/>
              <a:gd name="connsiteY117" fmla="*/ 121763 h 600884"/>
              <a:gd name="connsiteX118" fmla="*/ 121763 h 600884"/>
              <a:gd name="connsiteY118" fmla="*/ 121763 h 600884"/>
              <a:gd name="connsiteX119" fmla="*/ 121763 h 600884"/>
              <a:gd name="connsiteY119" fmla="*/ 121763 h 600884"/>
              <a:gd name="connsiteX120" fmla="*/ 121763 h 600884"/>
              <a:gd name="connsiteY120" fmla="*/ 121763 h 600884"/>
              <a:gd name="connsiteX121" fmla="*/ 121763 h 600884"/>
              <a:gd name="connsiteY121" fmla="*/ 121763 h 600884"/>
              <a:gd name="connsiteX122" fmla="*/ 121763 h 600884"/>
              <a:gd name="connsiteY122" fmla="*/ 121763 h 600884"/>
              <a:gd name="connsiteX123" fmla="*/ 121763 h 600884"/>
              <a:gd name="connsiteY123" fmla="*/ 121763 h 600884"/>
              <a:gd name="connsiteX124" fmla="*/ 121763 h 600884"/>
              <a:gd name="connsiteY124" fmla="*/ 121763 h 600884"/>
              <a:gd name="connsiteX125" fmla="*/ 121763 h 600884"/>
              <a:gd name="connsiteY125" fmla="*/ 121763 h 600884"/>
              <a:gd name="connsiteX126" fmla="*/ 121763 h 600884"/>
              <a:gd name="connsiteY126" fmla="*/ 121763 h 600884"/>
              <a:gd name="connsiteX127" fmla="*/ 121763 h 600884"/>
              <a:gd name="connsiteY127" fmla="*/ 121763 h 600884"/>
              <a:gd name="connsiteX128" fmla="*/ 121763 h 600884"/>
              <a:gd name="connsiteY128" fmla="*/ 121763 h 600884"/>
              <a:gd name="connsiteX129" fmla="*/ 121763 h 600884"/>
              <a:gd name="connsiteY129" fmla="*/ 121763 h 600884"/>
              <a:gd name="connsiteX130" fmla="*/ 121763 h 600884"/>
              <a:gd name="connsiteY130" fmla="*/ 121763 h 600884"/>
              <a:gd name="connsiteX131" fmla="*/ 121763 h 600884"/>
              <a:gd name="connsiteY131" fmla="*/ 121763 h 600884"/>
              <a:gd name="connsiteX132" fmla="*/ 121763 h 600884"/>
              <a:gd name="connsiteY132" fmla="*/ 121763 h 600884"/>
              <a:gd name="connsiteX133" fmla="*/ 121763 h 600884"/>
              <a:gd name="connsiteY133" fmla="*/ 121763 h 600884"/>
              <a:gd name="connsiteX134" fmla="*/ 121763 h 600884"/>
              <a:gd name="connsiteY134" fmla="*/ 121763 h 600884"/>
              <a:gd name="connsiteX135" fmla="*/ 121763 h 600884"/>
              <a:gd name="connsiteY135" fmla="*/ 121763 h 600884"/>
              <a:gd name="connsiteX136" fmla="*/ 121763 h 600884"/>
              <a:gd name="connsiteY136" fmla="*/ 121763 h 600884"/>
              <a:gd name="connsiteX137" fmla="*/ 121763 h 600884"/>
              <a:gd name="connsiteY137" fmla="*/ 121763 h 600884"/>
              <a:gd name="connsiteX138" fmla="*/ 121763 h 600884"/>
              <a:gd name="connsiteY138" fmla="*/ 121763 h 600884"/>
              <a:gd name="connsiteX139" fmla="*/ 121763 h 600884"/>
              <a:gd name="connsiteY139" fmla="*/ 121763 h 600884"/>
              <a:gd name="connsiteX140" fmla="*/ 121763 h 600884"/>
              <a:gd name="connsiteY140" fmla="*/ 121763 h 600884"/>
              <a:gd name="connsiteX141" fmla="*/ 121763 h 600884"/>
              <a:gd name="connsiteY141" fmla="*/ 121763 h 600884"/>
              <a:gd name="connsiteX142" fmla="*/ 121763 h 600884"/>
              <a:gd name="connsiteY142" fmla="*/ 121763 h 600884"/>
              <a:gd name="connsiteX143" fmla="*/ 121763 h 600884"/>
              <a:gd name="connsiteY143" fmla="*/ 121763 h 600884"/>
              <a:gd name="connsiteX144" fmla="*/ 121763 h 600884"/>
              <a:gd name="connsiteY144" fmla="*/ 121763 h 600884"/>
              <a:gd name="connsiteX145" fmla="*/ 121763 h 600884"/>
              <a:gd name="connsiteY145" fmla="*/ 121763 h 600884"/>
              <a:gd name="connsiteX146" fmla="*/ 121763 h 600884"/>
              <a:gd name="connsiteY146" fmla="*/ 121763 h 600884"/>
              <a:gd name="connsiteX147" fmla="*/ 121763 h 600884"/>
              <a:gd name="connsiteY147" fmla="*/ 121763 h 600884"/>
              <a:gd name="connsiteX148" fmla="*/ 121763 h 600884"/>
              <a:gd name="connsiteY148" fmla="*/ 121763 h 600884"/>
              <a:gd name="connsiteX149" fmla="*/ 121763 h 600884"/>
              <a:gd name="connsiteY149" fmla="*/ 121763 h 600884"/>
              <a:gd name="connsiteX150" fmla="*/ 121763 h 600884"/>
              <a:gd name="connsiteY150" fmla="*/ 121763 h 600884"/>
              <a:gd name="connsiteX151" fmla="*/ 121763 h 600884"/>
              <a:gd name="connsiteY151" fmla="*/ 121763 h 600884"/>
              <a:gd name="connsiteX152" fmla="*/ 121763 h 600884"/>
              <a:gd name="connsiteY152" fmla="*/ 121763 h 600884"/>
              <a:gd name="connsiteX153" fmla="*/ 121763 h 600884"/>
              <a:gd name="connsiteY153" fmla="*/ 121763 h 600884"/>
              <a:gd name="connsiteX154" fmla="*/ 121763 h 600884"/>
              <a:gd name="connsiteY154" fmla="*/ 121763 h 600884"/>
              <a:gd name="connsiteX155" fmla="*/ 121763 h 600884"/>
              <a:gd name="connsiteY155" fmla="*/ 121763 h 600884"/>
              <a:gd name="connsiteX156" fmla="*/ 121763 h 600884"/>
              <a:gd name="connsiteY156" fmla="*/ 121763 h 600884"/>
              <a:gd name="connsiteX157" fmla="*/ 121763 h 600884"/>
              <a:gd name="connsiteY157" fmla="*/ 121763 h 600884"/>
              <a:gd name="connsiteX158" fmla="*/ 121763 h 600884"/>
              <a:gd name="connsiteY158" fmla="*/ 121763 h 600884"/>
              <a:gd name="connsiteX159" fmla="*/ 121763 h 600884"/>
              <a:gd name="connsiteY159" fmla="*/ 121763 h 600884"/>
              <a:gd name="connsiteX160" fmla="*/ 121763 h 600884"/>
              <a:gd name="connsiteY160" fmla="*/ 121763 h 600884"/>
              <a:gd name="connsiteX161" fmla="*/ 121763 h 600884"/>
              <a:gd name="connsiteY161" fmla="*/ 121763 h 600884"/>
              <a:gd name="connsiteX162" fmla="*/ 121763 h 600884"/>
              <a:gd name="connsiteY162" fmla="*/ 121763 h 600884"/>
              <a:gd name="connsiteX163" fmla="*/ 121763 h 600884"/>
              <a:gd name="connsiteY163" fmla="*/ 121763 h 600884"/>
              <a:gd name="connsiteX164" fmla="*/ 121763 h 600884"/>
              <a:gd name="connsiteY164" fmla="*/ 121763 h 6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</a:cxnLst>
            <a:rect l="l" t="t" r="r" b="b"/>
            <a:pathLst>
              <a:path w="607639" h="606510">
                <a:moveTo>
                  <a:pt x="322555" y="550481"/>
                </a:moveTo>
                <a:lnTo>
                  <a:pt x="341325" y="550481"/>
                </a:lnTo>
                <a:lnTo>
                  <a:pt x="341325" y="569251"/>
                </a:lnTo>
                <a:lnTo>
                  <a:pt x="322555" y="569251"/>
                </a:lnTo>
                <a:close/>
                <a:moveTo>
                  <a:pt x="293834" y="550481"/>
                </a:moveTo>
                <a:lnTo>
                  <a:pt x="313804" y="550481"/>
                </a:lnTo>
                <a:lnTo>
                  <a:pt x="313804" y="569251"/>
                </a:lnTo>
                <a:lnTo>
                  <a:pt x="293834" y="569251"/>
                </a:lnTo>
                <a:close/>
                <a:moveTo>
                  <a:pt x="266314" y="550481"/>
                </a:moveTo>
                <a:lnTo>
                  <a:pt x="285084" y="550481"/>
                </a:lnTo>
                <a:lnTo>
                  <a:pt x="285084" y="569251"/>
                </a:lnTo>
                <a:lnTo>
                  <a:pt x="266314" y="569251"/>
                </a:lnTo>
                <a:close/>
                <a:moveTo>
                  <a:pt x="270754" y="434440"/>
                </a:moveTo>
                <a:lnTo>
                  <a:pt x="40408" y="587757"/>
                </a:lnTo>
                <a:lnTo>
                  <a:pt x="567231" y="587757"/>
                </a:lnTo>
                <a:lnTo>
                  <a:pt x="336796" y="434440"/>
                </a:lnTo>
                <a:lnTo>
                  <a:pt x="303775" y="456749"/>
                </a:lnTo>
                <a:close/>
                <a:moveTo>
                  <a:pt x="293834" y="399330"/>
                </a:moveTo>
                <a:lnTo>
                  <a:pt x="313804" y="399330"/>
                </a:lnTo>
                <a:lnTo>
                  <a:pt x="313804" y="418100"/>
                </a:lnTo>
                <a:lnTo>
                  <a:pt x="293834" y="418100"/>
                </a:lnTo>
                <a:close/>
                <a:moveTo>
                  <a:pt x="313805" y="361930"/>
                </a:moveTo>
                <a:lnTo>
                  <a:pt x="370046" y="361930"/>
                </a:lnTo>
                <a:lnTo>
                  <a:pt x="370046" y="380559"/>
                </a:lnTo>
                <a:lnTo>
                  <a:pt x="313805" y="380559"/>
                </a:lnTo>
                <a:close/>
                <a:moveTo>
                  <a:pt x="266314" y="361930"/>
                </a:moveTo>
                <a:lnTo>
                  <a:pt x="293835" y="361930"/>
                </a:lnTo>
                <a:lnTo>
                  <a:pt x="293835" y="380559"/>
                </a:lnTo>
                <a:lnTo>
                  <a:pt x="266314" y="380559"/>
                </a:lnTo>
                <a:close/>
                <a:moveTo>
                  <a:pt x="313805" y="323190"/>
                </a:moveTo>
                <a:lnTo>
                  <a:pt x="417607" y="323190"/>
                </a:lnTo>
                <a:lnTo>
                  <a:pt x="417607" y="341890"/>
                </a:lnTo>
                <a:lnTo>
                  <a:pt x="313805" y="341890"/>
                </a:lnTo>
                <a:close/>
                <a:moveTo>
                  <a:pt x="266314" y="323190"/>
                </a:moveTo>
                <a:lnTo>
                  <a:pt x="293835" y="323190"/>
                </a:lnTo>
                <a:lnTo>
                  <a:pt x="293835" y="341890"/>
                </a:lnTo>
                <a:lnTo>
                  <a:pt x="266314" y="341890"/>
                </a:lnTo>
                <a:close/>
                <a:moveTo>
                  <a:pt x="189962" y="285649"/>
                </a:moveTo>
                <a:lnTo>
                  <a:pt x="436377" y="285649"/>
                </a:lnTo>
                <a:lnTo>
                  <a:pt x="436377" y="304419"/>
                </a:lnTo>
                <a:lnTo>
                  <a:pt x="189962" y="304419"/>
                </a:lnTo>
                <a:close/>
                <a:moveTo>
                  <a:pt x="161171" y="285649"/>
                </a:moveTo>
                <a:lnTo>
                  <a:pt x="179941" y="285649"/>
                </a:lnTo>
                <a:lnTo>
                  <a:pt x="179941" y="304419"/>
                </a:lnTo>
                <a:lnTo>
                  <a:pt x="161171" y="304419"/>
                </a:lnTo>
                <a:close/>
                <a:moveTo>
                  <a:pt x="588859" y="263971"/>
                </a:moveTo>
                <a:lnTo>
                  <a:pt x="353618" y="423064"/>
                </a:lnTo>
                <a:lnTo>
                  <a:pt x="588859" y="579669"/>
                </a:lnTo>
                <a:close/>
                <a:moveTo>
                  <a:pt x="18780" y="263971"/>
                </a:moveTo>
                <a:lnTo>
                  <a:pt x="18780" y="579669"/>
                </a:lnTo>
                <a:lnTo>
                  <a:pt x="254021" y="423064"/>
                </a:lnTo>
                <a:close/>
                <a:moveTo>
                  <a:pt x="189962" y="248249"/>
                </a:moveTo>
                <a:lnTo>
                  <a:pt x="436377" y="248249"/>
                </a:lnTo>
                <a:lnTo>
                  <a:pt x="436377" y="266878"/>
                </a:lnTo>
                <a:lnTo>
                  <a:pt x="189962" y="266878"/>
                </a:lnTo>
                <a:close/>
                <a:moveTo>
                  <a:pt x="161171" y="248249"/>
                </a:moveTo>
                <a:lnTo>
                  <a:pt x="179941" y="248249"/>
                </a:lnTo>
                <a:lnTo>
                  <a:pt x="179941" y="266878"/>
                </a:lnTo>
                <a:lnTo>
                  <a:pt x="161171" y="266878"/>
                </a:lnTo>
                <a:close/>
                <a:moveTo>
                  <a:pt x="189962" y="209509"/>
                </a:moveTo>
                <a:lnTo>
                  <a:pt x="436377" y="209509"/>
                </a:lnTo>
                <a:lnTo>
                  <a:pt x="436377" y="228279"/>
                </a:lnTo>
                <a:lnTo>
                  <a:pt x="189962" y="228279"/>
                </a:lnTo>
                <a:close/>
                <a:moveTo>
                  <a:pt x="161171" y="209509"/>
                </a:moveTo>
                <a:lnTo>
                  <a:pt x="179941" y="209509"/>
                </a:lnTo>
                <a:lnTo>
                  <a:pt x="179941" y="228279"/>
                </a:lnTo>
                <a:lnTo>
                  <a:pt x="161171" y="228279"/>
                </a:lnTo>
                <a:close/>
                <a:moveTo>
                  <a:pt x="484100" y="199444"/>
                </a:moveTo>
                <a:lnTo>
                  <a:pt x="484100" y="312143"/>
                </a:lnTo>
                <a:lnTo>
                  <a:pt x="565718" y="256949"/>
                </a:lnTo>
                <a:lnTo>
                  <a:pt x="493979" y="256949"/>
                </a:lnTo>
                <a:lnTo>
                  <a:pt x="493979" y="238196"/>
                </a:lnTo>
                <a:lnTo>
                  <a:pt x="567142" y="238196"/>
                </a:lnTo>
                <a:lnTo>
                  <a:pt x="503859" y="199444"/>
                </a:lnTo>
                <a:close/>
                <a:moveTo>
                  <a:pt x="123450" y="187446"/>
                </a:moveTo>
                <a:lnTo>
                  <a:pt x="40497" y="238196"/>
                </a:lnTo>
                <a:lnTo>
                  <a:pt x="113660" y="238196"/>
                </a:lnTo>
                <a:lnTo>
                  <a:pt x="113660" y="256949"/>
                </a:lnTo>
                <a:lnTo>
                  <a:pt x="41921" y="256949"/>
                </a:lnTo>
                <a:lnTo>
                  <a:pt x="123450" y="312143"/>
                </a:lnTo>
                <a:close/>
                <a:moveTo>
                  <a:pt x="161171" y="171968"/>
                </a:moveTo>
                <a:lnTo>
                  <a:pt x="179941" y="171968"/>
                </a:lnTo>
                <a:lnTo>
                  <a:pt x="179941" y="190738"/>
                </a:lnTo>
                <a:lnTo>
                  <a:pt x="161171" y="190738"/>
                </a:lnTo>
                <a:close/>
                <a:moveTo>
                  <a:pt x="161171" y="133228"/>
                </a:moveTo>
                <a:lnTo>
                  <a:pt x="179941" y="133228"/>
                </a:lnTo>
                <a:lnTo>
                  <a:pt x="179941" y="151998"/>
                </a:lnTo>
                <a:lnTo>
                  <a:pt x="161171" y="151998"/>
                </a:lnTo>
                <a:close/>
                <a:moveTo>
                  <a:pt x="161171" y="95828"/>
                </a:moveTo>
                <a:lnTo>
                  <a:pt x="179941" y="95828"/>
                </a:lnTo>
                <a:lnTo>
                  <a:pt x="179941" y="114598"/>
                </a:lnTo>
                <a:lnTo>
                  <a:pt x="161171" y="114598"/>
                </a:lnTo>
                <a:close/>
                <a:moveTo>
                  <a:pt x="407283" y="78561"/>
                </a:moveTo>
                <a:cubicBezTo>
                  <a:pt x="394196" y="78561"/>
                  <a:pt x="383869" y="91447"/>
                  <a:pt x="383869" y="106643"/>
                </a:cubicBezTo>
                <a:cubicBezTo>
                  <a:pt x="383869" y="114197"/>
                  <a:pt x="387252" y="118996"/>
                  <a:pt x="393751" y="118996"/>
                </a:cubicBezTo>
                <a:cubicBezTo>
                  <a:pt x="401140" y="118996"/>
                  <a:pt x="408797" y="109665"/>
                  <a:pt x="410666" y="98201"/>
                </a:cubicBezTo>
                <a:lnTo>
                  <a:pt x="413426" y="79361"/>
                </a:lnTo>
                <a:cubicBezTo>
                  <a:pt x="411824" y="79005"/>
                  <a:pt x="409865" y="78561"/>
                  <a:pt x="407283" y="78561"/>
                </a:cubicBezTo>
                <a:close/>
                <a:moveTo>
                  <a:pt x="407016" y="30484"/>
                </a:moveTo>
                <a:cubicBezTo>
                  <a:pt x="441915" y="30484"/>
                  <a:pt x="466931" y="54389"/>
                  <a:pt x="466931" y="87714"/>
                </a:cubicBezTo>
                <a:cubicBezTo>
                  <a:pt x="466931" y="116596"/>
                  <a:pt x="450639" y="134814"/>
                  <a:pt x="429273" y="134814"/>
                </a:cubicBezTo>
                <a:cubicBezTo>
                  <a:pt x="419925" y="134814"/>
                  <a:pt x="413159" y="130015"/>
                  <a:pt x="412180" y="119529"/>
                </a:cubicBezTo>
                <a:lnTo>
                  <a:pt x="411824" y="119529"/>
                </a:lnTo>
                <a:cubicBezTo>
                  <a:pt x="405681" y="129660"/>
                  <a:pt x="396778" y="134814"/>
                  <a:pt x="386273" y="134814"/>
                </a:cubicBezTo>
                <a:cubicBezTo>
                  <a:pt x="373364" y="134814"/>
                  <a:pt x="364016" y="125305"/>
                  <a:pt x="364016" y="109043"/>
                </a:cubicBezTo>
                <a:cubicBezTo>
                  <a:pt x="364016" y="84871"/>
                  <a:pt x="381911" y="62921"/>
                  <a:pt x="410399" y="62921"/>
                </a:cubicBezTo>
                <a:cubicBezTo>
                  <a:pt x="419124" y="62921"/>
                  <a:pt x="429095" y="65142"/>
                  <a:pt x="433991" y="67897"/>
                </a:cubicBezTo>
                <a:lnTo>
                  <a:pt x="428115" y="104510"/>
                </a:lnTo>
                <a:cubicBezTo>
                  <a:pt x="426068" y="116152"/>
                  <a:pt x="427492" y="121484"/>
                  <a:pt x="433012" y="121751"/>
                </a:cubicBezTo>
                <a:cubicBezTo>
                  <a:pt x="441558" y="121928"/>
                  <a:pt x="452242" y="110998"/>
                  <a:pt x="452242" y="88248"/>
                </a:cubicBezTo>
                <a:cubicBezTo>
                  <a:pt x="452242" y="62565"/>
                  <a:pt x="435594" y="42570"/>
                  <a:pt x="404879" y="42570"/>
                </a:cubicBezTo>
                <a:cubicBezTo>
                  <a:pt x="374521" y="42570"/>
                  <a:pt x="347992" y="66298"/>
                  <a:pt x="347992" y="104066"/>
                </a:cubicBezTo>
                <a:cubicBezTo>
                  <a:pt x="347992" y="137125"/>
                  <a:pt x="369180" y="155964"/>
                  <a:pt x="398737" y="155964"/>
                </a:cubicBezTo>
                <a:cubicBezTo>
                  <a:pt x="408797" y="155964"/>
                  <a:pt x="419569" y="153832"/>
                  <a:pt x="427492" y="149655"/>
                </a:cubicBezTo>
                <a:lnTo>
                  <a:pt x="431053" y="161119"/>
                </a:lnTo>
                <a:cubicBezTo>
                  <a:pt x="419124" y="166451"/>
                  <a:pt x="408797" y="168228"/>
                  <a:pt x="394730" y="168228"/>
                </a:cubicBezTo>
                <a:cubicBezTo>
                  <a:pt x="361880" y="168228"/>
                  <a:pt x="332857" y="144678"/>
                  <a:pt x="332857" y="105932"/>
                </a:cubicBezTo>
                <a:cubicBezTo>
                  <a:pt x="332857" y="65498"/>
                  <a:pt x="362236" y="30484"/>
                  <a:pt x="407016" y="30484"/>
                </a:cubicBezTo>
                <a:close/>
                <a:moveTo>
                  <a:pt x="222424" y="19553"/>
                </a:moveTo>
                <a:cubicBezTo>
                  <a:pt x="231058" y="29508"/>
                  <a:pt x="236220" y="42484"/>
                  <a:pt x="236220" y="56616"/>
                </a:cubicBezTo>
                <a:lnTo>
                  <a:pt x="236220" y="180780"/>
                </a:lnTo>
                <a:lnTo>
                  <a:pt x="507775" y="180780"/>
                </a:lnTo>
                <a:lnTo>
                  <a:pt x="508131" y="180158"/>
                </a:lnTo>
                <a:lnTo>
                  <a:pt x="509110" y="180780"/>
                </a:lnTo>
                <a:lnTo>
                  <a:pt x="559042" y="180780"/>
                </a:lnTo>
                <a:lnTo>
                  <a:pt x="559042" y="56616"/>
                </a:lnTo>
                <a:cubicBezTo>
                  <a:pt x="559042" y="35463"/>
                  <a:pt x="543199" y="19553"/>
                  <a:pt x="522283" y="19553"/>
                </a:cubicBezTo>
                <a:close/>
                <a:moveTo>
                  <a:pt x="179791" y="18309"/>
                </a:moveTo>
                <a:cubicBezTo>
                  <a:pt x="159141" y="18309"/>
                  <a:pt x="142319" y="35552"/>
                  <a:pt x="142052" y="56616"/>
                </a:cubicBezTo>
                <a:lnTo>
                  <a:pt x="142230" y="56616"/>
                </a:lnTo>
                <a:lnTo>
                  <a:pt x="142230" y="324853"/>
                </a:lnTo>
                <a:lnTo>
                  <a:pt x="303775" y="434085"/>
                </a:lnTo>
                <a:lnTo>
                  <a:pt x="465409" y="324853"/>
                </a:lnTo>
                <a:lnTo>
                  <a:pt x="465409" y="199444"/>
                </a:lnTo>
                <a:lnTo>
                  <a:pt x="217440" y="199444"/>
                </a:lnTo>
                <a:lnTo>
                  <a:pt x="217440" y="190734"/>
                </a:lnTo>
                <a:lnTo>
                  <a:pt x="189937" y="190734"/>
                </a:lnTo>
                <a:lnTo>
                  <a:pt x="189937" y="171981"/>
                </a:lnTo>
                <a:lnTo>
                  <a:pt x="217440" y="171981"/>
                </a:lnTo>
                <a:lnTo>
                  <a:pt x="217440" y="151983"/>
                </a:lnTo>
                <a:lnTo>
                  <a:pt x="189937" y="151983"/>
                </a:lnTo>
                <a:lnTo>
                  <a:pt x="189937" y="133230"/>
                </a:lnTo>
                <a:lnTo>
                  <a:pt x="217440" y="133230"/>
                </a:lnTo>
                <a:lnTo>
                  <a:pt x="217440" y="114565"/>
                </a:lnTo>
                <a:lnTo>
                  <a:pt x="189937" y="114565"/>
                </a:lnTo>
                <a:lnTo>
                  <a:pt x="189937" y="95812"/>
                </a:lnTo>
                <a:lnTo>
                  <a:pt x="217440" y="95812"/>
                </a:lnTo>
                <a:lnTo>
                  <a:pt x="217440" y="56616"/>
                </a:lnTo>
                <a:cubicBezTo>
                  <a:pt x="217440" y="38129"/>
                  <a:pt x="204890" y="23109"/>
                  <a:pt x="187623" y="19553"/>
                </a:cubicBezTo>
                <a:lnTo>
                  <a:pt x="179969" y="19553"/>
                </a:lnTo>
                <a:lnTo>
                  <a:pt x="179969" y="18309"/>
                </a:lnTo>
                <a:close/>
                <a:moveTo>
                  <a:pt x="179791" y="0"/>
                </a:moveTo>
                <a:cubicBezTo>
                  <a:pt x="182995" y="0"/>
                  <a:pt x="186110" y="356"/>
                  <a:pt x="189136" y="800"/>
                </a:cubicBezTo>
                <a:lnTo>
                  <a:pt x="522283" y="800"/>
                </a:lnTo>
                <a:cubicBezTo>
                  <a:pt x="553435" y="800"/>
                  <a:pt x="577822" y="25331"/>
                  <a:pt x="577822" y="56616"/>
                </a:cubicBezTo>
                <a:lnTo>
                  <a:pt x="577822" y="199444"/>
                </a:lnTo>
                <a:lnTo>
                  <a:pt x="539728" y="199444"/>
                </a:lnTo>
                <a:lnTo>
                  <a:pt x="607639" y="241040"/>
                </a:lnTo>
                <a:lnTo>
                  <a:pt x="607639" y="606510"/>
                </a:lnTo>
                <a:lnTo>
                  <a:pt x="0" y="606510"/>
                </a:lnTo>
                <a:lnTo>
                  <a:pt x="0" y="241040"/>
                </a:lnTo>
                <a:lnTo>
                  <a:pt x="123450" y="165493"/>
                </a:lnTo>
                <a:lnTo>
                  <a:pt x="123450" y="57060"/>
                </a:lnTo>
                <a:lnTo>
                  <a:pt x="123272" y="57060"/>
                </a:lnTo>
                <a:cubicBezTo>
                  <a:pt x="123272" y="25864"/>
                  <a:pt x="148639" y="0"/>
                  <a:pt x="1797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3" name="connections_181208"/>
          <p:cNvSpPr/>
          <p:nvPr/>
        </p:nvSpPr>
        <p:spPr>
          <a:xfrm>
            <a:off x="11071028" y="2941971"/>
            <a:ext cx="169077" cy="212520"/>
          </a:xfrm>
          <a:custGeom>
            <a:avLst/>
            <a:gdLst>
              <a:gd name="connsiteX0" fmla="*/ 20561 w 482698"/>
              <a:gd name="connsiteY0" fmla="*/ 400741 h 606722"/>
              <a:gd name="connsiteX1" fmla="*/ 179351 w 482698"/>
              <a:gd name="connsiteY1" fmla="*/ 400741 h 606722"/>
              <a:gd name="connsiteX2" fmla="*/ 199912 w 482698"/>
              <a:gd name="connsiteY2" fmla="*/ 421179 h 606722"/>
              <a:gd name="connsiteX3" fmla="*/ 179351 w 482698"/>
              <a:gd name="connsiteY3" fmla="*/ 441706 h 606722"/>
              <a:gd name="connsiteX4" fmla="*/ 179173 w 482698"/>
              <a:gd name="connsiteY4" fmla="*/ 441706 h 606722"/>
              <a:gd name="connsiteX5" fmla="*/ 156120 w 482698"/>
              <a:gd name="connsiteY5" fmla="*/ 597392 h 606722"/>
              <a:gd name="connsiteX6" fmla="*/ 145350 w 482698"/>
              <a:gd name="connsiteY6" fmla="*/ 606722 h 606722"/>
              <a:gd name="connsiteX7" fmla="*/ 54562 w 482698"/>
              <a:gd name="connsiteY7" fmla="*/ 606722 h 606722"/>
              <a:gd name="connsiteX8" fmla="*/ 43792 w 482698"/>
              <a:gd name="connsiteY8" fmla="*/ 597392 h 606722"/>
              <a:gd name="connsiteX9" fmla="*/ 20739 w 482698"/>
              <a:gd name="connsiteY9" fmla="*/ 441706 h 606722"/>
              <a:gd name="connsiteX10" fmla="*/ 20561 w 482698"/>
              <a:gd name="connsiteY10" fmla="*/ 441706 h 606722"/>
              <a:gd name="connsiteX11" fmla="*/ 0 w 482698"/>
              <a:gd name="connsiteY11" fmla="*/ 421179 h 606722"/>
              <a:gd name="connsiteX12" fmla="*/ 20561 w 482698"/>
              <a:gd name="connsiteY12" fmla="*/ 400741 h 606722"/>
              <a:gd name="connsiteX13" fmla="*/ 97934 w 482698"/>
              <a:gd name="connsiteY13" fmla="*/ 210356 h 606722"/>
              <a:gd name="connsiteX14" fmla="*/ 122058 w 482698"/>
              <a:gd name="connsiteY14" fmla="*/ 250008 h 606722"/>
              <a:gd name="connsiteX15" fmla="*/ 157756 w 482698"/>
              <a:gd name="connsiteY15" fmla="*/ 268323 h 606722"/>
              <a:gd name="connsiteX16" fmla="*/ 163542 w 482698"/>
              <a:gd name="connsiteY16" fmla="*/ 294373 h 606722"/>
              <a:gd name="connsiteX17" fmla="*/ 155886 w 482698"/>
              <a:gd name="connsiteY17" fmla="*/ 306286 h 606722"/>
              <a:gd name="connsiteX18" fmla="*/ 97756 w 482698"/>
              <a:gd name="connsiteY18" fmla="*/ 319000 h 606722"/>
              <a:gd name="connsiteX19" fmla="*/ 85916 w 482698"/>
              <a:gd name="connsiteY19" fmla="*/ 311354 h 606722"/>
              <a:gd name="connsiteX20" fmla="*/ 67489 w 482698"/>
              <a:gd name="connsiteY20" fmla="*/ 227248 h 606722"/>
              <a:gd name="connsiteX21" fmla="*/ 75144 w 482698"/>
              <a:gd name="connsiteY21" fmla="*/ 215335 h 606722"/>
              <a:gd name="connsiteX22" fmla="*/ 374017 w 482698"/>
              <a:gd name="connsiteY22" fmla="*/ 174734 h 606722"/>
              <a:gd name="connsiteX23" fmla="*/ 384606 w 482698"/>
              <a:gd name="connsiteY23" fmla="*/ 177488 h 606722"/>
              <a:gd name="connsiteX24" fmla="*/ 399823 w 482698"/>
              <a:gd name="connsiteY24" fmla="*/ 203510 h 606722"/>
              <a:gd name="connsiteX25" fmla="*/ 356041 w 482698"/>
              <a:gd name="connsiteY25" fmla="*/ 212924 h 606722"/>
              <a:gd name="connsiteX26" fmla="*/ 331659 w 482698"/>
              <a:gd name="connsiteY26" fmla="*/ 226868 h 606722"/>
              <a:gd name="connsiteX27" fmla="*/ 323561 w 482698"/>
              <a:gd name="connsiteY27" fmla="*/ 213102 h 606722"/>
              <a:gd name="connsiteX28" fmla="*/ 326409 w 482698"/>
              <a:gd name="connsiteY28" fmla="*/ 202533 h 606722"/>
              <a:gd name="connsiteX29" fmla="*/ 332277 w 482698"/>
              <a:gd name="connsiteY29" fmla="*/ 161471 h 606722"/>
              <a:gd name="connsiteX30" fmla="*/ 342863 w 482698"/>
              <a:gd name="connsiteY30" fmla="*/ 164227 h 606722"/>
              <a:gd name="connsiteX31" fmla="*/ 346688 w 482698"/>
              <a:gd name="connsiteY31" fmla="*/ 170806 h 606722"/>
              <a:gd name="connsiteX32" fmla="*/ 317688 w 482698"/>
              <a:gd name="connsiteY32" fmla="*/ 187786 h 606722"/>
              <a:gd name="connsiteX33" fmla="*/ 308792 w 482698"/>
              <a:gd name="connsiteY33" fmla="*/ 221748 h 606722"/>
              <a:gd name="connsiteX34" fmla="*/ 321780 w 482698"/>
              <a:gd name="connsiteY34" fmla="*/ 243974 h 606722"/>
              <a:gd name="connsiteX35" fmla="*/ 320090 w 482698"/>
              <a:gd name="connsiteY35" fmla="*/ 265044 h 606722"/>
              <a:gd name="connsiteX36" fmla="*/ 281927 w 482698"/>
              <a:gd name="connsiteY36" fmla="*/ 199877 h 606722"/>
              <a:gd name="connsiteX37" fmla="*/ 284685 w 482698"/>
              <a:gd name="connsiteY37" fmla="*/ 189298 h 606722"/>
              <a:gd name="connsiteX38" fmla="*/ 258484 w 482698"/>
              <a:gd name="connsiteY38" fmla="*/ 115798 h 606722"/>
              <a:gd name="connsiteX39" fmla="*/ 386668 w 482698"/>
              <a:gd name="connsiteY39" fmla="*/ 115798 h 606722"/>
              <a:gd name="connsiteX40" fmla="*/ 444707 w 482698"/>
              <a:gd name="connsiteY40" fmla="*/ 152502 h 606722"/>
              <a:gd name="connsiteX41" fmla="*/ 480403 w 482698"/>
              <a:gd name="connsiteY41" fmla="*/ 227864 h 606722"/>
              <a:gd name="connsiteX42" fmla="*/ 463668 w 482698"/>
              <a:gd name="connsiteY42" fmla="*/ 261724 h 606722"/>
              <a:gd name="connsiteX43" fmla="*/ 370823 w 482698"/>
              <a:gd name="connsiteY43" fmla="*/ 281631 h 606722"/>
              <a:gd name="connsiteX44" fmla="*/ 343406 w 482698"/>
              <a:gd name="connsiteY44" fmla="*/ 267234 h 606722"/>
              <a:gd name="connsiteX45" fmla="*/ 360675 w 482698"/>
              <a:gd name="connsiteY45" fmla="*/ 234530 h 606722"/>
              <a:gd name="connsiteX46" fmla="*/ 423788 w 482698"/>
              <a:gd name="connsiteY46" fmla="*/ 220932 h 606722"/>
              <a:gd name="connsiteX47" fmla="*/ 399665 w 482698"/>
              <a:gd name="connsiteY47" fmla="*/ 169209 h 606722"/>
              <a:gd name="connsiteX48" fmla="*/ 399398 w 482698"/>
              <a:gd name="connsiteY48" fmla="*/ 168854 h 606722"/>
              <a:gd name="connsiteX49" fmla="*/ 365393 w 482698"/>
              <a:gd name="connsiteY49" fmla="*/ 159878 h 606722"/>
              <a:gd name="connsiteX50" fmla="*/ 361565 w 482698"/>
              <a:gd name="connsiteY50" fmla="*/ 162100 h 606722"/>
              <a:gd name="connsiteX51" fmla="*/ 357738 w 482698"/>
              <a:gd name="connsiteY51" fmla="*/ 155612 h 606722"/>
              <a:gd name="connsiteX52" fmla="*/ 323644 w 482698"/>
              <a:gd name="connsiteY52" fmla="*/ 146636 h 606722"/>
              <a:gd name="connsiteX53" fmla="*/ 275931 w 482698"/>
              <a:gd name="connsiteY53" fmla="*/ 174542 h 606722"/>
              <a:gd name="connsiteX54" fmla="*/ 267029 w 482698"/>
              <a:gd name="connsiteY54" fmla="*/ 208579 h 606722"/>
              <a:gd name="connsiteX55" fmla="*/ 310915 w 482698"/>
              <a:gd name="connsiteY55" fmla="*/ 283409 h 606722"/>
              <a:gd name="connsiteX56" fmla="*/ 338065 w 482698"/>
              <a:gd name="connsiteY56" fmla="*/ 295051 h 606722"/>
              <a:gd name="connsiteX57" fmla="*/ 387024 w 482698"/>
              <a:gd name="connsiteY57" fmla="*/ 300739 h 606722"/>
              <a:gd name="connsiteX58" fmla="*/ 387558 w 482698"/>
              <a:gd name="connsiteY58" fmla="*/ 577750 h 606722"/>
              <a:gd name="connsiteX59" fmla="*/ 358628 w 482698"/>
              <a:gd name="connsiteY59" fmla="*/ 606722 h 606722"/>
              <a:gd name="connsiteX60" fmla="*/ 329608 w 482698"/>
              <a:gd name="connsiteY60" fmla="*/ 577750 h 606722"/>
              <a:gd name="connsiteX61" fmla="*/ 329608 w 482698"/>
              <a:gd name="connsiteY61" fmla="*/ 346685 h 606722"/>
              <a:gd name="connsiteX62" fmla="*/ 317146 w 482698"/>
              <a:gd name="connsiteY62" fmla="*/ 346685 h 606722"/>
              <a:gd name="connsiteX63" fmla="*/ 317146 w 482698"/>
              <a:gd name="connsiteY63" fmla="*/ 577750 h 606722"/>
              <a:gd name="connsiteX64" fmla="*/ 288126 w 482698"/>
              <a:gd name="connsiteY64" fmla="*/ 606722 h 606722"/>
              <a:gd name="connsiteX65" fmla="*/ 259196 w 482698"/>
              <a:gd name="connsiteY65" fmla="*/ 577750 h 606722"/>
              <a:gd name="connsiteX66" fmla="*/ 259196 w 482698"/>
              <a:gd name="connsiteY66" fmla="*/ 172764 h 606722"/>
              <a:gd name="connsiteX67" fmla="*/ 254389 w 482698"/>
              <a:gd name="connsiteY67" fmla="*/ 167965 h 606722"/>
              <a:gd name="connsiteX68" fmla="*/ 249582 w 482698"/>
              <a:gd name="connsiteY68" fmla="*/ 172764 h 606722"/>
              <a:gd name="connsiteX69" fmla="*/ 249226 w 482698"/>
              <a:gd name="connsiteY69" fmla="*/ 252926 h 606722"/>
              <a:gd name="connsiteX70" fmla="*/ 214064 w 482698"/>
              <a:gd name="connsiteY70" fmla="*/ 274255 h 606722"/>
              <a:gd name="connsiteX71" fmla="*/ 131367 w 482698"/>
              <a:gd name="connsiteY71" fmla="*/ 231864 h 606722"/>
              <a:gd name="connsiteX72" fmla="*/ 120952 w 482698"/>
              <a:gd name="connsiteY72" fmla="*/ 199426 h 606722"/>
              <a:gd name="connsiteX73" fmla="*/ 153444 w 482698"/>
              <a:gd name="connsiteY73" fmla="*/ 189028 h 606722"/>
              <a:gd name="connsiteX74" fmla="*/ 201157 w 482698"/>
              <a:gd name="connsiteY74" fmla="*/ 213467 h 606722"/>
              <a:gd name="connsiteX75" fmla="*/ 201335 w 482698"/>
              <a:gd name="connsiteY75" fmla="*/ 172498 h 606722"/>
              <a:gd name="connsiteX76" fmla="*/ 258484 w 482698"/>
              <a:gd name="connsiteY76" fmla="*/ 115798 h 606722"/>
              <a:gd name="connsiteX77" fmla="*/ 323401 w 482698"/>
              <a:gd name="connsiteY77" fmla="*/ 0 h 606722"/>
              <a:gd name="connsiteX78" fmla="*/ 373432 w 482698"/>
              <a:gd name="connsiteY78" fmla="*/ 49960 h 606722"/>
              <a:gd name="connsiteX79" fmla="*/ 323401 w 482698"/>
              <a:gd name="connsiteY79" fmla="*/ 99921 h 606722"/>
              <a:gd name="connsiteX80" fmla="*/ 273370 w 482698"/>
              <a:gd name="connsiteY80" fmla="*/ 49960 h 606722"/>
              <a:gd name="connsiteX81" fmla="*/ 323401 w 482698"/>
              <a:gd name="connsiteY8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482698" h="606722">
                <a:moveTo>
                  <a:pt x="20561" y="400741"/>
                </a:moveTo>
                <a:lnTo>
                  <a:pt x="179351" y="400741"/>
                </a:lnTo>
                <a:cubicBezTo>
                  <a:pt x="190744" y="400741"/>
                  <a:pt x="199912" y="409894"/>
                  <a:pt x="199912" y="421179"/>
                </a:cubicBezTo>
                <a:cubicBezTo>
                  <a:pt x="199912" y="432554"/>
                  <a:pt x="190744" y="441706"/>
                  <a:pt x="179351" y="441706"/>
                </a:cubicBezTo>
                <a:lnTo>
                  <a:pt x="179173" y="441706"/>
                </a:lnTo>
                <a:lnTo>
                  <a:pt x="156120" y="597392"/>
                </a:lnTo>
                <a:cubicBezTo>
                  <a:pt x="155319" y="602723"/>
                  <a:pt x="150691" y="606722"/>
                  <a:pt x="145350" y="606722"/>
                </a:cubicBezTo>
                <a:lnTo>
                  <a:pt x="54562" y="606722"/>
                </a:lnTo>
                <a:cubicBezTo>
                  <a:pt x="49133" y="606722"/>
                  <a:pt x="44593" y="602723"/>
                  <a:pt x="43792" y="597392"/>
                </a:cubicBezTo>
                <a:lnTo>
                  <a:pt x="20739" y="441706"/>
                </a:lnTo>
                <a:lnTo>
                  <a:pt x="20561" y="441706"/>
                </a:lnTo>
                <a:cubicBezTo>
                  <a:pt x="9168" y="441706"/>
                  <a:pt x="0" y="432554"/>
                  <a:pt x="0" y="421179"/>
                </a:cubicBezTo>
                <a:cubicBezTo>
                  <a:pt x="0" y="409894"/>
                  <a:pt x="9168" y="400741"/>
                  <a:pt x="20561" y="400741"/>
                </a:cubicBezTo>
                <a:close/>
                <a:moveTo>
                  <a:pt x="97934" y="210356"/>
                </a:moveTo>
                <a:cubicBezTo>
                  <a:pt x="97934" y="226537"/>
                  <a:pt x="106747" y="242096"/>
                  <a:pt x="122058" y="250008"/>
                </a:cubicBezTo>
                <a:lnTo>
                  <a:pt x="157756" y="268323"/>
                </a:lnTo>
                <a:lnTo>
                  <a:pt x="163542" y="294373"/>
                </a:lnTo>
                <a:cubicBezTo>
                  <a:pt x="164699" y="299796"/>
                  <a:pt x="161227" y="305131"/>
                  <a:pt x="155886" y="306286"/>
                </a:cubicBezTo>
                <a:lnTo>
                  <a:pt x="97756" y="319000"/>
                </a:lnTo>
                <a:cubicBezTo>
                  <a:pt x="92414" y="320156"/>
                  <a:pt x="87073" y="316689"/>
                  <a:pt x="85916" y="311354"/>
                </a:cubicBezTo>
                <a:lnTo>
                  <a:pt x="67489" y="227248"/>
                </a:lnTo>
                <a:cubicBezTo>
                  <a:pt x="66331" y="221825"/>
                  <a:pt x="69714" y="216490"/>
                  <a:pt x="75144" y="215335"/>
                </a:cubicBezTo>
                <a:close/>
                <a:moveTo>
                  <a:pt x="374017" y="174734"/>
                </a:moveTo>
                <a:cubicBezTo>
                  <a:pt x="377665" y="172603"/>
                  <a:pt x="382471" y="173846"/>
                  <a:pt x="384606" y="177488"/>
                </a:cubicBezTo>
                <a:lnTo>
                  <a:pt x="399823" y="203510"/>
                </a:lnTo>
                <a:lnTo>
                  <a:pt x="356041" y="212924"/>
                </a:lnTo>
                <a:cubicBezTo>
                  <a:pt x="346253" y="215056"/>
                  <a:pt x="337977" y="220029"/>
                  <a:pt x="331659" y="226868"/>
                </a:cubicBezTo>
                <a:lnTo>
                  <a:pt x="323561" y="213102"/>
                </a:lnTo>
                <a:cubicBezTo>
                  <a:pt x="321425" y="209460"/>
                  <a:pt x="322671" y="204665"/>
                  <a:pt x="326409" y="202533"/>
                </a:cubicBezTo>
                <a:close/>
                <a:moveTo>
                  <a:pt x="332277" y="161471"/>
                </a:moveTo>
                <a:cubicBezTo>
                  <a:pt x="336013" y="159337"/>
                  <a:pt x="340728" y="160582"/>
                  <a:pt x="342863" y="164227"/>
                </a:cubicBezTo>
                <a:lnTo>
                  <a:pt x="346688" y="170806"/>
                </a:lnTo>
                <a:lnTo>
                  <a:pt x="317688" y="187786"/>
                </a:lnTo>
                <a:cubicBezTo>
                  <a:pt x="305857" y="194721"/>
                  <a:pt x="301854" y="209923"/>
                  <a:pt x="308792" y="221748"/>
                </a:cubicBezTo>
                <a:lnTo>
                  <a:pt x="321780" y="243974"/>
                </a:lnTo>
                <a:cubicBezTo>
                  <a:pt x="319645" y="250552"/>
                  <a:pt x="318934" y="257754"/>
                  <a:pt x="320090" y="265044"/>
                </a:cubicBezTo>
                <a:lnTo>
                  <a:pt x="281927" y="199877"/>
                </a:lnTo>
                <a:cubicBezTo>
                  <a:pt x="279792" y="196232"/>
                  <a:pt x="280949" y="191431"/>
                  <a:pt x="284685" y="189298"/>
                </a:cubicBezTo>
                <a:close/>
                <a:moveTo>
                  <a:pt x="258484" y="115798"/>
                </a:moveTo>
                <a:lnTo>
                  <a:pt x="386668" y="115798"/>
                </a:lnTo>
                <a:cubicBezTo>
                  <a:pt x="411415" y="115798"/>
                  <a:pt x="434203" y="130195"/>
                  <a:pt x="444707" y="152502"/>
                </a:cubicBezTo>
                <a:cubicBezTo>
                  <a:pt x="447200" y="157745"/>
                  <a:pt x="454944" y="174097"/>
                  <a:pt x="480403" y="227864"/>
                </a:cubicBezTo>
                <a:cubicBezTo>
                  <a:pt x="486901" y="241550"/>
                  <a:pt x="479068" y="258347"/>
                  <a:pt x="463668" y="261724"/>
                </a:cubicBezTo>
                <a:lnTo>
                  <a:pt x="370823" y="281631"/>
                </a:lnTo>
                <a:cubicBezTo>
                  <a:pt x="359251" y="284120"/>
                  <a:pt x="347768" y="277810"/>
                  <a:pt x="343406" y="267234"/>
                </a:cubicBezTo>
                <a:cubicBezTo>
                  <a:pt x="337709" y="253370"/>
                  <a:pt x="345987" y="237729"/>
                  <a:pt x="360675" y="234530"/>
                </a:cubicBezTo>
                <a:lnTo>
                  <a:pt x="423788" y="220932"/>
                </a:lnTo>
                <a:cubicBezTo>
                  <a:pt x="399041" y="168765"/>
                  <a:pt x="400555" y="172231"/>
                  <a:pt x="399665" y="169209"/>
                </a:cubicBezTo>
                <a:lnTo>
                  <a:pt x="399398" y="168854"/>
                </a:lnTo>
                <a:cubicBezTo>
                  <a:pt x="392632" y="157212"/>
                  <a:pt x="377410" y="152857"/>
                  <a:pt x="365393" y="159878"/>
                </a:cubicBezTo>
                <a:lnTo>
                  <a:pt x="361565" y="162100"/>
                </a:lnTo>
                <a:lnTo>
                  <a:pt x="357738" y="155612"/>
                </a:lnTo>
                <a:cubicBezTo>
                  <a:pt x="350794" y="143703"/>
                  <a:pt x="335483" y="139704"/>
                  <a:pt x="323644" y="146636"/>
                </a:cubicBezTo>
                <a:lnTo>
                  <a:pt x="275931" y="174542"/>
                </a:lnTo>
                <a:cubicBezTo>
                  <a:pt x="264092" y="181474"/>
                  <a:pt x="260086" y="196671"/>
                  <a:pt x="267029" y="208579"/>
                </a:cubicBezTo>
                <a:lnTo>
                  <a:pt x="310915" y="283409"/>
                </a:lnTo>
                <a:cubicBezTo>
                  <a:pt x="316256" y="292563"/>
                  <a:pt x="327116" y="297628"/>
                  <a:pt x="338065" y="295051"/>
                </a:cubicBezTo>
                <a:cubicBezTo>
                  <a:pt x="357114" y="309270"/>
                  <a:pt x="375185" y="303316"/>
                  <a:pt x="387024" y="300739"/>
                </a:cubicBezTo>
                <a:cubicBezTo>
                  <a:pt x="387024" y="302960"/>
                  <a:pt x="387558" y="336554"/>
                  <a:pt x="387558" y="577750"/>
                </a:cubicBezTo>
                <a:cubicBezTo>
                  <a:pt x="387558" y="593747"/>
                  <a:pt x="374562" y="606722"/>
                  <a:pt x="358628" y="606722"/>
                </a:cubicBezTo>
                <a:cubicBezTo>
                  <a:pt x="342605" y="606722"/>
                  <a:pt x="329608" y="593747"/>
                  <a:pt x="329608" y="577750"/>
                </a:cubicBezTo>
                <a:lnTo>
                  <a:pt x="329608" y="346685"/>
                </a:lnTo>
                <a:lnTo>
                  <a:pt x="317146" y="346685"/>
                </a:lnTo>
                <a:lnTo>
                  <a:pt x="317146" y="577750"/>
                </a:lnTo>
                <a:cubicBezTo>
                  <a:pt x="317146" y="593747"/>
                  <a:pt x="304149" y="606722"/>
                  <a:pt x="288126" y="606722"/>
                </a:cubicBezTo>
                <a:cubicBezTo>
                  <a:pt x="272192" y="606722"/>
                  <a:pt x="259196" y="593747"/>
                  <a:pt x="259196" y="577750"/>
                </a:cubicBezTo>
                <a:cubicBezTo>
                  <a:pt x="259196" y="577750"/>
                  <a:pt x="259196" y="233374"/>
                  <a:pt x="259196" y="172764"/>
                </a:cubicBezTo>
                <a:cubicBezTo>
                  <a:pt x="259196" y="170187"/>
                  <a:pt x="257059" y="168054"/>
                  <a:pt x="254389" y="167965"/>
                </a:cubicBezTo>
                <a:cubicBezTo>
                  <a:pt x="251807" y="167965"/>
                  <a:pt x="249671" y="170098"/>
                  <a:pt x="249582" y="172764"/>
                </a:cubicBezTo>
                <a:lnTo>
                  <a:pt x="249226" y="252926"/>
                </a:lnTo>
                <a:cubicBezTo>
                  <a:pt x="249137" y="270789"/>
                  <a:pt x="230087" y="282431"/>
                  <a:pt x="214064" y="274255"/>
                </a:cubicBezTo>
                <a:lnTo>
                  <a:pt x="131367" y="231864"/>
                </a:lnTo>
                <a:cubicBezTo>
                  <a:pt x="119528" y="225820"/>
                  <a:pt x="114810" y="211245"/>
                  <a:pt x="120952" y="199426"/>
                </a:cubicBezTo>
                <a:cubicBezTo>
                  <a:pt x="127006" y="187606"/>
                  <a:pt x="141515" y="182896"/>
                  <a:pt x="153444" y="189028"/>
                </a:cubicBezTo>
                <a:lnTo>
                  <a:pt x="201157" y="213467"/>
                </a:lnTo>
                <a:lnTo>
                  <a:pt x="201335" y="172498"/>
                </a:lnTo>
                <a:cubicBezTo>
                  <a:pt x="201513" y="141215"/>
                  <a:pt x="227150" y="115798"/>
                  <a:pt x="258484" y="115798"/>
                </a:cubicBezTo>
                <a:close/>
                <a:moveTo>
                  <a:pt x="323401" y="0"/>
                </a:moveTo>
                <a:cubicBezTo>
                  <a:pt x="350998" y="0"/>
                  <a:pt x="373432" y="22402"/>
                  <a:pt x="373432" y="49960"/>
                </a:cubicBezTo>
                <a:cubicBezTo>
                  <a:pt x="373432" y="77608"/>
                  <a:pt x="350909" y="99921"/>
                  <a:pt x="323401" y="99921"/>
                </a:cubicBezTo>
                <a:cubicBezTo>
                  <a:pt x="295893" y="99921"/>
                  <a:pt x="273370" y="77608"/>
                  <a:pt x="273370" y="49960"/>
                </a:cubicBezTo>
                <a:cubicBezTo>
                  <a:pt x="273370" y="22402"/>
                  <a:pt x="295804" y="0"/>
                  <a:pt x="3234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2" name="connections_181208"/>
          <p:cNvSpPr/>
          <p:nvPr/>
        </p:nvSpPr>
        <p:spPr>
          <a:xfrm>
            <a:off x="10714449" y="3493863"/>
            <a:ext cx="212520" cy="183759"/>
          </a:xfrm>
          <a:custGeom>
            <a:avLst/>
            <a:gdLst>
              <a:gd name="T0" fmla="*/ 1307 w 8144"/>
              <a:gd name="T1" fmla="*/ 1494 h 7040"/>
              <a:gd name="T2" fmla="*/ 2688 w 8144"/>
              <a:gd name="T3" fmla="*/ 0 h 7040"/>
              <a:gd name="T4" fmla="*/ 3251 w 8144"/>
              <a:gd name="T5" fmla="*/ 260 h 7040"/>
              <a:gd name="T6" fmla="*/ 3987 w 8144"/>
              <a:gd name="T7" fmla="*/ 1494 h 7040"/>
              <a:gd name="T8" fmla="*/ 3729 w 8144"/>
              <a:gd name="T9" fmla="*/ 3391 h 7040"/>
              <a:gd name="T10" fmla="*/ 1307 w 8144"/>
              <a:gd name="T11" fmla="*/ 3627 h 7040"/>
              <a:gd name="T12" fmla="*/ 146 w 8144"/>
              <a:gd name="T13" fmla="*/ 3491 h 7040"/>
              <a:gd name="T14" fmla="*/ 377 w 8144"/>
              <a:gd name="T15" fmla="*/ 1644 h 7040"/>
              <a:gd name="T16" fmla="*/ 467 w 8144"/>
              <a:gd name="T17" fmla="*/ 2196 h 7040"/>
              <a:gd name="T18" fmla="*/ 790 w 8144"/>
              <a:gd name="T19" fmla="*/ 3394 h 7040"/>
              <a:gd name="T20" fmla="*/ 980 w 8144"/>
              <a:gd name="T21" fmla="*/ 3156 h 7040"/>
              <a:gd name="T22" fmla="*/ 657 w 8144"/>
              <a:gd name="T23" fmla="*/ 1964 h 7040"/>
              <a:gd name="T24" fmla="*/ 7767 w 8144"/>
              <a:gd name="T25" fmla="*/ 5397 h 7040"/>
              <a:gd name="T26" fmla="*/ 5618 w 8144"/>
              <a:gd name="T27" fmla="*/ 6966 h 7040"/>
              <a:gd name="T28" fmla="*/ 5101 w 8144"/>
              <a:gd name="T29" fmla="*/ 7040 h 7040"/>
              <a:gd name="T30" fmla="*/ 5167 w 8144"/>
              <a:gd name="T31" fmla="*/ 5547 h 7040"/>
              <a:gd name="T32" fmla="*/ 3775 w 8144"/>
              <a:gd name="T33" fmla="*/ 4930 h 7040"/>
              <a:gd name="T34" fmla="*/ 4797 w 8144"/>
              <a:gd name="T35" fmla="*/ 3414 h 7040"/>
              <a:gd name="T36" fmla="*/ 7419 w 8144"/>
              <a:gd name="T37" fmla="*/ 3190 h 7040"/>
              <a:gd name="T38" fmla="*/ 8124 w 8144"/>
              <a:gd name="T39" fmla="*/ 4937 h 7040"/>
              <a:gd name="T40" fmla="*/ 7563 w 8144"/>
              <a:gd name="T41" fmla="*/ 5070 h 7040"/>
              <a:gd name="T42" fmla="*/ 7647 w 8144"/>
              <a:gd name="T43" fmla="*/ 3802 h 7040"/>
              <a:gd name="T44" fmla="*/ 6837 w 8144"/>
              <a:gd name="T45" fmla="*/ 3840 h 7040"/>
              <a:gd name="T46" fmla="*/ 4627 w 8144"/>
              <a:gd name="T47" fmla="*/ 4071 h 7040"/>
              <a:gd name="T48" fmla="*/ 4403 w 8144"/>
              <a:gd name="T49" fmla="*/ 5184 h 7040"/>
              <a:gd name="T50" fmla="*/ 5291 w 8144"/>
              <a:gd name="T51" fmla="*/ 6492 h 7040"/>
              <a:gd name="T52" fmla="*/ 5403 w 8144"/>
              <a:gd name="T53" fmla="*/ 6614 h 7040"/>
              <a:gd name="T54" fmla="*/ 6524 w 8144"/>
              <a:gd name="T55" fmla="*/ 5231 h 7040"/>
              <a:gd name="T56" fmla="*/ 7187 w 8144"/>
              <a:gd name="T57" fmla="*/ 4912 h 7040"/>
              <a:gd name="T58" fmla="*/ 6945 w 8144"/>
              <a:gd name="T59" fmla="*/ 4740 h 7040"/>
              <a:gd name="T60" fmla="*/ 7042 w 8144"/>
              <a:gd name="T61" fmla="*/ 3896 h 7040"/>
              <a:gd name="T62" fmla="*/ 7303 w 8144"/>
              <a:gd name="T63" fmla="*/ 4042 h 7040"/>
              <a:gd name="T64" fmla="*/ 7187 w 8144"/>
              <a:gd name="T65" fmla="*/ 4913 h 7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144" h="7040">
                <a:moveTo>
                  <a:pt x="377" y="1644"/>
                </a:moveTo>
                <a:lnTo>
                  <a:pt x="1307" y="1494"/>
                </a:lnTo>
                <a:lnTo>
                  <a:pt x="2526" y="75"/>
                </a:lnTo>
                <a:cubicBezTo>
                  <a:pt x="2567" y="27"/>
                  <a:pt x="2626" y="0"/>
                  <a:pt x="2688" y="0"/>
                </a:cubicBezTo>
                <a:lnTo>
                  <a:pt x="3043" y="0"/>
                </a:lnTo>
                <a:cubicBezTo>
                  <a:pt x="3179" y="0"/>
                  <a:pt x="3281" y="127"/>
                  <a:pt x="3251" y="260"/>
                </a:cubicBezTo>
                <a:lnTo>
                  <a:pt x="2977" y="1494"/>
                </a:lnTo>
                <a:lnTo>
                  <a:pt x="3987" y="1494"/>
                </a:lnTo>
                <a:cubicBezTo>
                  <a:pt x="4305" y="1494"/>
                  <a:pt x="4511" y="1827"/>
                  <a:pt x="4369" y="2111"/>
                </a:cubicBezTo>
                <a:lnTo>
                  <a:pt x="3729" y="3391"/>
                </a:lnTo>
                <a:cubicBezTo>
                  <a:pt x="3657" y="3536"/>
                  <a:pt x="3509" y="3627"/>
                  <a:pt x="3347" y="3627"/>
                </a:cubicBezTo>
                <a:lnTo>
                  <a:pt x="1307" y="3627"/>
                </a:lnTo>
                <a:lnTo>
                  <a:pt x="725" y="3851"/>
                </a:lnTo>
                <a:cubicBezTo>
                  <a:pt x="460" y="3953"/>
                  <a:pt x="172" y="3773"/>
                  <a:pt x="146" y="3491"/>
                </a:cubicBezTo>
                <a:lnTo>
                  <a:pt x="20" y="2103"/>
                </a:lnTo>
                <a:cubicBezTo>
                  <a:pt x="0" y="1880"/>
                  <a:pt x="156" y="1679"/>
                  <a:pt x="377" y="1644"/>
                </a:cubicBezTo>
                <a:close/>
                <a:moveTo>
                  <a:pt x="637" y="1968"/>
                </a:moveTo>
                <a:cubicBezTo>
                  <a:pt x="530" y="1990"/>
                  <a:pt x="457" y="2088"/>
                  <a:pt x="467" y="2196"/>
                </a:cubicBezTo>
                <a:lnTo>
                  <a:pt x="565" y="3250"/>
                </a:lnTo>
                <a:cubicBezTo>
                  <a:pt x="575" y="3360"/>
                  <a:pt x="686" y="3431"/>
                  <a:pt x="790" y="3394"/>
                </a:cubicBezTo>
                <a:lnTo>
                  <a:pt x="839" y="3376"/>
                </a:lnTo>
                <a:cubicBezTo>
                  <a:pt x="931" y="3344"/>
                  <a:pt x="989" y="3253"/>
                  <a:pt x="980" y="3156"/>
                </a:cubicBezTo>
                <a:lnTo>
                  <a:pt x="885" y="2132"/>
                </a:lnTo>
                <a:cubicBezTo>
                  <a:pt x="875" y="2019"/>
                  <a:pt x="768" y="1941"/>
                  <a:pt x="657" y="1964"/>
                </a:cubicBezTo>
                <a:lnTo>
                  <a:pt x="637" y="1968"/>
                </a:lnTo>
                <a:close/>
                <a:moveTo>
                  <a:pt x="7767" y="5397"/>
                </a:moveTo>
                <a:lnTo>
                  <a:pt x="6837" y="5547"/>
                </a:lnTo>
                <a:lnTo>
                  <a:pt x="5618" y="6966"/>
                </a:lnTo>
                <a:cubicBezTo>
                  <a:pt x="5577" y="7013"/>
                  <a:pt x="5518" y="7040"/>
                  <a:pt x="5456" y="7040"/>
                </a:cubicBezTo>
                <a:lnTo>
                  <a:pt x="5101" y="7040"/>
                </a:lnTo>
                <a:cubicBezTo>
                  <a:pt x="4965" y="7040"/>
                  <a:pt x="4863" y="6914"/>
                  <a:pt x="4893" y="6781"/>
                </a:cubicBezTo>
                <a:lnTo>
                  <a:pt x="5167" y="5547"/>
                </a:lnTo>
                <a:lnTo>
                  <a:pt x="4157" y="5547"/>
                </a:lnTo>
                <a:cubicBezTo>
                  <a:pt x="3839" y="5547"/>
                  <a:pt x="3633" y="5213"/>
                  <a:pt x="3775" y="4930"/>
                </a:cubicBezTo>
                <a:lnTo>
                  <a:pt x="4415" y="3650"/>
                </a:lnTo>
                <a:cubicBezTo>
                  <a:pt x="4487" y="3505"/>
                  <a:pt x="4635" y="3414"/>
                  <a:pt x="4797" y="3414"/>
                </a:cubicBezTo>
                <a:lnTo>
                  <a:pt x="6837" y="3414"/>
                </a:lnTo>
                <a:lnTo>
                  <a:pt x="7419" y="3190"/>
                </a:lnTo>
                <a:cubicBezTo>
                  <a:pt x="7684" y="3088"/>
                  <a:pt x="7972" y="3267"/>
                  <a:pt x="7998" y="3549"/>
                </a:cubicBezTo>
                <a:lnTo>
                  <a:pt x="8124" y="4937"/>
                </a:lnTo>
                <a:cubicBezTo>
                  <a:pt x="8144" y="5161"/>
                  <a:pt x="7988" y="5361"/>
                  <a:pt x="7767" y="5397"/>
                </a:cubicBezTo>
                <a:close/>
                <a:moveTo>
                  <a:pt x="7563" y="5070"/>
                </a:moveTo>
                <a:cubicBezTo>
                  <a:pt x="7674" y="5053"/>
                  <a:pt x="7753" y="4952"/>
                  <a:pt x="7742" y="4840"/>
                </a:cubicBezTo>
                <a:lnTo>
                  <a:pt x="7647" y="3802"/>
                </a:lnTo>
                <a:cubicBezTo>
                  <a:pt x="7634" y="3659"/>
                  <a:pt x="7485" y="3570"/>
                  <a:pt x="7353" y="3625"/>
                </a:cubicBezTo>
                <a:lnTo>
                  <a:pt x="6837" y="3840"/>
                </a:lnTo>
                <a:lnTo>
                  <a:pt x="5006" y="3840"/>
                </a:lnTo>
                <a:cubicBezTo>
                  <a:pt x="4847" y="3840"/>
                  <a:pt x="4700" y="3930"/>
                  <a:pt x="4627" y="4071"/>
                </a:cubicBezTo>
                <a:lnTo>
                  <a:pt x="4214" y="4872"/>
                </a:lnTo>
                <a:cubicBezTo>
                  <a:pt x="4140" y="5014"/>
                  <a:pt x="4243" y="5184"/>
                  <a:pt x="4403" y="5184"/>
                </a:cubicBezTo>
                <a:lnTo>
                  <a:pt x="5596" y="5184"/>
                </a:lnTo>
                <a:lnTo>
                  <a:pt x="5291" y="6492"/>
                </a:lnTo>
                <a:cubicBezTo>
                  <a:pt x="5276" y="6554"/>
                  <a:pt x="5323" y="6614"/>
                  <a:pt x="5387" y="6614"/>
                </a:cubicBezTo>
                <a:lnTo>
                  <a:pt x="5403" y="6614"/>
                </a:lnTo>
                <a:cubicBezTo>
                  <a:pt x="5471" y="6614"/>
                  <a:pt x="5535" y="6581"/>
                  <a:pt x="5576" y="6526"/>
                </a:cubicBezTo>
                <a:lnTo>
                  <a:pt x="6524" y="5231"/>
                </a:lnTo>
                <a:lnTo>
                  <a:pt x="7563" y="5070"/>
                </a:lnTo>
                <a:close/>
                <a:moveTo>
                  <a:pt x="7187" y="4912"/>
                </a:moveTo>
                <a:lnTo>
                  <a:pt x="7174" y="4915"/>
                </a:lnTo>
                <a:cubicBezTo>
                  <a:pt x="7061" y="4934"/>
                  <a:pt x="6956" y="4854"/>
                  <a:pt x="6945" y="4740"/>
                </a:cubicBezTo>
                <a:lnTo>
                  <a:pt x="6887" y="4121"/>
                </a:lnTo>
                <a:cubicBezTo>
                  <a:pt x="6877" y="4019"/>
                  <a:pt x="6942" y="3924"/>
                  <a:pt x="7042" y="3896"/>
                </a:cubicBezTo>
                <a:lnTo>
                  <a:pt x="7076" y="3886"/>
                </a:lnTo>
                <a:cubicBezTo>
                  <a:pt x="7184" y="3856"/>
                  <a:pt x="7293" y="3931"/>
                  <a:pt x="7303" y="4042"/>
                </a:cubicBezTo>
                <a:lnTo>
                  <a:pt x="7364" y="4682"/>
                </a:lnTo>
                <a:cubicBezTo>
                  <a:pt x="7374" y="4793"/>
                  <a:pt x="7297" y="4894"/>
                  <a:pt x="7187" y="4913"/>
                </a:cubicBezTo>
                <a:lnTo>
                  <a:pt x="7187" y="49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54" name="connections_181208"/>
          <p:cNvSpPr/>
          <p:nvPr/>
        </p:nvSpPr>
        <p:spPr>
          <a:xfrm>
            <a:off x="5049288" y="1348678"/>
            <a:ext cx="212520" cy="212520"/>
          </a:xfrm>
          <a:custGeom>
            <a:avLst/>
            <a:gdLst>
              <a:gd name="T0" fmla="*/ 6273 w 10334"/>
              <a:gd name="T1" fmla="*/ 10333 h 10333"/>
              <a:gd name="T2" fmla="*/ 4059 w 10334"/>
              <a:gd name="T3" fmla="*/ 4059 h 10333"/>
              <a:gd name="T4" fmla="*/ 0 w 10334"/>
              <a:gd name="T5" fmla="*/ 4060 h 10333"/>
              <a:gd name="T6" fmla="*/ 1475 w 10334"/>
              <a:gd name="T7" fmla="*/ 4798 h 10333"/>
              <a:gd name="T8" fmla="*/ 4059 w 10334"/>
              <a:gd name="T9" fmla="*/ 4059 h 10333"/>
              <a:gd name="T10" fmla="*/ 3322 w 10334"/>
              <a:gd name="T11" fmla="*/ 738 h 10333"/>
              <a:gd name="T12" fmla="*/ 738 w 10334"/>
              <a:gd name="T13" fmla="*/ 3321 h 10333"/>
              <a:gd name="T14" fmla="*/ 2584 w 10334"/>
              <a:gd name="T15" fmla="*/ 2583 h 10333"/>
              <a:gd name="T16" fmla="*/ 6274 w 10334"/>
              <a:gd name="T17" fmla="*/ 0 h 10333"/>
              <a:gd name="T18" fmla="*/ 10334 w 10334"/>
              <a:gd name="T19" fmla="*/ 0 h 10333"/>
              <a:gd name="T20" fmla="*/ 7012 w 10334"/>
              <a:gd name="T21" fmla="*/ 3321 h 10333"/>
              <a:gd name="T22" fmla="*/ 9595 w 10334"/>
              <a:gd name="T23" fmla="*/ 3321 h 10333"/>
              <a:gd name="T24" fmla="*/ 8858 w 10334"/>
              <a:gd name="T25" fmla="*/ 1475 h 10333"/>
              <a:gd name="T26" fmla="*/ 7750 w 10334"/>
              <a:gd name="T27" fmla="*/ 1475 h 10333"/>
              <a:gd name="T28" fmla="*/ 2584 w 10334"/>
              <a:gd name="T29" fmla="*/ 8856 h 10333"/>
              <a:gd name="T30" fmla="*/ 0 w 10334"/>
              <a:gd name="T31" fmla="*/ 4798 h 10333"/>
              <a:gd name="T32" fmla="*/ 0 w 10334"/>
              <a:gd name="T33" fmla="*/ 5535 h 10333"/>
              <a:gd name="T34" fmla="*/ 2215 w 10334"/>
              <a:gd name="T35" fmla="*/ 4798 h 10333"/>
              <a:gd name="T36" fmla="*/ 1477 w 10334"/>
              <a:gd name="T37" fmla="*/ 4798 h 10333"/>
              <a:gd name="T38" fmla="*/ 0 w 10334"/>
              <a:gd name="T39" fmla="*/ 6273 h 10333"/>
              <a:gd name="T40" fmla="*/ 4060 w 10334"/>
              <a:gd name="T41" fmla="*/ 6273 h 10333"/>
              <a:gd name="T42" fmla="*/ 2215 w 10334"/>
              <a:gd name="T43" fmla="*/ 5535 h 10333"/>
              <a:gd name="T44" fmla="*/ 3321 w 10334"/>
              <a:gd name="T45" fmla="*/ 7011 h 10333"/>
              <a:gd name="T46" fmla="*/ 738 w 10334"/>
              <a:gd name="T47" fmla="*/ 7011 h 10333"/>
              <a:gd name="T48" fmla="*/ 5535 w 10334"/>
              <a:gd name="T49" fmla="*/ 369 h 10333"/>
              <a:gd name="T50" fmla="*/ 4798 w 10334"/>
              <a:gd name="T51" fmla="*/ 369 h 10333"/>
              <a:gd name="T52" fmla="*/ 5535 w 10334"/>
              <a:gd name="T53" fmla="*/ 2951 h 10333"/>
              <a:gd name="T54" fmla="*/ 7012 w 10334"/>
              <a:gd name="T55" fmla="*/ 4798 h 10333"/>
              <a:gd name="T56" fmla="*/ 4798 w 10334"/>
              <a:gd name="T57" fmla="*/ 3690 h 10333"/>
              <a:gd name="T58" fmla="*/ 2953 w 10334"/>
              <a:gd name="T59" fmla="*/ 5535 h 10333"/>
              <a:gd name="T60" fmla="*/ 7012 w 10334"/>
              <a:gd name="T61" fmla="*/ 6273 h 10333"/>
              <a:gd name="T62" fmla="*/ 7750 w 10334"/>
              <a:gd name="T63" fmla="*/ 6273 h 10333"/>
              <a:gd name="T64" fmla="*/ 7012 w 10334"/>
              <a:gd name="T65" fmla="*/ 6273 h 10333"/>
              <a:gd name="T66" fmla="*/ 5535 w 10334"/>
              <a:gd name="T67" fmla="*/ 7380 h 10333"/>
              <a:gd name="T68" fmla="*/ 4798 w 10334"/>
              <a:gd name="T69" fmla="*/ 8119 h 10333"/>
              <a:gd name="T70" fmla="*/ 4798 w 10334"/>
              <a:gd name="T71" fmla="*/ 9595 h 10333"/>
              <a:gd name="T72" fmla="*/ 7012 w 10334"/>
              <a:gd name="T73" fmla="*/ 7380 h 10333"/>
              <a:gd name="T74" fmla="*/ 6274 w 10334"/>
              <a:gd name="T75" fmla="*/ 7380 h 10333"/>
              <a:gd name="T76" fmla="*/ 10333 w 10334"/>
              <a:gd name="T77" fmla="*/ 7010 h 10333"/>
              <a:gd name="T78" fmla="*/ 9595 w 10334"/>
              <a:gd name="T79" fmla="*/ 4797 h 10333"/>
              <a:gd name="T80" fmla="*/ 9595 w 10334"/>
              <a:gd name="T81" fmla="*/ 5535 h 10333"/>
              <a:gd name="T82" fmla="*/ 9227 w 10334"/>
              <a:gd name="T83" fmla="*/ 4797 h 10333"/>
              <a:gd name="T84" fmla="*/ 7750 w 10334"/>
              <a:gd name="T85" fmla="*/ 4797 h 10333"/>
              <a:gd name="T86" fmla="*/ 8488 w 10334"/>
              <a:gd name="T87" fmla="*/ 8118 h 10333"/>
              <a:gd name="T88" fmla="*/ 9595 w 10334"/>
              <a:gd name="T89" fmla="*/ 8119 h 10333"/>
              <a:gd name="T90" fmla="*/ 9964 w 10334"/>
              <a:gd name="T91" fmla="*/ 8856 h 10333"/>
              <a:gd name="T92" fmla="*/ 10333 w 10334"/>
              <a:gd name="T93" fmla="*/ 7381 h 10333"/>
              <a:gd name="T94" fmla="*/ 7750 w 10334"/>
              <a:gd name="T95" fmla="*/ 8856 h 10333"/>
              <a:gd name="T96" fmla="*/ 7750 w 10334"/>
              <a:gd name="T97" fmla="*/ 9595 h 10333"/>
              <a:gd name="T98" fmla="*/ 10333 w 10334"/>
              <a:gd name="T99" fmla="*/ 9595 h 10333"/>
              <a:gd name="T100" fmla="*/ 8488 w 10334"/>
              <a:gd name="T101" fmla="*/ 9595 h 10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334" h="10333">
                <a:moveTo>
                  <a:pt x="5535" y="9595"/>
                </a:moveTo>
                <a:lnTo>
                  <a:pt x="6273" y="9595"/>
                </a:lnTo>
                <a:lnTo>
                  <a:pt x="6273" y="10333"/>
                </a:lnTo>
                <a:lnTo>
                  <a:pt x="5535" y="10333"/>
                </a:lnTo>
                <a:lnTo>
                  <a:pt x="5535" y="9595"/>
                </a:lnTo>
                <a:close/>
                <a:moveTo>
                  <a:pt x="4059" y="4059"/>
                </a:moveTo>
                <a:lnTo>
                  <a:pt x="4059" y="0"/>
                </a:lnTo>
                <a:lnTo>
                  <a:pt x="0" y="0"/>
                </a:lnTo>
                <a:lnTo>
                  <a:pt x="0" y="4060"/>
                </a:lnTo>
                <a:lnTo>
                  <a:pt x="738" y="4060"/>
                </a:lnTo>
                <a:lnTo>
                  <a:pt x="738" y="4798"/>
                </a:lnTo>
                <a:lnTo>
                  <a:pt x="1475" y="4798"/>
                </a:lnTo>
                <a:lnTo>
                  <a:pt x="1475" y="4060"/>
                </a:lnTo>
                <a:lnTo>
                  <a:pt x="4059" y="4060"/>
                </a:lnTo>
                <a:lnTo>
                  <a:pt x="4059" y="4059"/>
                </a:lnTo>
                <a:close/>
                <a:moveTo>
                  <a:pt x="738" y="3321"/>
                </a:moveTo>
                <a:lnTo>
                  <a:pt x="738" y="738"/>
                </a:lnTo>
                <a:lnTo>
                  <a:pt x="3322" y="738"/>
                </a:lnTo>
                <a:lnTo>
                  <a:pt x="3322" y="3321"/>
                </a:lnTo>
                <a:lnTo>
                  <a:pt x="738" y="3321"/>
                </a:lnTo>
                <a:close/>
                <a:moveTo>
                  <a:pt x="738" y="3321"/>
                </a:moveTo>
                <a:close/>
                <a:moveTo>
                  <a:pt x="1477" y="1475"/>
                </a:moveTo>
                <a:lnTo>
                  <a:pt x="2584" y="1475"/>
                </a:lnTo>
                <a:lnTo>
                  <a:pt x="2584" y="2583"/>
                </a:lnTo>
                <a:lnTo>
                  <a:pt x="1476" y="2583"/>
                </a:lnTo>
                <a:lnTo>
                  <a:pt x="1477" y="1475"/>
                </a:lnTo>
                <a:close/>
                <a:moveTo>
                  <a:pt x="6274" y="0"/>
                </a:moveTo>
                <a:lnTo>
                  <a:pt x="6274" y="4060"/>
                </a:lnTo>
                <a:lnTo>
                  <a:pt x="10334" y="4060"/>
                </a:lnTo>
                <a:lnTo>
                  <a:pt x="10334" y="0"/>
                </a:lnTo>
                <a:lnTo>
                  <a:pt x="6274" y="0"/>
                </a:lnTo>
                <a:close/>
                <a:moveTo>
                  <a:pt x="9595" y="3321"/>
                </a:moveTo>
                <a:lnTo>
                  <a:pt x="7012" y="3321"/>
                </a:lnTo>
                <a:lnTo>
                  <a:pt x="7012" y="738"/>
                </a:lnTo>
                <a:lnTo>
                  <a:pt x="9595" y="738"/>
                </a:lnTo>
                <a:lnTo>
                  <a:pt x="9595" y="3321"/>
                </a:lnTo>
                <a:close/>
                <a:moveTo>
                  <a:pt x="9595" y="3321"/>
                </a:moveTo>
                <a:close/>
                <a:moveTo>
                  <a:pt x="7750" y="1475"/>
                </a:moveTo>
                <a:lnTo>
                  <a:pt x="8858" y="1475"/>
                </a:lnTo>
                <a:lnTo>
                  <a:pt x="8858" y="2583"/>
                </a:lnTo>
                <a:lnTo>
                  <a:pt x="7750" y="2583"/>
                </a:lnTo>
                <a:lnTo>
                  <a:pt x="7750" y="1475"/>
                </a:lnTo>
                <a:close/>
                <a:moveTo>
                  <a:pt x="1477" y="7749"/>
                </a:moveTo>
                <a:lnTo>
                  <a:pt x="2584" y="7749"/>
                </a:lnTo>
                <a:lnTo>
                  <a:pt x="2584" y="8856"/>
                </a:lnTo>
                <a:lnTo>
                  <a:pt x="1476" y="8856"/>
                </a:lnTo>
                <a:lnTo>
                  <a:pt x="1477" y="7749"/>
                </a:lnTo>
                <a:close/>
                <a:moveTo>
                  <a:pt x="0" y="4798"/>
                </a:moveTo>
                <a:lnTo>
                  <a:pt x="738" y="4798"/>
                </a:lnTo>
                <a:lnTo>
                  <a:pt x="738" y="5535"/>
                </a:lnTo>
                <a:lnTo>
                  <a:pt x="0" y="5535"/>
                </a:lnTo>
                <a:lnTo>
                  <a:pt x="0" y="4798"/>
                </a:lnTo>
                <a:close/>
                <a:moveTo>
                  <a:pt x="1477" y="4798"/>
                </a:moveTo>
                <a:lnTo>
                  <a:pt x="2215" y="4798"/>
                </a:lnTo>
                <a:lnTo>
                  <a:pt x="2215" y="5535"/>
                </a:lnTo>
                <a:lnTo>
                  <a:pt x="1477" y="5535"/>
                </a:lnTo>
                <a:lnTo>
                  <a:pt x="1477" y="4798"/>
                </a:lnTo>
                <a:close/>
                <a:moveTo>
                  <a:pt x="1477" y="4798"/>
                </a:moveTo>
                <a:close/>
                <a:moveTo>
                  <a:pt x="2214" y="6273"/>
                </a:moveTo>
                <a:lnTo>
                  <a:pt x="0" y="6273"/>
                </a:lnTo>
                <a:lnTo>
                  <a:pt x="0" y="10333"/>
                </a:lnTo>
                <a:lnTo>
                  <a:pt x="4060" y="10333"/>
                </a:lnTo>
                <a:lnTo>
                  <a:pt x="4060" y="6273"/>
                </a:lnTo>
                <a:lnTo>
                  <a:pt x="2953" y="6273"/>
                </a:lnTo>
                <a:lnTo>
                  <a:pt x="2953" y="5535"/>
                </a:lnTo>
                <a:lnTo>
                  <a:pt x="2215" y="5535"/>
                </a:lnTo>
                <a:lnTo>
                  <a:pt x="2215" y="6273"/>
                </a:lnTo>
                <a:lnTo>
                  <a:pt x="2214" y="6273"/>
                </a:lnTo>
                <a:close/>
                <a:moveTo>
                  <a:pt x="3321" y="7011"/>
                </a:moveTo>
                <a:lnTo>
                  <a:pt x="3321" y="9595"/>
                </a:lnTo>
                <a:lnTo>
                  <a:pt x="738" y="9595"/>
                </a:lnTo>
                <a:lnTo>
                  <a:pt x="738" y="7011"/>
                </a:lnTo>
                <a:lnTo>
                  <a:pt x="3321" y="7011"/>
                </a:lnTo>
                <a:close/>
                <a:moveTo>
                  <a:pt x="4798" y="369"/>
                </a:moveTo>
                <a:lnTo>
                  <a:pt x="5535" y="369"/>
                </a:lnTo>
                <a:lnTo>
                  <a:pt x="5535" y="1476"/>
                </a:lnTo>
                <a:lnTo>
                  <a:pt x="4798" y="1476"/>
                </a:lnTo>
                <a:lnTo>
                  <a:pt x="4798" y="369"/>
                </a:lnTo>
                <a:close/>
                <a:moveTo>
                  <a:pt x="4798" y="2214"/>
                </a:moveTo>
                <a:lnTo>
                  <a:pt x="5535" y="2214"/>
                </a:lnTo>
                <a:lnTo>
                  <a:pt x="5535" y="2951"/>
                </a:lnTo>
                <a:lnTo>
                  <a:pt x="4798" y="2951"/>
                </a:lnTo>
                <a:lnTo>
                  <a:pt x="4798" y="2214"/>
                </a:lnTo>
                <a:close/>
                <a:moveTo>
                  <a:pt x="7012" y="4798"/>
                </a:moveTo>
                <a:lnTo>
                  <a:pt x="5535" y="4798"/>
                </a:lnTo>
                <a:lnTo>
                  <a:pt x="5535" y="3690"/>
                </a:lnTo>
                <a:lnTo>
                  <a:pt x="4798" y="3690"/>
                </a:lnTo>
                <a:lnTo>
                  <a:pt x="4798" y="4798"/>
                </a:lnTo>
                <a:lnTo>
                  <a:pt x="2953" y="4798"/>
                </a:lnTo>
                <a:lnTo>
                  <a:pt x="2953" y="5535"/>
                </a:lnTo>
                <a:lnTo>
                  <a:pt x="6274" y="5535"/>
                </a:lnTo>
                <a:lnTo>
                  <a:pt x="6274" y="6273"/>
                </a:lnTo>
                <a:lnTo>
                  <a:pt x="7012" y="6273"/>
                </a:lnTo>
                <a:lnTo>
                  <a:pt x="7012" y="4798"/>
                </a:lnTo>
                <a:close/>
                <a:moveTo>
                  <a:pt x="7012" y="6273"/>
                </a:moveTo>
                <a:lnTo>
                  <a:pt x="7750" y="6273"/>
                </a:lnTo>
                <a:lnTo>
                  <a:pt x="7750" y="7010"/>
                </a:lnTo>
                <a:lnTo>
                  <a:pt x="7012" y="7010"/>
                </a:lnTo>
                <a:lnTo>
                  <a:pt x="7012" y="6273"/>
                </a:lnTo>
                <a:close/>
                <a:moveTo>
                  <a:pt x="4798" y="6273"/>
                </a:moveTo>
                <a:lnTo>
                  <a:pt x="5535" y="6273"/>
                </a:lnTo>
                <a:lnTo>
                  <a:pt x="5535" y="7380"/>
                </a:lnTo>
                <a:lnTo>
                  <a:pt x="4798" y="7380"/>
                </a:lnTo>
                <a:lnTo>
                  <a:pt x="4798" y="6273"/>
                </a:lnTo>
                <a:close/>
                <a:moveTo>
                  <a:pt x="4798" y="8119"/>
                </a:moveTo>
                <a:lnTo>
                  <a:pt x="5535" y="8119"/>
                </a:lnTo>
                <a:lnTo>
                  <a:pt x="5535" y="9595"/>
                </a:lnTo>
                <a:lnTo>
                  <a:pt x="4798" y="9595"/>
                </a:lnTo>
                <a:lnTo>
                  <a:pt x="4798" y="8119"/>
                </a:lnTo>
                <a:close/>
                <a:moveTo>
                  <a:pt x="6274" y="7380"/>
                </a:moveTo>
                <a:lnTo>
                  <a:pt x="7012" y="7380"/>
                </a:lnTo>
                <a:lnTo>
                  <a:pt x="7012" y="9595"/>
                </a:lnTo>
                <a:lnTo>
                  <a:pt x="6274" y="9595"/>
                </a:lnTo>
                <a:lnTo>
                  <a:pt x="6274" y="7380"/>
                </a:lnTo>
                <a:close/>
                <a:moveTo>
                  <a:pt x="8488" y="6272"/>
                </a:moveTo>
                <a:lnTo>
                  <a:pt x="10333" y="6272"/>
                </a:lnTo>
                <a:lnTo>
                  <a:pt x="10333" y="7010"/>
                </a:lnTo>
                <a:lnTo>
                  <a:pt x="8488" y="7010"/>
                </a:lnTo>
                <a:lnTo>
                  <a:pt x="8488" y="6272"/>
                </a:lnTo>
                <a:close/>
                <a:moveTo>
                  <a:pt x="9595" y="4797"/>
                </a:moveTo>
                <a:lnTo>
                  <a:pt x="10333" y="4797"/>
                </a:lnTo>
                <a:lnTo>
                  <a:pt x="10333" y="5535"/>
                </a:lnTo>
                <a:lnTo>
                  <a:pt x="9595" y="5535"/>
                </a:lnTo>
                <a:lnTo>
                  <a:pt x="9595" y="4797"/>
                </a:lnTo>
                <a:close/>
                <a:moveTo>
                  <a:pt x="7750" y="4797"/>
                </a:moveTo>
                <a:lnTo>
                  <a:pt x="9227" y="4797"/>
                </a:lnTo>
                <a:lnTo>
                  <a:pt x="9227" y="5535"/>
                </a:lnTo>
                <a:lnTo>
                  <a:pt x="7750" y="5535"/>
                </a:lnTo>
                <a:lnTo>
                  <a:pt x="7750" y="4797"/>
                </a:lnTo>
                <a:close/>
                <a:moveTo>
                  <a:pt x="7750" y="7380"/>
                </a:moveTo>
                <a:lnTo>
                  <a:pt x="8488" y="7380"/>
                </a:lnTo>
                <a:lnTo>
                  <a:pt x="8488" y="8118"/>
                </a:lnTo>
                <a:lnTo>
                  <a:pt x="7750" y="8118"/>
                </a:lnTo>
                <a:lnTo>
                  <a:pt x="7750" y="7380"/>
                </a:lnTo>
                <a:close/>
                <a:moveTo>
                  <a:pt x="9595" y="8119"/>
                </a:moveTo>
                <a:lnTo>
                  <a:pt x="9227" y="8119"/>
                </a:lnTo>
                <a:lnTo>
                  <a:pt x="9227" y="8856"/>
                </a:lnTo>
                <a:lnTo>
                  <a:pt x="9964" y="8856"/>
                </a:lnTo>
                <a:lnTo>
                  <a:pt x="9964" y="8119"/>
                </a:lnTo>
                <a:lnTo>
                  <a:pt x="10333" y="8119"/>
                </a:lnTo>
                <a:lnTo>
                  <a:pt x="10333" y="7381"/>
                </a:lnTo>
                <a:lnTo>
                  <a:pt x="9595" y="7381"/>
                </a:lnTo>
                <a:lnTo>
                  <a:pt x="9595" y="8119"/>
                </a:lnTo>
                <a:close/>
                <a:moveTo>
                  <a:pt x="7750" y="8856"/>
                </a:moveTo>
                <a:lnTo>
                  <a:pt x="8488" y="8856"/>
                </a:lnTo>
                <a:lnTo>
                  <a:pt x="8488" y="9595"/>
                </a:lnTo>
                <a:lnTo>
                  <a:pt x="7750" y="9595"/>
                </a:lnTo>
                <a:lnTo>
                  <a:pt x="7750" y="8856"/>
                </a:lnTo>
                <a:close/>
                <a:moveTo>
                  <a:pt x="8488" y="9595"/>
                </a:moveTo>
                <a:lnTo>
                  <a:pt x="10333" y="9595"/>
                </a:lnTo>
                <a:lnTo>
                  <a:pt x="10333" y="10333"/>
                </a:lnTo>
                <a:lnTo>
                  <a:pt x="8488" y="10333"/>
                </a:lnTo>
                <a:lnTo>
                  <a:pt x="8488" y="9595"/>
                </a:lnTo>
                <a:close/>
                <a:moveTo>
                  <a:pt x="8488" y="9595"/>
                </a:move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7"/>
    </p:custData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think-cell 幻灯片" r:id="rId2" imgW="3175" imgH="3175" progId="TCLayout.ActiveDocument.1">
                  <p:embed/>
                </p:oleObj>
              </mc:Choice>
              <mc:Fallback>
                <p:oleObj name="think-cell 幻灯片" r:id="rId2" imgW="3175" imgH="317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850669" y="959227"/>
            <a:ext cx="10220744" cy="4365812"/>
            <a:chOff x="1701337" y="1918452"/>
            <a:chExt cx="20441487" cy="8731623"/>
          </a:xfrm>
        </p:grpSpPr>
        <p:grpSp>
          <p:nvGrpSpPr>
            <p:cNvPr id="23" name="组合 22"/>
            <p:cNvGrpSpPr/>
            <p:nvPr/>
          </p:nvGrpSpPr>
          <p:grpSpPr>
            <a:xfrm>
              <a:off x="1701337" y="6460679"/>
              <a:ext cx="20441487" cy="4189396"/>
              <a:chOff x="1701337" y="6460679"/>
              <a:chExt cx="20441487" cy="418939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5331661" y="6460679"/>
                <a:ext cx="13055187" cy="1314604"/>
              </a:xfrm>
              <a:prstGeom prst="ellipse">
                <a:avLst/>
              </a:prstGeom>
              <a:solidFill>
                <a:srgbClr val="FFFFFF"/>
              </a:solidFill>
              <a:ln w="50800" cap="flat">
                <a:solidFill>
                  <a:srgbClr val="02727E"/>
                </a:solidFill>
                <a:prstDash val="solid"/>
                <a:round/>
              </a:ln>
              <a:effectLst>
                <a:outerShdw blurRad="101600" dist="508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algn="ctr" defTabSz="344805" hangingPunct="0"/>
                <a:endParaRPr lang="zh-CN" altLang="en-US" sz="2100">
                  <a:solidFill>
                    <a:srgbClr val="FF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cxnSp>
            <p:nvCxnSpPr>
              <p:cNvPr id="18" name="直接连接符 17"/>
              <p:cNvCxnSpPr>
                <a:stCxn id="9" idx="3"/>
              </p:cNvCxnSpPr>
              <p:nvPr/>
            </p:nvCxnSpPr>
            <p:spPr>
              <a:xfrm flipH="1">
                <a:off x="1701337" y="7582763"/>
                <a:ext cx="5542212" cy="3067312"/>
              </a:xfrm>
              <a:prstGeom prst="line">
                <a:avLst/>
              </a:prstGeom>
              <a:noFill/>
              <a:ln w="50800" cap="flat">
                <a:solidFill>
                  <a:srgbClr val="02727E"/>
                </a:solidFill>
                <a:prstDash val="solid"/>
                <a:round/>
              </a:ln>
              <a:effectLst>
                <a:outerShdw blurRad="101600" dist="508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直接箭头连接符 21"/>
              <p:cNvCxnSpPr>
                <a:stCxn id="9" idx="5"/>
              </p:cNvCxnSpPr>
              <p:nvPr/>
            </p:nvCxnSpPr>
            <p:spPr>
              <a:xfrm>
                <a:off x="16474960" y="7582763"/>
                <a:ext cx="5667864" cy="3053998"/>
              </a:xfrm>
              <a:prstGeom prst="straightConnector1">
                <a:avLst/>
              </a:prstGeom>
              <a:noFill/>
              <a:ln w="50800" cap="flat">
                <a:solidFill>
                  <a:srgbClr val="02727E"/>
                </a:solidFill>
                <a:prstDash val="solid"/>
                <a:round/>
                <a:tailEnd type="triangle"/>
              </a:ln>
              <a:effectLst>
                <a:outerShdw blurRad="101600" dist="508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5" name="等腰三角形 14"/>
            <p:cNvSpPr/>
            <p:nvPr/>
          </p:nvSpPr>
          <p:spPr>
            <a:xfrm rot="11516174">
              <a:off x="18059150" y="6926225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6324587" y="8995470"/>
              <a:ext cx="2490492" cy="15762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入住</a:t>
              </a:r>
              <a:endParaRPr lang="en-US" altLang="zh-CN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自助机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1735515">
              <a:off x="5398891" y="4960569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0009339" y="2645778"/>
              <a:ext cx="3059062" cy="15762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智能客房</a:t>
              </a:r>
              <a:endParaRPr lang="en-US" altLang="zh-CN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客控云平台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 rot="9888573">
              <a:off x="18117726" y="5490497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5306580" y="7347402"/>
              <a:ext cx="3059062" cy="15762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管家服务</a:t>
              </a:r>
              <a:endParaRPr lang="zh-CN" altLang="en-US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易客房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5012794" y="5708375"/>
              <a:ext cx="3319902" cy="157915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机器人送货</a:t>
              </a:r>
              <a:endParaRPr lang="zh-CN" altLang="en-US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机器人</a:t>
              </a:r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&amp;</a:t>
              </a:r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货柜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60" name="等腰三角形 59"/>
            <p:cNvSpPr/>
            <p:nvPr/>
          </p:nvSpPr>
          <p:spPr>
            <a:xfrm rot="20342288">
              <a:off x="6190123" y="8750077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5471891" y="5644119"/>
              <a:ext cx="2791904" cy="157915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上网</a:t>
              </a:r>
              <a:endParaRPr lang="en-US" altLang="zh-CN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en-US" altLang="zh-CN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Wi-Fi Portal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69" name="等腰三角形 68"/>
            <p:cNvSpPr/>
            <p:nvPr/>
          </p:nvSpPr>
          <p:spPr>
            <a:xfrm rot="2560481">
              <a:off x="6227737" y="3530009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6227197" y="4047696"/>
              <a:ext cx="3319902" cy="151105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预约发票</a:t>
              </a:r>
              <a:endParaRPr lang="zh-CN" altLang="en-US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小程序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易发票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91" name="等腰三角形 90"/>
            <p:cNvSpPr/>
            <p:nvPr/>
          </p:nvSpPr>
          <p:spPr>
            <a:xfrm rot="20542472">
              <a:off x="5345427" y="7144859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92" name="圆角矩形 91"/>
            <p:cNvSpPr/>
            <p:nvPr/>
          </p:nvSpPr>
          <p:spPr>
            <a:xfrm>
              <a:off x="5418431" y="7283821"/>
              <a:ext cx="2791904" cy="157915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支付</a:t>
              </a:r>
              <a:endParaRPr lang="en-US" altLang="zh-CN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刷脸支付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44896" y="2876596"/>
              <a:ext cx="5126777" cy="2333552"/>
              <a:chOff x="9241798" y="2794723"/>
              <a:chExt cx="4848202" cy="201980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720908" y="2794723"/>
                <a:ext cx="3849632" cy="1137854"/>
              </a:xfrm>
              <a:prstGeom prst="ellipse">
                <a:avLst/>
              </a:prstGeom>
              <a:noFill/>
              <a:ln w="38100">
                <a:solidFill>
                  <a:srgbClr val="7EA2B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spAutoFit/>
              </a:bodyPr>
              <a:lstStyle/>
              <a:p>
                <a:pPr algn="ctr" defTabSz="344805" hangingPunct="0"/>
                <a:endParaRPr lang="zh-CN" altLang="en-US" sz="21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95" name="圆角矩形 94"/>
              <p:cNvSpPr/>
              <p:nvPr/>
            </p:nvSpPr>
            <p:spPr>
              <a:xfrm>
                <a:off x="9282039" y="2918997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门锁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9241798" y="3529533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灯光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9640798" y="4055039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窗帘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10391448" y="4395542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空调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11281727" y="4446037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电视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12232185" y="4315496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音箱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12864167" y="3881804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梯控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13362007" y="3448112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客需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  <p:sp>
            <p:nvSpPr>
              <p:cNvPr id="47" name="圆角矩形 46"/>
              <p:cNvSpPr/>
              <p:nvPr/>
            </p:nvSpPr>
            <p:spPr>
              <a:xfrm>
                <a:off x="13362007" y="2882535"/>
                <a:ext cx="727993" cy="368489"/>
              </a:xfrm>
              <a:prstGeom prst="roundRect">
                <a:avLst/>
              </a:prstGeom>
              <a:solidFill>
                <a:srgbClr val="02727E"/>
              </a:solidFill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1" vertOverflow="overflow" horzOverflow="overflow" vert="horz" wrap="square" lIns="71437" tIns="71437" rIns="71437" bIns="71437" numCol="1" spcCol="38100" rtlCol="0" anchor="ctr">
                <a:noAutofit/>
              </a:bodyPr>
              <a:lstStyle/>
              <a:p>
                <a:pPr algn="ctr" defTabSz="344805" hangingPunct="0"/>
                <a:r>
                  <a:rPr lang="zh-CN" altLang="en-US" sz="800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Helvetica Light"/>
                    <a:sym typeface="Agency FB" panose="020B0503020202020204" pitchFamily="34" charset="0"/>
                  </a:rPr>
                  <a:t>场景模式</a:t>
                </a:r>
                <a:endParaRPr lang="zh-CN" altLang="en-US" sz="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50" name="等腰三角形 49"/>
            <p:cNvSpPr/>
            <p:nvPr/>
          </p:nvSpPr>
          <p:spPr>
            <a:xfrm rot="5400000">
              <a:off x="11491137" y="1231959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52" name="等腰三角形 51"/>
            <p:cNvSpPr/>
            <p:nvPr/>
          </p:nvSpPr>
          <p:spPr>
            <a:xfrm rot="12730373">
              <a:off x="17453910" y="8490983"/>
              <a:ext cx="484094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14671630" y="8777310"/>
              <a:ext cx="3319902" cy="157629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退房</a:t>
              </a:r>
              <a:endParaRPr lang="zh-CN" altLang="en-US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6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自助机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rot="8760606">
              <a:off x="17234144" y="3719040"/>
              <a:ext cx="580876" cy="1857080"/>
            </a:xfrm>
            <a:prstGeom prst="triangle">
              <a:avLst/>
            </a:prstGeom>
            <a:solidFill>
              <a:srgbClr val="FF0000"/>
            </a:solidFill>
            <a:ln w="50800" cap="flat">
              <a:noFill/>
              <a:prstDash val="solid"/>
              <a:round/>
            </a:ln>
            <a:effectLst>
              <a:outerShdw blurRad="101600" dist="508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endParaRPr lang="zh-CN" altLang="en-US" sz="21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14024386" y="3938138"/>
              <a:ext cx="3570032" cy="151105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algn="ctr" defTabSz="344805" hangingPunct="0"/>
              <a:r>
                <a:rPr lang="zh-CN" altLang="en-US" sz="2100" b="1" dirty="0">
                  <a:solidFill>
                    <a:srgbClr val="02727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住中客需</a:t>
              </a:r>
              <a:endParaRPr lang="zh-CN" altLang="en-US" sz="21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  <a:p>
              <a:pPr algn="ctr" defTabSz="344805" hangingPunct="0"/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在线客服</a:t>
              </a:r>
              <a:r>
                <a:rPr lang="en-US" altLang="zh-CN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|</a:t>
              </a:r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Helvetica Light"/>
                  <a:sym typeface="Agency FB" panose="020B0503020202020204" pitchFamily="34" charset="0"/>
                </a:rPr>
                <a:t>标准客需</a:t>
              </a:r>
              <a:endParaRPr lang="zh-CN" altLang="en-US" sz="14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endParaRP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1374617" y="5429050"/>
            <a:ext cx="814858" cy="867060"/>
          </a:xfrm>
          <a:prstGeom prst="round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21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会员营销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9988260" y="5429050"/>
            <a:ext cx="814858" cy="867060"/>
          </a:xfrm>
          <a:prstGeom prst="round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21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问卷调查</a:t>
            </a:r>
            <a:endParaRPr lang="en-US" altLang="zh-CN" sz="21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8710050" y="5429050"/>
            <a:ext cx="814858" cy="867060"/>
          </a:xfrm>
          <a:prstGeom prst="round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21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会员积分</a:t>
            </a:r>
            <a:endParaRPr lang="en-US" altLang="zh-CN" sz="21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89" name="tablet-phone-and-browser_81526"/>
          <p:cNvSpPr>
            <a:spLocks noChangeAspect="1"/>
          </p:cNvSpPr>
          <p:nvPr/>
        </p:nvSpPr>
        <p:spPr bwMode="auto">
          <a:xfrm>
            <a:off x="5055111" y="3110362"/>
            <a:ext cx="1622981" cy="1613531"/>
          </a:xfrm>
          <a:custGeom>
            <a:avLst/>
            <a:gdLst>
              <a:gd name="connsiteX0" fmla="*/ 370045 w 606016"/>
              <a:gd name="connsiteY0" fmla="*/ 557541 h 602487"/>
              <a:gd name="connsiteX1" fmla="*/ 355321 w 606016"/>
              <a:gd name="connsiteY1" fmla="*/ 572332 h 602487"/>
              <a:gd name="connsiteX2" fmla="*/ 370045 w 606016"/>
              <a:gd name="connsiteY2" fmla="*/ 587028 h 602487"/>
              <a:gd name="connsiteX3" fmla="*/ 384769 w 606016"/>
              <a:gd name="connsiteY3" fmla="*/ 572332 h 602487"/>
              <a:gd name="connsiteX4" fmla="*/ 370045 w 606016"/>
              <a:gd name="connsiteY4" fmla="*/ 557541 h 602487"/>
              <a:gd name="connsiteX5" fmla="*/ 177732 w 606016"/>
              <a:gd name="connsiteY5" fmla="*/ 540933 h 602487"/>
              <a:gd name="connsiteX6" fmla="*/ 154691 w 606016"/>
              <a:gd name="connsiteY6" fmla="*/ 563934 h 602487"/>
              <a:gd name="connsiteX7" fmla="*/ 160331 w 606016"/>
              <a:gd name="connsiteY7" fmla="*/ 578727 h 602487"/>
              <a:gd name="connsiteX8" fmla="*/ 177732 w 606016"/>
              <a:gd name="connsiteY8" fmla="*/ 587030 h 602487"/>
              <a:gd name="connsiteX9" fmla="*/ 195037 w 606016"/>
              <a:gd name="connsiteY9" fmla="*/ 578727 h 602487"/>
              <a:gd name="connsiteX10" fmla="*/ 200773 w 606016"/>
              <a:gd name="connsiteY10" fmla="*/ 563934 h 602487"/>
              <a:gd name="connsiteX11" fmla="*/ 177732 w 606016"/>
              <a:gd name="connsiteY11" fmla="*/ 540933 h 602487"/>
              <a:gd name="connsiteX12" fmla="*/ 303785 w 606016"/>
              <a:gd name="connsiteY12" fmla="*/ 318497 h 602487"/>
              <a:gd name="connsiteX13" fmla="*/ 303785 w 606016"/>
              <a:gd name="connsiteY13" fmla="*/ 545231 h 602487"/>
              <a:gd name="connsiteX14" fmla="*/ 436305 w 606016"/>
              <a:gd name="connsiteY14" fmla="*/ 545231 h 602487"/>
              <a:gd name="connsiteX15" fmla="*/ 436305 w 606016"/>
              <a:gd name="connsiteY15" fmla="*/ 318497 h 602487"/>
              <a:gd name="connsiteX16" fmla="*/ 302351 w 606016"/>
              <a:gd name="connsiteY16" fmla="*/ 287483 h 602487"/>
              <a:gd name="connsiteX17" fmla="*/ 437739 w 606016"/>
              <a:gd name="connsiteY17" fmla="*/ 287483 h 602487"/>
              <a:gd name="connsiteX18" fmla="*/ 467284 w 606016"/>
              <a:gd name="connsiteY18" fmla="*/ 316970 h 602487"/>
              <a:gd name="connsiteX19" fmla="*/ 467284 w 606016"/>
              <a:gd name="connsiteY19" fmla="*/ 573096 h 602487"/>
              <a:gd name="connsiteX20" fmla="*/ 437739 w 606016"/>
              <a:gd name="connsiteY20" fmla="*/ 602487 h 602487"/>
              <a:gd name="connsiteX21" fmla="*/ 302351 w 606016"/>
              <a:gd name="connsiteY21" fmla="*/ 602487 h 602487"/>
              <a:gd name="connsiteX22" fmla="*/ 272806 w 606016"/>
              <a:gd name="connsiteY22" fmla="*/ 573096 h 602487"/>
              <a:gd name="connsiteX23" fmla="*/ 272806 w 606016"/>
              <a:gd name="connsiteY23" fmla="*/ 316970 h 602487"/>
              <a:gd name="connsiteX24" fmla="*/ 302351 w 606016"/>
              <a:gd name="connsiteY24" fmla="*/ 287483 h 602487"/>
              <a:gd name="connsiteX25" fmla="*/ 57555 w 606016"/>
              <a:gd name="connsiteY25" fmla="*/ 128923 h 602487"/>
              <a:gd name="connsiteX26" fmla="*/ 297813 w 606016"/>
              <a:gd name="connsiteY26" fmla="*/ 128923 h 602487"/>
              <a:gd name="connsiteX27" fmla="*/ 355368 w 606016"/>
              <a:gd name="connsiteY27" fmla="*/ 186377 h 602487"/>
              <a:gd name="connsiteX28" fmla="*/ 355368 w 606016"/>
              <a:gd name="connsiteY28" fmla="*/ 261679 h 602487"/>
              <a:gd name="connsiteX29" fmla="*/ 314066 w 606016"/>
              <a:gd name="connsiteY29" fmla="*/ 261679 h 602487"/>
              <a:gd name="connsiteX30" fmla="*/ 314066 w 606016"/>
              <a:gd name="connsiteY30" fmla="*/ 186377 h 602487"/>
              <a:gd name="connsiteX31" fmla="*/ 297813 w 606016"/>
              <a:gd name="connsiteY31" fmla="*/ 170153 h 602487"/>
              <a:gd name="connsiteX32" fmla="*/ 57555 w 606016"/>
              <a:gd name="connsiteY32" fmla="*/ 170153 h 602487"/>
              <a:gd name="connsiteX33" fmla="*/ 41302 w 606016"/>
              <a:gd name="connsiteY33" fmla="*/ 186377 h 602487"/>
              <a:gd name="connsiteX34" fmla="*/ 41302 w 606016"/>
              <a:gd name="connsiteY34" fmla="*/ 524041 h 602487"/>
              <a:gd name="connsiteX35" fmla="*/ 247046 w 606016"/>
              <a:gd name="connsiteY35" fmla="*/ 524041 h 602487"/>
              <a:gd name="connsiteX36" fmla="*/ 247046 w 606016"/>
              <a:gd name="connsiteY36" fmla="*/ 573096 h 602487"/>
              <a:gd name="connsiteX37" fmla="*/ 255555 w 606016"/>
              <a:gd name="connsiteY37" fmla="*/ 602205 h 602487"/>
              <a:gd name="connsiteX38" fmla="*/ 57555 w 606016"/>
              <a:gd name="connsiteY38" fmla="*/ 602205 h 602487"/>
              <a:gd name="connsiteX39" fmla="*/ 0 w 606016"/>
              <a:gd name="connsiteY39" fmla="*/ 544751 h 602487"/>
              <a:gd name="connsiteX40" fmla="*/ 0 w 606016"/>
              <a:gd name="connsiteY40" fmla="*/ 186377 h 602487"/>
              <a:gd name="connsiteX41" fmla="*/ 57555 w 606016"/>
              <a:gd name="connsiteY41" fmla="*/ 128923 h 602487"/>
              <a:gd name="connsiteX42" fmla="*/ 531063 w 606016"/>
              <a:gd name="connsiteY42" fmla="*/ 20614 h 602487"/>
              <a:gd name="connsiteX43" fmla="*/ 513472 w 606016"/>
              <a:gd name="connsiteY43" fmla="*/ 29204 h 602487"/>
              <a:gd name="connsiteX44" fmla="*/ 508023 w 606016"/>
              <a:gd name="connsiteY44" fmla="*/ 43615 h 602487"/>
              <a:gd name="connsiteX45" fmla="*/ 531063 w 606016"/>
              <a:gd name="connsiteY45" fmla="*/ 66615 h 602487"/>
              <a:gd name="connsiteX46" fmla="*/ 554104 w 606016"/>
              <a:gd name="connsiteY46" fmla="*/ 43615 h 602487"/>
              <a:gd name="connsiteX47" fmla="*/ 548654 w 606016"/>
              <a:gd name="connsiteY47" fmla="*/ 29204 h 602487"/>
              <a:gd name="connsiteX48" fmla="*/ 531063 w 606016"/>
              <a:gd name="connsiteY48" fmla="*/ 20614 h 602487"/>
              <a:gd name="connsiteX49" fmla="*/ 469112 w 606016"/>
              <a:gd name="connsiteY49" fmla="*/ 20614 h 602487"/>
              <a:gd name="connsiteX50" fmla="*/ 451521 w 606016"/>
              <a:gd name="connsiteY50" fmla="*/ 29204 h 602487"/>
              <a:gd name="connsiteX51" fmla="*/ 445976 w 606016"/>
              <a:gd name="connsiteY51" fmla="*/ 43615 h 602487"/>
              <a:gd name="connsiteX52" fmla="*/ 469112 w 606016"/>
              <a:gd name="connsiteY52" fmla="*/ 66615 h 602487"/>
              <a:gd name="connsiteX53" fmla="*/ 492153 w 606016"/>
              <a:gd name="connsiteY53" fmla="*/ 43615 h 602487"/>
              <a:gd name="connsiteX54" fmla="*/ 486608 w 606016"/>
              <a:gd name="connsiteY54" fmla="*/ 29204 h 602487"/>
              <a:gd name="connsiteX55" fmla="*/ 469112 w 606016"/>
              <a:gd name="connsiteY55" fmla="*/ 20614 h 602487"/>
              <a:gd name="connsiteX56" fmla="*/ 407162 w 606016"/>
              <a:gd name="connsiteY56" fmla="*/ 20614 h 602487"/>
              <a:gd name="connsiteX57" fmla="*/ 389571 w 606016"/>
              <a:gd name="connsiteY57" fmla="*/ 29204 h 602487"/>
              <a:gd name="connsiteX58" fmla="*/ 384026 w 606016"/>
              <a:gd name="connsiteY58" fmla="*/ 43615 h 602487"/>
              <a:gd name="connsiteX59" fmla="*/ 407162 w 606016"/>
              <a:gd name="connsiteY59" fmla="*/ 66615 h 602487"/>
              <a:gd name="connsiteX60" fmla="*/ 430106 w 606016"/>
              <a:gd name="connsiteY60" fmla="*/ 43615 h 602487"/>
              <a:gd name="connsiteX61" fmla="*/ 424657 w 606016"/>
              <a:gd name="connsiteY61" fmla="*/ 29204 h 602487"/>
              <a:gd name="connsiteX62" fmla="*/ 407162 w 606016"/>
              <a:gd name="connsiteY62" fmla="*/ 20614 h 602487"/>
              <a:gd name="connsiteX63" fmla="*/ 146643 w 606016"/>
              <a:gd name="connsiteY63" fmla="*/ 0 h 602487"/>
              <a:gd name="connsiteX64" fmla="*/ 563951 w 606016"/>
              <a:gd name="connsiteY64" fmla="*/ 0 h 602487"/>
              <a:gd name="connsiteX65" fmla="*/ 606016 w 606016"/>
              <a:gd name="connsiteY65" fmla="*/ 42088 h 602487"/>
              <a:gd name="connsiteX66" fmla="*/ 606016 w 606016"/>
              <a:gd name="connsiteY66" fmla="*/ 458573 h 602487"/>
              <a:gd name="connsiteX67" fmla="*/ 563951 w 606016"/>
              <a:gd name="connsiteY67" fmla="*/ 500661 h 602487"/>
              <a:gd name="connsiteX68" fmla="*/ 493109 w 606016"/>
              <a:gd name="connsiteY68" fmla="*/ 500661 h 602487"/>
              <a:gd name="connsiteX69" fmla="*/ 493109 w 606016"/>
              <a:gd name="connsiteY69" fmla="*/ 459337 h 602487"/>
              <a:gd name="connsiteX70" fmla="*/ 563951 w 606016"/>
              <a:gd name="connsiteY70" fmla="*/ 459337 h 602487"/>
              <a:gd name="connsiteX71" fmla="*/ 564715 w 606016"/>
              <a:gd name="connsiteY71" fmla="*/ 458573 h 602487"/>
              <a:gd name="connsiteX72" fmla="*/ 564715 w 606016"/>
              <a:gd name="connsiteY72" fmla="*/ 87706 h 602487"/>
              <a:gd name="connsiteX73" fmla="*/ 297792 w 606016"/>
              <a:gd name="connsiteY73" fmla="*/ 87706 h 602487"/>
              <a:gd name="connsiteX74" fmla="*/ 125228 w 606016"/>
              <a:gd name="connsiteY74" fmla="*/ 87706 h 602487"/>
              <a:gd name="connsiteX75" fmla="*/ 104578 w 606016"/>
              <a:gd name="connsiteY75" fmla="*/ 87706 h 602487"/>
              <a:gd name="connsiteX76" fmla="*/ 104578 w 606016"/>
              <a:gd name="connsiteY76" fmla="*/ 42088 h 602487"/>
              <a:gd name="connsiteX77" fmla="*/ 146643 w 606016"/>
              <a:gd name="connsiteY77" fmla="*/ 0 h 60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606016" h="602487">
                <a:moveTo>
                  <a:pt x="370045" y="557541"/>
                </a:moveTo>
                <a:cubicBezTo>
                  <a:pt x="361918" y="557541"/>
                  <a:pt x="355321" y="564125"/>
                  <a:pt x="355321" y="572332"/>
                </a:cubicBezTo>
                <a:cubicBezTo>
                  <a:pt x="355321" y="580443"/>
                  <a:pt x="361918" y="587028"/>
                  <a:pt x="370045" y="587028"/>
                </a:cubicBezTo>
                <a:cubicBezTo>
                  <a:pt x="378172" y="587028"/>
                  <a:pt x="384769" y="580443"/>
                  <a:pt x="384769" y="572332"/>
                </a:cubicBezTo>
                <a:cubicBezTo>
                  <a:pt x="384769" y="564125"/>
                  <a:pt x="378172" y="557541"/>
                  <a:pt x="370045" y="557541"/>
                </a:cubicBezTo>
                <a:close/>
                <a:moveTo>
                  <a:pt x="177732" y="540933"/>
                </a:moveTo>
                <a:cubicBezTo>
                  <a:pt x="165016" y="540933"/>
                  <a:pt x="154691" y="551241"/>
                  <a:pt x="154691" y="563934"/>
                </a:cubicBezTo>
                <a:cubicBezTo>
                  <a:pt x="154691" y="569660"/>
                  <a:pt x="156985" y="574719"/>
                  <a:pt x="160331" y="578727"/>
                </a:cubicBezTo>
                <a:cubicBezTo>
                  <a:pt x="164634" y="583690"/>
                  <a:pt x="170657" y="587030"/>
                  <a:pt x="177732" y="587030"/>
                </a:cubicBezTo>
                <a:cubicBezTo>
                  <a:pt x="184711" y="587030"/>
                  <a:pt x="190830" y="583690"/>
                  <a:pt x="195037" y="578727"/>
                </a:cubicBezTo>
                <a:cubicBezTo>
                  <a:pt x="198478" y="574719"/>
                  <a:pt x="200773" y="569660"/>
                  <a:pt x="200773" y="563934"/>
                </a:cubicBezTo>
                <a:cubicBezTo>
                  <a:pt x="200773" y="551241"/>
                  <a:pt x="190447" y="540933"/>
                  <a:pt x="177732" y="540933"/>
                </a:cubicBezTo>
                <a:close/>
                <a:moveTo>
                  <a:pt x="303785" y="318497"/>
                </a:moveTo>
                <a:lnTo>
                  <a:pt x="303785" y="545231"/>
                </a:lnTo>
                <a:lnTo>
                  <a:pt x="436305" y="545231"/>
                </a:lnTo>
                <a:lnTo>
                  <a:pt x="436305" y="318497"/>
                </a:lnTo>
                <a:close/>
                <a:moveTo>
                  <a:pt x="302351" y="287483"/>
                </a:moveTo>
                <a:lnTo>
                  <a:pt x="437739" y="287483"/>
                </a:lnTo>
                <a:cubicBezTo>
                  <a:pt x="454089" y="287483"/>
                  <a:pt x="467284" y="300747"/>
                  <a:pt x="467284" y="316970"/>
                </a:cubicBezTo>
                <a:lnTo>
                  <a:pt x="467284" y="573096"/>
                </a:lnTo>
                <a:cubicBezTo>
                  <a:pt x="467284" y="589318"/>
                  <a:pt x="454089" y="602487"/>
                  <a:pt x="437739" y="602487"/>
                </a:cubicBezTo>
                <a:lnTo>
                  <a:pt x="302351" y="602487"/>
                </a:lnTo>
                <a:cubicBezTo>
                  <a:pt x="286096" y="602487"/>
                  <a:pt x="272806" y="589318"/>
                  <a:pt x="272806" y="573096"/>
                </a:cubicBezTo>
                <a:lnTo>
                  <a:pt x="272806" y="316970"/>
                </a:lnTo>
                <a:cubicBezTo>
                  <a:pt x="272806" y="300747"/>
                  <a:pt x="286096" y="287483"/>
                  <a:pt x="302351" y="287483"/>
                </a:cubicBezTo>
                <a:close/>
                <a:moveTo>
                  <a:pt x="57555" y="128923"/>
                </a:moveTo>
                <a:lnTo>
                  <a:pt x="297813" y="128923"/>
                </a:lnTo>
                <a:cubicBezTo>
                  <a:pt x="329554" y="128923"/>
                  <a:pt x="355368" y="154691"/>
                  <a:pt x="355368" y="186377"/>
                </a:cubicBezTo>
                <a:lnTo>
                  <a:pt x="355368" y="261679"/>
                </a:lnTo>
                <a:lnTo>
                  <a:pt x="314066" y="261679"/>
                </a:lnTo>
                <a:lnTo>
                  <a:pt x="314066" y="186377"/>
                </a:lnTo>
                <a:cubicBezTo>
                  <a:pt x="314066" y="177406"/>
                  <a:pt x="306800" y="170153"/>
                  <a:pt x="297813" y="170153"/>
                </a:cubicBezTo>
                <a:lnTo>
                  <a:pt x="57555" y="170153"/>
                </a:lnTo>
                <a:cubicBezTo>
                  <a:pt x="48664" y="170153"/>
                  <a:pt x="41302" y="177406"/>
                  <a:pt x="41302" y="186377"/>
                </a:cubicBezTo>
                <a:lnTo>
                  <a:pt x="41302" y="524041"/>
                </a:lnTo>
                <a:lnTo>
                  <a:pt x="247046" y="524041"/>
                </a:lnTo>
                <a:lnTo>
                  <a:pt x="247046" y="573096"/>
                </a:lnTo>
                <a:cubicBezTo>
                  <a:pt x="247046" y="586076"/>
                  <a:pt x="251253" y="595333"/>
                  <a:pt x="255555" y="602205"/>
                </a:cubicBezTo>
                <a:lnTo>
                  <a:pt x="57555" y="602205"/>
                </a:lnTo>
                <a:cubicBezTo>
                  <a:pt x="25814" y="602205"/>
                  <a:pt x="0" y="576437"/>
                  <a:pt x="0" y="544751"/>
                </a:cubicBezTo>
                <a:lnTo>
                  <a:pt x="0" y="186377"/>
                </a:lnTo>
                <a:cubicBezTo>
                  <a:pt x="0" y="154691"/>
                  <a:pt x="25814" y="128923"/>
                  <a:pt x="57555" y="128923"/>
                </a:cubicBezTo>
                <a:close/>
                <a:moveTo>
                  <a:pt x="531063" y="20614"/>
                </a:moveTo>
                <a:cubicBezTo>
                  <a:pt x="523893" y="20614"/>
                  <a:pt x="517774" y="24050"/>
                  <a:pt x="513472" y="29204"/>
                </a:cubicBezTo>
                <a:cubicBezTo>
                  <a:pt x="510222" y="33212"/>
                  <a:pt x="508023" y="38079"/>
                  <a:pt x="508023" y="43615"/>
                </a:cubicBezTo>
                <a:cubicBezTo>
                  <a:pt x="508023" y="56403"/>
                  <a:pt x="518348" y="66615"/>
                  <a:pt x="531063" y="66615"/>
                </a:cubicBezTo>
                <a:cubicBezTo>
                  <a:pt x="543778" y="66615"/>
                  <a:pt x="554104" y="56403"/>
                  <a:pt x="554104" y="43615"/>
                </a:cubicBezTo>
                <a:cubicBezTo>
                  <a:pt x="554104" y="38079"/>
                  <a:pt x="551905" y="33212"/>
                  <a:pt x="548654" y="29204"/>
                </a:cubicBezTo>
                <a:cubicBezTo>
                  <a:pt x="544352" y="24050"/>
                  <a:pt x="538233" y="20614"/>
                  <a:pt x="531063" y="20614"/>
                </a:cubicBezTo>
                <a:close/>
                <a:moveTo>
                  <a:pt x="469112" y="20614"/>
                </a:moveTo>
                <a:cubicBezTo>
                  <a:pt x="461942" y="20614"/>
                  <a:pt x="455728" y="24050"/>
                  <a:pt x="451521" y="29204"/>
                </a:cubicBezTo>
                <a:cubicBezTo>
                  <a:pt x="448271" y="33212"/>
                  <a:pt x="445976" y="38079"/>
                  <a:pt x="445976" y="43615"/>
                </a:cubicBezTo>
                <a:cubicBezTo>
                  <a:pt x="445976" y="56403"/>
                  <a:pt x="456397" y="66615"/>
                  <a:pt x="469112" y="66615"/>
                </a:cubicBezTo>
                <a:cubicBezTo>
                  <a:pt x="481828" y="66615"/>
                  <a:pt x="492153" y="56403"/>
                  <a:pt x="492153" y="43615"/>
                </a:cubicBezTo>
                <a:cubicBezTo>
                  <a:pt x="492153" y="38079"/>
                  <a:pt x="489954" y="33212"/>
                  <a:pt x="486608" y="29204"/>
                </a:cubicBezTo>
                <a:cubicBezTo>
                  <a:pt x="482401" y="24050"/>
                  <a:pt x="476283" y="20614"/>
                  <a:pt x="469112" y="20614"/>
                </a:cubicBezTo>
                <a:close/>
                <a:moveTo>
                  <a:pt x="407162" y="20614"/>
                </a:moveTo>
                <a:cubicBezTo>
                  <a:pt x="399896" y="20614"/>
                  <a:pt x="393777" y="24050"/>
                  <a:pt x="389571" y="29204"/>
                </a:cubicBezTo>
                <a:cubicBezTo>
                  <a:pt x="386225" y="33212"/>
                  <a:pt x="384026" y="38079"/>
                  <a:pt x="384026" y="43615"/>
                </a:cubicBezTo>
                <a:cubicBezTo>
                  <a:pt x="384026" y="56403"/>
                  <a:pt x="394351" y="66615"/>
                  <a:pt x="407162" y="66615"/>
                </a:cubicBezTo>
                <a:cubicBezTo>
                  <a:pt x="419877" y="66615"/>
                  <a:pt x="430106" y="56403"/>
                  <a:pt x="430106" y="43615"/>
                </a:cubicBezTo>
                <a:cubicBezTo>
                  <a:pt x="430106" y="38079"/>
                  <a:pt x="427908" y="33212"/>
                  <a:pt x="424657" y="29204"/>
                </a:cubicBezTo>
                <a:cubicBezTo>
                  <a:pt x="420450" y="24050"/>
                  <a:pt x="414236" y="20614"/>
                  <a:pt x="407162" y="20614"/>
                </a:cubicBezTo>
                <a:close/>
                <a:moveTo>
                  <a:pt x="146643" y="0"/>
                </a:moveTo>
                <a:lnTo>
                  <a:pt x="563951" y="0"/>
                </a:lnTo>
                <a:cubicBezTo>
                  <a:pt x="587087" y="0"/>
                  <a:pt x="606016" y="18896"/>
                  <a:pt x="606016" y="42088"/>
                </a:cubicBezTo>
                <a:lnTo>
                  <a:pt x="606016" y="458573"/>
                </a:lnTo>
                <a:cubicBezTo>
                  <a:pt x="606016" y="481765"/>
                  <a:pt x="587087" y="500661"/>
                  <a:pt x="563951" y="500661"/>
                </a:cubicBezTo>
                <a:lnTo>
                  <a:pt x="493109" y="500661"/>
                </a:lnTo>
                <a:lnTo>
                  <a:pt x="493109" y="459337"/>
                </a:lnTo>
                <a:lnTo>
                  <a:pt x="563951" y="459337"/>
                </a:lnTo>
                <a:cubicBezTo>
                  <a:pt x="564333" y="459337"/>
                  <a:pt x="564715" y="459051"/>
                  <a:pt x="564715" y="458573"/>
                </a:cubicBezTo>
                <a:lnTo>
                  <a:pt x="564715" y="87706"/>
                </a:lnTo>
                <a:lnTo>
                  <a:pt x="297792" y="87706"/>
                </a:lnTo>
                <a:lnTo>
                  <a:pt x="125228" y="87706"/>
                </a:lnTo>
                <a:lnTo>
                  <a:pt x="104578" y="87706"/>
                </a:lnTo>
                <a:lnTo>
                  <a:pt x="104578" y="42088"/>
                </a:lnTo>
                <a:cubicBezTo>
                  <a:pt x="104578" y="18896"/>
                  <a:pt x="123412" y="0"/>
                  <a:pt x="146643" y="0"/>
                </a:cubicBez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/>
          <a:lstStyle/>
          <a:p>
            <a:endParaRPr lang="zh-CN" altLang="en-US" sz="9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90" name="圆角矩形 89"/>
          <p:cNvSpPr/>
          <p:nvPr/>
        </p:nvSpPr>
        <p:spPr>
          <a:xfrm>
            <a:off x="2484466" y="5429050"/>
            <a:ext cx="814858" cy="867060"/>
          </a:xfrm>
          <a:prstGeom prst="round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21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酒店订单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8995767" y="1530386"/>
            <a:ext cx="1109287" cy="670395"/>
          </a:xfrm>
          <a:prstGeom prst="wedgeRoundRectCallout">
            <a:avLst>
              <a:gd name="adj1" fmla="val -69967"/>
              <a:gd name="adj2" fmla="val 59981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呼叫时段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呼叫次数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呼叫事宜</a:t>
            </a:r>
            <a:endParaRPr lang="zh-CN" altLang="en-US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5" name="圆角矩形标注 44"/>
          <p:cNvSpPr/>
          <p:nvPr/>
        </p:nvSpPr>
        <p:spPr>
          <a:xfrm>
            <a:off x="1634831" y="4531011"/>
            <a:ext cx="1109287" cy="500136"/>
          </a:xfrm>
          <a:prstGeom prst="wedgeRoundRectCallout">
            <a:avLst>
              <a:gd name="adj1" fmla="val 89849"/>
              <a:gd name="adj2" fmla="val 16493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会员信息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订单信息</a:t>
            </a:r>
            <a:endParaRPr lang="zh-CN" altLang="en-US" sz="1000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4" name="圆角矩形标注 53"/>
          <p:cNvSpPr/>
          <p:nvPr/>
        </p:nvSpPr>
        <p:spPr>
          <a:xfrm>
            <a:off x="1212506" y="2740948"/>
            <a:ext cx="1109287" cy="500136"/>
          </a:xfrm>
          <a:prstGeom prst="wedgeRoundRectCallout">
            <a:avLst>
              <a:gd name="adj1" fmla="val 90690"/>
              <a:gd name="adj2" fmla="val -2569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使用记录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使用偏好</a:t>
            </a:r>
            <a:endParaRPr lang="zh-CN" altLang="en-US" sz="1000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5" name="圆角矩形标注 54"/>
          <p:cNvSpPr/>
          <p:nvPr/>
        </p:nvSpPr>
        <p:spPr>
          <a:xfrm>
            <a:off x="1644911" y="2089165"/>
            <a:ext cx="1109287" cy="329876"/>
          </a:xfrm>
          <a:prstGeom prst="wedgeRoundRectCallout">
            <a:avLst>
              <a:gd name="adj1" fmla="val 90690"/>
              <a:gd name="adj2" fmla="val -2569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发票信息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6" name="圆角矩形标注 55"/>
          <p:cNvSpPr/>
          <p:nvPr/>
        </p:nvSpPr>
        <p:spPr>
          <a:xfrm>
            <a:off x="3072603" y="891140"/>
            <a:ext cx="1283380" cy="500136"/>
          </a:xfrm>
          <a:prstGeom prst="wedgeRoundRectCallout">
            <a:avLst>
              <a:gd name="adj1" fmla="val 154705"/>
              <a:gd name="adj2" fmla="val -12258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常用功能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使用时段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7" name="圆角矩形标注 56"/>
          <p:cNvSpPr/>
          <p:nvPr/>
        </p:nvSpPr>
        <p:spPr>
          <a:xfrm>
            <a:off x="10143368" y="2509154"/>
            <a:ext cx="1283380" cy="1010914"/>
          </a:xfrm>
          <a:prstGeom prst="wedgeRoundRectCallout">
            <a:avLst>
              <a:gd name="adj1" fmla="val -123022"/>
              <a:gd name="adj2" fmla="val 17729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配送时长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送货地点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送货内容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送货时段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送货次数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8" name="圆角矩形标注 57"/>
          <p:cNvSpPr/>
          <p:nvPr/>
        </p:nvSpPr>
        <p:spPr>
          <a:xfrm>
            <a:off x="1198930" y="3870798"/>
            <a:ext cx="1109287" cy="329876"/>
          </a:xfrm>
          <a:prstGeom prst="wedgeRoundRectCallout">
            <a:avLst>
              <a:gd name="adj1" fmla="val 90690"/>
              <a:gd name="adj2" fmla="val -2569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支付方式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9" name="圆角矩形标注 58"/>
          <p:cNvSpPr/>
          <p:nvPr/>
        </p:nvSpPr>
        <p:spPr>
          <a:xfrm>
            <a:off x="9722642" y="3717547"/>
            <a:ext cx="1109287" cy="670395"/>
          </a:xfrm>
          <a:prstGeom prst="wedgeRoundRectCallout">
            <a:avLst>
              <a:gd name="adj1" fmla="val -96042"/>
              <a:gd name="adj2" fmla="val -23528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使用时段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使用次数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服务类型</a:t>
            </a:r>
            <a:endParaRPr lang="zh-CN" altLang="en-US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4" name="圆角矩形标注 63"/>
          <p:cNvSpPr/>
          <p:nvPr/>
        </p:nvSpPr>
        <p:spPr>
          <a:xfrm>
            <a:off x="9373851" y="4614997"/>
            <a:ext cx="1109287" cy="500136"/>
          </a:xfrm>
          <a:prstGeom prst="wedgeRoundRectCallout">
            <a:avLst>
              <a:gd name="adj1" fmla="val -96042"/>
              <a:gd name="adj2" fmla="val -23528"/>
              <a:gd name="adj3" fmla="val 16667"/>
            </a:avLst>
          </a:prstGeom>
          <a:solidFill>
            <a:srgbClr val="FFFFFF"/>
          </a:solidFill>
          <a:ln w="50800" cap="flat">
            <a:solidFill>
              <a:srgbClr val="02727E"/>
            </a:solidFill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退房时段</a:t>
            </a:r>
            <a:endParaRPr lang="en-US" altLang="zh-CN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defTabSz="344805"/>
            <a:r>
              <a:rPr lang="zh-CN" altLang="en-US" sz="1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使用次数</a:t>
            </a:r>
            <a:endParaRPr lang="zh-CN" altLang="en-US" sz="1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21494" y="5717795"/>
            <a:ext cx="3834882" cy="467435"/>
          </a:xfrm>
          <a:prstGeom prst="rect">
            <a:avLst/>
          </a:prstGeom>
          <a:noFill/>
          <a:ln w="50800" cap="flat">
            <a:noFill/>
            <a:prstDash val="solid"/>
            <a:round/>
          </a:ln>
          <a:effectLst>
            <a:outerShdw blurRad="101600" dist="508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ctr" defTabSz="344805" hangingPunct="0"/>
            <a:endParaRPr lang="zh-CN" altLang="en-US" sz="210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66" name="组合 65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72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7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68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数字酒店智能服务流程追踪闭环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  <p:custDataLst>
      <p:tags r:id="rId4"/>
    </p:custData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think-cell 幻灯片" r:id="rId2" imgW="7620" imgH="7620" progId="TCLayout.ActiveDocument.1">
                  <p:embed/>
                </p:oleObj>
              </mc:Choice>
              <mc:Fallback>
                <p:oleObj name="think-cell 幻灯片" r:id="rId2" imgW="7620" imgH="7620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660400" y="1893210"/>
            <a:ext cx="10684331" cy="4796244"/>
            <a:chOff x="1338941" y="3331032"/>
            <a:chExt cx="21368662" cy="10257059"/>
          </a:xfrm>
        </p:grpSpPr>
        <p:sp>
          <p:nvSpPr>
            <p:cNvPr id="4" name="箭头: 五边形 3"/>
            <p:cNvSpPr/>
            <p:nvPr/>
          </p:nvSpPr>
          <p:spPr>
            <a:xfrm>
              <a:off x="7821392" y="3331032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接待机器人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5" name="箭头: 五边形 4"/>
            <p:cNvSpPr/>
            <p:nvPr/>
          </p:nvSpPr>
          <p:spPr>
            <a:xfrm>
              <a:off x="7821392" y="4811488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送物机器人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6" name="箭头: 五边形 5"/>
            <p:cNvSpPr/>
            <p:nvPr/>
          </p:nvSpPr>
          <p:spPr>
            <a:xfrm>
              <a:off x="7821382" y="7968336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智能音箱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7" name="箭头: 五边形 6"/>
            <p:cNvSpPr/>
            <p:nvPr/>
          </p:nvSpPr>
          <p:spPr>
            <a:xfrm>
              <a:off x="7821382" y="9448792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智能电视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8" name="箭头: 五边形 7"/>
            <p:cNvSpPr/>
            <p:nvPr/>
          </p:nvSpPr>
          <p:spPr>
            <a:xfrm>
              <a:off x="7821380" y="10929248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智能客控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9" name="箭头: 五边形 8"/>
            <p:cNvSpPr/>
            <p:nvPr/>
          </p:nvSpPr>
          <p:spPr>
            <a:xfrm>
              <a:off x="7821378" y="12409704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刷脸开门</a:t>
              </a:r>
              <a:r>
                <a:rPr lang="en-US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           </a:t>
              </a: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视频监控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0" name="箭头: V 形 9"/>
            <p:cNvSpPr/>
            <p:nvPr/>
          </p:nvSpPr>
          <p:spPr>
            <a:xfrm>
              <a:off x="11195953" y="3331032"/>
              <a:ext cx="11511650" cy="2492828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部分取代前台、阿姨，保安工作，减员增效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推荐酒店会员服务</a:t>
              </a:r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商品，后台配置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接待机器人可执行夜间巡逻任务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2" name="箭头: 五边形 11"/>
            <p:cNvSpPr/>
            <p:nvPr/>
          </p:nvSpPr>
          <p:spPr>
            <a:xfrm>
              <a:off x="7821384" y="6291944"/>
              <a:ext cx="3494308" cy="1012372"/>
            </a:xfrm>
            <a:prstGeom prst="homePlate">
              <a:avLst/>
            </a:prstGeom>
            <a:solidFill>
              <a:srgbClr val="D9D9D9"/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Ai</a:t>
              </a: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电话机器人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3" name="箭头: V 形 12"/>
            <p:cNvSpPr/>
            <p:nvPr/>
          </p:nvSpPr>
          <p:spPr>
            <a:xfrm>
              <a:off x="11195953" y="6166759"/>
              <a:ext cx="11511650" cy="1344386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确认客人状态（即将入住；客房内；即将离店），推荐线上办理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(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入住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续住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发票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退房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客服等），优化业务流程，转成有效工单，促进客房翻转率</a:t>
              </a:r>
              <a:endPara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5" name="箭头: V 形 14"/>
            <p:cNvSpPr/>
            <p:nvPr/>
          </p:nvSpPr>
          <p:spPr>
            <a:xfrm>
              <a:off x="11195953" y="7709807"/>
              <a:ext cx="11511650" cy="1344386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及时响应客需，为客人提供视听娱乐，支持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sip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软电话</a:t>
              </a:r>
              <a:endParaRPr lang="en-US" altLang="zh-CN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接入内容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商品服务，挖掘潜在销售机会</a:t>
              </a:r>
              <a:endPara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7" name="箭头: V 形 16"/>
            <p:cNvSpPr/>
            <p:nvPr/>
          </p:nvSpPr>
          <p:spPr>
            <a:xfrm>
              <a:off x="11195953" y="9222921"/>
              <a:ext cx="11511650" cy="1344386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提高开机率和使用时长，语音操控，接入内容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商品服务，挖掘潜在销售机会</a:t>
              </a:r>
              <a:endPara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9" name="箭头: V 形 18"/>
            <p:cNvSpPr/>
            <p:nvPr/>
          </p:nvSpPr>
          <p:spPr>
            <a:xfrm>
              <a:off x="11195953" y="10733313"/>
              <a:ext cx="11511650" cy="1344386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门锁、</a:t>
              </a:r>
              <a:r>
                <a:rPr lang="en-US" altLang="zh-CN" sz="1200" b="1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Wifi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面板、灯光、窗帘、空调、智能水电表、红外感知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….——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手机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语音操控，免布线，安装快捷，实时监控，有人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无人监测，能耗管理，防飞房</a:t>
              </a:r>
              <a:endPara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1" name="箭头: V 形 20"/>
            <p:cNvSpPr/>
            <p:nvPr/>
          </p:nvSpPr>
          <p:spPr>
            <a:xfrm>
              <a:off x="11195953" y="12243705"/>
              <a:ext cx="11511650" cy="1344386"/>
            </a:xfrm>
            <a:prstGeom prst="chevron">
              <a:avLst/>
            </a:prstGeom>
            <a:solidFill>
              <a:srgbClr val="7EA2B1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电梯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楼道</a:t>
              </a:r>
              <a:r>
                <a:rPr lang="en-US" altLang="zh-CN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餐厅等公区管理，身份和行为识别，异常报警，防盗防暴力等</a:t>
              </a:r>
              <a:endPara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1338945" y="4343402"/>
              <a:ext cx="5110842" cy="1518564"/>
            </a:xfrm>
            <a:prstGeom prst="roundRect">
              <a:avLst>
                <a:gd name="adj" fmla="val 8807"/>
              </a:avLst>
            </a:prstGeom>
            <a:ln>
              <a:solidFill>
                <a:srgbClr val="02727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入口：屏幕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语音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微信小程序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手机号</a:t>
              </a:r>
              <a:endParaRPr lang="zh-CN" alt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1338941" y="6545032"/>
              <a:ext cx="5110842" cy="1518564"/>
            </a:xfrm>
            <a:prstGeom prst="roundRect">
              <a:avLst>
                <a:gd name="adj" fmla="val 8152"/>
              </a:avLst>
            </a:prstGeom>
            <a:ln>
              <a:solidFill>
                <a:srgbClr val="02727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触发机制与内容动态管理</a:t>
              </a:r>
              <a:endParaRPr lang="zh-CN" alt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338941" y="8746662"/>
              <a:ext cx="5110842" cy="1518564"/>
            </a:xfrm>
            <a:prstGeom prst="roundRect">
              <a:avLst>
                <a:gd name="adj" fmla="val 7497"/>
              </a:avLst>
            </a:prstGeom>
            <a:ln>
              <a:solidFill>
                <a:srgbClr val="02727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文本、语音、视频、图片后台标注与机器训练，更智能</a:t>
              </a:r>
              <a:endParaRPr lang="zh-CN" alt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6" name="矩形: 圆角 25"/>
            <p:cNvSpPr/>
            <p:nvPr/>
          </p:nvSpPr>
          <p:spPr>
            <a:xfrm>
              <a:off x="1338941" y="10942844"/>
              <a:ext cx="5110842" cy="1518564"/>
            </a:xfrm>
            <a:prstGeom prst="roundRect">
              <a:avLst>
                <a:gd name="adj" fmla="val 8152"/>
              </a:avLst>
            </a:prstGeom>
            <a:ln>
              <a:solidFill>
                <a:srgbClr val="02727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房间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设备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人员管理</a:t>
              </a:r>
              <a:endParaRPr lang="en-US" altLang="zh-CN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内容</a:t>
              </a:r>
              <a:r>
                <a:rPr lang="en-US" altLang="zh-CN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+</a:t>
              </a:r>
              <a:r>
                <a:rPr lang="zh-CN" altLang="en-US" sz="16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商品管理</a:t>
              </a:r>
              <a:endParaRPr lang="zh-CN" altLang="en-US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6719" y="688976"/>
            <a:ext cx="10668012" cy="942974"/>
            <a:chOff x="1371580" y="922566"/>
            <a:chExt cx="22816497" cy="1885948"/>
          </a:xfrm>
        </p:grpSpPr>
        <p:sp>
          <p:nvSpPr>
            <p:cNvPr id="32" name="箭头: 五边形 31"/>
            <p:cNvSpPr/>
            <p:nvPr/>
          </p:nvSpPr>
          <p:spPr>
            <a:xfrm>
              <a:off x="1371580" y="949798"/>
              <a:ext cx="5867448" cy="1858716"/>
            </a:xfrm>
            <a:prstGeom prst="homePlate">
              <a:avLst/>
            </a:prstGeom>
            <a:solidFill>
              <a:srgbClr val="02727E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学习能力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（对客流</a:t>
              </a:r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客人的理解能力）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3" name="箭头: V 形 32"/>
            <p:cNvSpPr/>
            <p:nvPr/>
          </p:nvSpPr>
          <p:spPr>
            <a:xfrm>
              <a:off x="6444343" y="949798"/>
              <a:ext cx="6449822" cy="1858716"/>
            </a:xfrm>
            <a:prstGeom prst="chevron">
              <a:avLst/>
            </a:prstGeom>
            <a:solidFill>
              <a:srgbClr val="02727E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盈利能力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（挖掘潜在销售点，提高：人房比、非房收入占比、客单价、</a:t>
              </a:r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</a:t>
              </a: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客房流转率）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4" name="箭头: V 形 33"/>
            <p:cNvSpPr/>
            <p:nvPr/>
          </p:nvSpPr>
          <p:spPr>
            <a:xfrm>
              <a:off x="12083119" y="922566"/>
              <a:ext cx="6449822" cy="1875044"/>
            </a:xfrm>
            <a:prstGeom prst="chevron">
              <a:avLst/>
            </a:prstGeom>
            <a:solidFill>
              <a:srgbClr val="02727E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流程优化能力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（人</a:t>
              </a:r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-</a:t>
              </a:r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机协调，以人为主）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5" name="箭头: V 形 34"/>
            <p:cNvSpPr/>
            <p:nvPr/>
          </p:nvSpPr>
          <p:spPr>
            <a:xfrm>
              <a:off x="17738255" y="938894"/>
              <a:ext cx="6449822" cy="1858716"/>
            </a:xfrm>
            <a:prstGeom prst="chevron">
              <a:avLst/>
            </a:prstGeom>
            <a:solidFill>
              <a:srgbClr val="02727E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留客能力</a:t>
              </a:r>
              <a:endPara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r>
                <a: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（客人体验；客人口碑；客人推荐；客人满意度；客人熟悉感）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0" name="组合 2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数字酒店智能产品赋能组合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546" y="669701"/>
            <a:ext cx="10717404" cy="621042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" name="组合 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数字酒店解决方案典型应用场景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604" y="0"/>
            <a:ext cx="12203207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对象 2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1" name="think-cell 幻灯片" r:id="rId2" imgW="7620" imgH="7620" progId="TCLayout.ActiveDocument.1">
                  <p:embed/>
                </p:oleObj>
              </mc:Choice>
              <mc:Fallback>
                <p:oleObj name="think-cell 幻灯片" r:id="rId2" imgW="7620" imgH="7620" progId="TCLayout.ActiveDocument.1">
                  <p:embed/>
                  <p:pic>
                    <p:nvPicPr>
                      <p:cNvPr id="0" name="对象 2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3"/>
          <p:cNvSpPr/>
          <p:nvPr/>
        </p:nvSpPr>
        <p:spPr>
          <a:xfrm>
            <a:off x="678496" y="1014612"/>
            <a:ext cx="1668058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办理入住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1229" y="1562595"/>
            <a:ext cx="1400827" cy="13810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tIns="108000" rtlCol="0">
            <a:noAutofit/>
          </a:bodyPr>
          <a:lstStyle>
            <a:defPPr>
              <a:defRPr lang="zh-CN"/>
            </a:defPPr>
            <a:lvl1pPr>
              <a:spcAft>
                <a:spcPts val="60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自助机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迎宾机器人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前台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PAD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智能货柜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智能储物柜</a:t>
            </a:r>
            <a:endParaRPr lang="zh-CN" altLang="en-US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826708" y="1014612"/>
            <a:ext cx="1764092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梯控</a:t>
            </a:r>
            <a:r>
              <a:rPr lang="en-US" altLang="zh-CN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房门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30882" y="1673841"/>
            <a:ext cx="1736938" cy="1256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tIns="108000" rtlCol="0">
            <a:noAutofit/>
          </a:bodyPr>
          <a:lstStyle>
            <a:defPPr>
              <a:defRPr lang="zh-CN"/>
            </a:defPPr>
            <a:lvl1pPr>
              <a:spcAft>
                <a:spcPts val="60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手机蓝牙开门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/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梯控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人脸识别开门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/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梯控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智能访客管理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房卡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/NFC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74920" y="1014612"/>
            <a:ext cx="1668058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房间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4919" y="1673841"/>
            <a:ext cx="1929009" cy="13810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tIns="108000" rtlCol="0">
            <a:noAutofit/>
          </a:bodyPr>
          <a:lstStyle>
            <a:defPPr>
              <a:defRPr lang="zh-CN"/>
            </a:defPPr>
            <a:lvl1pPr>
              <a:spcAft>
                <a:spcPts val="60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数字酒店住中客需服务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微信小程序客控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智能音箱客控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/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客需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智能电视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送物机器人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279692" y="1014612"/>
            <a:ext cx="1940534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公区</a:t>
            </a:r>
            <a:r>
              <a:rPr lang="en-US" altLang="zh-CN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过道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79692" y="1565909"/>
            <a:ext cx="1940534" cy="1340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tIns="108000" rtlCol="0">
            <a:noAutofit/>
          </a:bodyPr>
          <a:lstStyle>
            <a:defPPr>
              <a:defRPr lang="zh-CN"/>
            </a:defPPr>
            <a:lvl1pPr>
              <a:spcAft>
                <a:spcPts val="60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视频监控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陌生人识别、身份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/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行为识别，异常行为报警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广告屏推送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公区门禁闸机管理</a:t>
            </a:r>
            <a:endParaRPr lang="zh-CN" altLang="en-US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127306" y="1014612"/>
            <a:ext cx="1668058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房务部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64884" y="1673841"/>
            <a:ext cx="1828509" cy="10926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tIns="108000" rtlCol="0">
            <a:noAutofit/>
          </a:bodyPr>
          <a:lstStyle>
            <a:defPPr>
              <a:defRPr lang="zh-CN"/>
            </a:defPPr>
            <a:lvl1pPr>
              <a:spcAft>
                <a:spcPts val="60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Ai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电话转工单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(</a:t>
            </a:r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客需</a:t>
            </a:r>
            <a:r>
              <a:rPr lang="en-US" altLang="zh-CN" dirty="0">
                <a:latin typeface="Agency FB" panose="020B0503020202020204" pitchFamily="34" charset="0"/>
                <a:sym typeface="Agency FB" panose="020B0503020202020204" pitchFamily="34" charset="0"/>
              </a:rPr>
              <a:t>)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智能外部内呼语音服务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sym typeface="Agency FB" panose="020B0503020202020204" pitchFamily="34" charset="0"/>
              </a:rPr>
              <a:t>智能电话内容质控</a:t>
            </a:r>
            <a:endParaRPr lang="en-US" altLang="zh-CN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2459278" y="1118996"/>
            <a:ext cx="237993" cy="30479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6" name="等腰三角形 25"/>
          <p:cNvSpPr/>
          <p:nvPr/>
        </p:nvSpPr>
        <p:spPr>
          <a:xfrm rot="5400000">
            <a:off x="4584531" y="1118996"/>
            <a:ext cx="237993" cy="30479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rot="5400000">
            <a:off x="6736916" y="1118996"/>
            <a:ext cx="237993" cy="30479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" name="等腰三角形 27"/>
          <p:cNvSpPr/>
          <p:nvPr/>
        </p:nvSpPr>
        <p:spPr>
          <a:xfrm rot="5400000">
            <a:off x="8889302" y="1120051"/>
            <a:ext cx="237993" cy="30479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98950" y="3532340"/>
            <a:ext cx="5390367" cy="3182349"/>
            <a:chOff x="997899" y="7064679"/>
            <a:chExt cx="10780734" cy="6364698"/>
          </a:xfrm>
        </p:grpSpPr>
        <p:grpSp>
          <p:nvGrpSpPr>
            <p:cNvPr id="53" name="组合 52"/>
            <p:cNvGrpSpPr/>
            <p:nvPr/>
          </p:nvGrpSpPr>
          <p:grpSpPr>
            <a:xfrm>
              <a:off x="997899" y="7064679"/>
              <a:ext cx="3480130" cy="3439934"/>
              <a:chOff x="997899" y="7064679"/>
              <a:chExt cx="3319414" cy="3439934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997899" y="7064679"/>
                <a:ext cx="3319414" cy="677888"/>
              </a:xfrm>
              <a:prstGeom prst="roundRect">
                <a:avLst>
                  <a:gd name="adj" fmla="val 0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客控平台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997899" y="7737525"/>
                <a:ext cx="3319414" cy="2767088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spcAft>
                    <a:spcPts val="60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房间联网设备接入，门锁</a:t>
                </a:r>
                <a:r>
                  <a:rPr lang="en-US" altLang="zh-CN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+</a:t>
                </a:r>
                <a:r>
                  <a:rPr lang="zh-CN" altLang="en-US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门磁</a:t>
                </a:r>
                <a:endParaRPr lang="en-US" altLang="zh-CN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场景模式（欢迎语）</a:t>
                </a:r>
                <a:endParaRPr lang="en-US" altLang="zh-CN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客人</a:t>
                </a:r>
                <a:r>
                  <a:rPr lang="en-US" altLang="zh-CN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/</a:t>
                </a:r>
                <a:r>
                  <a:rPr lang="zh-CN" altLang="en-US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员工身份验证</a:t>
                </a:r>
                <a:endParaRPr lang="zh-CN" altLang="en-US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648201" y="7064679"/>
              <a:ext cx="3480130" cy="3439934"/>
              <a:chOff x="4438395" y="7064679"/>
              <a:chExt cx="3567856" cy="3439934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438395" y="7064679"/>
                <a:ext cx="3567856" cy="677888"/>
              </a:xfrm>
              <a:prstGeom prst="roundRect">
                <a:avLst>
                  <a:gd name="adj" fmla="val 0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手机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Client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端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438395" y="7737525"/>
                <a:ext cx="3567856" cy="2767088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设备管理端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(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配网，调试，监控）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客人客户端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-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华住会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+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微信小程序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门店管理端（设备监控）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298503" y="7064679"/>
              <a:ext cx="3480130" cy="3439932"/>
              <a:chOff x="8210777" y="7064679"/>
              <a:chExt cx="3567856" cy="343993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8210777" y="7064679"/>
                <a:ext cx="3567856" cy="677888"/>
              </a:xfrm>
              <a:prstGeom prst="roundRect">
                <a:avLst>
                  <a:gd name="adj" fmla="val 0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门店管理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8210777" y="7737523"/>
                <a:ext cx="3567856" cy="2767088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服务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商品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设备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内容后台配置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客房管理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-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防飞房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活动推荐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-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机器人，音箱，电视等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前台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+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阿姨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+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保安助手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求助与现场处置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997899" y="10722277"/>
              <a:ext cx="3650302" cy="2686270"/>
              <a:chOff x="997899" y="10722277"/>
              <a:chExt cx="3650302" cy="2686270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997899" y="10722277"/>
                <a:ext cx="3480130" cy="808850"/>
              </a:xfrm>
              <a:prstGeom prst="roundRect">
                <a:avLst>
                  <a:gd name="adj" fmla="val 3175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监控后台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97899" y="11510303"/>
                <a:ext cx="3650302" cy="1898244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spcAft>
                    <a:spcPts val="60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设备注册、配置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设备接入与更新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场景模式配置与联动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使用次数与成功率统计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能量管理</a:t>
                </a:r>
                <a:endPara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648201" y="10722277"/>
              <a:ext cx="3480130" cy="2707100"/>
              <a:chOff x="4708739" y="10722277"/>
              <a:chExt cx="3156536" cy="2707100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4708739" y="10722277"/>
                <a:ext cx="3156536" cy="808852"/>
              </a:xfrm>
              <a:prstGeom prst="roundRect">
                <a:avLst>
                  <a:gd name="adj" fmla="val 0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DM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4708739" y="11510299"/>
                <a:ext cx="3156536" cy="1919078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spcAft>
                    <a:spcPts val="60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设备合法性验证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固件更新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设备配置与在线监控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APK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更新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新硬件接入</a:t>
                </a: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SDK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包</a:t>
                </a:r>
                <a:endPara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8298503" y="10722275"/>
              <a:ext cx="3480130" cy="2707100"/>
              <a:chOff x="8135619" y="10722275"/>
              <a:chExt cx="3156536" cy="2707100"/>
            </a:xfrm>
          </p:grpSpPr>
          <p:sp>
            <p:nvSpPr>
              <p:cNvPr id="34" name="圆角矩形 33"/>
              <p:cNvSpPr/>
              <p:nvPr/>
            </p:nvSpPr>
            <p:spPr>
              <a:xfrm>
                <a:off x="8135619" y="10722275"/>
                <a:ext cx="3156536" cy="808852"/>
              </a:xfrm>
              <a:prstGeom prst="roundRect">
                <a:avLst>
                  <a:gd name="adj" fmla="val 0"/>
                </a:avLst>
              </a:prstGeom>
              <a:solidFill>
                <a:srgbClr val="02727E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Sip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软电话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8135619" y="11531133"/>
                <a:ext cx="3156536" cy="1898242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spcAft>
                    <a:spcPts val="60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内网互打，无需布线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Ai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呼进</a:t>
                </a: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-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呼出 服务咨询</a:t>
                </a: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/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工单处理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一键呼叫前台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endPara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447234" y="3532340"/>
            <a:ext cx="5330904" cy="3171934"/>
            <a:chOff x="12894467" y="7112735"/>
            <a:chExt cx="10661807" cy="6343868"/>
          </a:xfrm>
        </p:grpSpPr>
        <p:sp>
          <p:nvSpPr>
            <p:cNvPr id="18" name="圆角矩形 17"/>
            <p:cNvSpPr/>
            <p:nvPr/>
          </p:nvSpPr>
          <p:spPr>
            <a:xfrm>
              <a:off x="12894467" y="10344447"/>
              <a:ext cx="4240072" cy="808850"/>
            </a:xfrm>
            <a:prstGeom prst="roundRect">
              <a:avLst>
                <a:gd name="adj" fmla="val 0"/>
              </a:avLst>
            </a:prstGeom>
            <a:solidFill>
              <a:srgbClr val="7EA2B1"/>
            </a:solidFill>
            <a:ln>
              <a:noFill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视频行为分析与标注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2903859" y="7112735"/>
              <a:ext cx="4230680" cy="2981192"/>
              <a:chOff x="12903859" y="6814159"/>
              <a:chExt cx="4230680" cy="2981192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12903859" y="6814159"/>
                <a:ext cx="4230680" cy="677888"/>
              </a:xfrm>
              <a:prstGeom prst="roundRect">
                <a:avLst>
                  <a:gd name="adj" fmla="val 0"/>
                </a:avLst>
              </a:prstGeom>
              <a:solidFill>
                <a:srgbClr val="7EA2B1"/>
              </a:solidFill>
              <a:ln>
                <a:noFill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语音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-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语义引擎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2903859" y="7461951"/>
                <a:ext cx="4230680" cy="2333400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声学模型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+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语言模型训练（普通话，方言）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ASR+NLP+TTS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引擎更新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语义库扩充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+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知识图谱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关键词标注与场景模板定义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7390381" y="7112735"/>
              <a:ext cx="3567856" cy="3040566"/>
              <a:chOff x="16839151" y="6814159"/>
              <a:chExt cx="3567856" cy="3040566"/>
            </a:xfrm>
          </p:grpSpPr>
          <p:sp>
            <p:nvSpPr>
              <p:cNvPr id="17" name="圆角矩形 16"/>
              <p:cNvSpPr/>
              <p:nvPr/>
            </p:nvSpPr>
            <p:spPr>
              <a:xfrm>
                <a:off x="16839151" y="6814159"/>
                <a:ext cx="3567856" cy="677888"/>
              </a:xfrm>
              <a:prstGeom prst="roundRect">
                <a:avLst>
                  <a:gd name="adj" fmla="val 0"/>
                </a:avLst>
              </a:prstGeom>
              <a:solidFill>
                <a:srgbClr val="7EA2B1"/>
              </a:solidFill>
              <a:ln>
                <a:noFill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内容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服务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商品接入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6839151" y="7521325"/>
                <a:ext cx="3567856" cy="2333400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通用库更新：视频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音频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周边问答等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酒店内部服务配置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电商接入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推荐排序算法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-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热销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热评榜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21214079" y="7112735"/>
              <a:ext cx="2342195" cy="3040566"/>
              <a:chOff x="21214079" y="6814159"/>
              <a:chExt cx="2342195" cy="3040566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21214079" y="6814159"/>
                <a:ext cx="2342195" cy="677888"/>
              </a:xfrm>
              <a:prstGeom prst="roundRect">
                <a:avLst>
                  <a:gd name="adj" fmla="val 0"/>
                </a:avLst>
              </a:prstGeom>
              <a:solidFill>
                <a:srgbClr val="7EA2B1"/>
              </a:solidFill>
              <a:ln>
                <a:noFill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3</a:t>
                </a:r>
                <a:r>
                  <a:rPr lang="en-US" altLang="zh-CN" sz="1400" baseline="300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rd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 Service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1214079" y="7521325"/>
                <a:ext cx="2342195" cy="2333400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/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音频、视频节目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出行服务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订票系统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marL="171450" indent="-171450">
                  <a:buFont typeface="微软雅黑" panose="020B0503020204020204" pitchFamily="34" charset="-122"/>
                  <a:buChar char="&gt;"/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……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12894467" y="11129777"/>
              <a:ext cx="4240072" cy="2326826"/>
            </a:xfrm>
            <a:prstGeom prst="rect">
              <a:avLst/>
            </a:prstGeom>
            <a:ln>
              <a:solidFill>
                <a:srgbClr val="7F7F7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>
              <a:defPPr>
                <a:defRPr lang="zh-CN"/>
              </a:defPPr>
              <a:lvl1pPr>
                <a:spcAft>
                  <a:spcPts val="60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171450" indent="-171450">
                <a:spcAft>
                  <a:spcPts val="0"/>
                </a:spcAft>
                <a:buFont typeface="微软雅黑" panose="020B0503020204020204" pitchFamily="34" charset="-122"/>
                <a:buChar char="&gt;"/>
              </a:pPr>
              <a:r>
                <a: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rPr>
                <a:t>图片识别：身份标注，人脸比对，异常人员标注</a:t>
              </a:r>
              <a:endParaRPr lang="en-US" altLang="zh-CN" sz="1100" dirty="0">
                <a:latin typeface="Agency FB" panose="020B0503020202020204" pitchFamily="34" charset="0"/>
                <a:sym typeface="Agency FB" panose="020B0503020202020204" pitchFamily="34" charset="0"/>
              </a:endParaRPr>
            </a:p>
            <a:p>
              <a:pPr marL="171450" indent="-171450">
                <a:spcAft>
                  <a:spcPts val="0"/>
                </a:spcAft>
                <a:buFont typeface="微软雅黑" panose="020B0503020204020204" pitchFamily="34" charset="-122"/>
                <a:buChar char="&gt;"/>
              </a:pPr>
              <a:r>
                <a: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rPr>
                <a:t>行为识别：跌倒，醉酒，打架，小偷，尾随</a:t>
              </a:r>
              <a:endParaRPr lang="en-US" altLang="zh-CN" sz="1100" dirty="0">
                <a:latin typeface="Agency FB" panose="020B0503020202020204" pitchFamily="34" charset="0"/>
                <a:sym typeface="Agency FB" panose="020B0503020202020204" pitchFamily="34" charset="0"/>
              </a:endParaRPr>
            </a:p>
            <a:p>
              <a:pPr marL="171450" indent="-171450">
                <a:spcAft>
                  <a:spcPts val="0"/>
                </a:spcAft>
                <a:buFont typeface="微软雅黑" panose="020B0503020204020204" pitchFamily="34" charset="-122"/>
                <a:buChar char="&gt;"/>
              </a:pPr>
              <a:r>
                <a: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rPr>
                <a:t>人员停留热力图与布局规划</a:t>
              </a:r>
              <a:endParaRPr lang="zh-CN" altLang="en-US" sz="1100" dirty="0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7635823" y="10344447"/>
              <a:ext cx="5920451" cy="3112156"/>
              <a:chOff x="17366268" y="10045871"/>
              <a:chExt cx="5920451" cy="3112156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7366268" y="10045871"/>
                <a:ext cx="5920451" cy="808850"/>
              </a:xfrm>
              <a:prstGeom prst="roundRect">
                <a:avLst>
                  <a:gd name="adj" fmla="val 3175"/>
                </a:avLst>
              </a:prstGeom>
              <a:solidFill>
                <a:srgbClr val="7EA2B1"/>
              </a:solidFill>
              <a:ln>
                <a:noFill/>
              </a:ln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大数据分析</a:t>
                </a:r>
                <a:r>
                  <a:rPr lang="en-US" altLang="zh-CN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&amp;</a:t>
                </a:r>
                <a:r>
                  <a:rPr lang="zh-CN" altLang="en-US" sz="14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用户画像</a:t>
                </a:r>
                <a:endPara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7366268" y="10799577"/>
                <a:ext cx="5920451" cy="2358450"/>
              </a:xfrm>
              <a:prstGeom prst="rect">
                <a:avLst/>
              </a:prstGeom>
              <a:ln>
                <a:solidFill>
                  <a:srgbClr val="7F7F7F"/>
                </a:solidFill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>
                  <a:spcAft>
                    <a:spcPts val="600"/>
                  </a:spcAft>
                  <a:def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设备运行情况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用户使用情况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人机互动情况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任务完成情况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内容</a:t>
                </a:r>
                <a:r>
                  <a:rPr lang="en-US" altLang="zh-CN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/</a:t>
                </a: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服务受欢迎情况</a:t>
                </a:r>
                <a:endParaRPr lang="en-US" altLang="zh-CN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  <a:p>
                <a:pPr marL="171450" indent="-171450">
                  <a:spcAft>
                    <a:spcPts val="0"/>
                  </a:spcAft>
                  <a:buFont typeface="微软雅黑" panose="020B0503020204020204" pitchFamily="34" charset="-122"/>
                  <a:buChar char="&gt;"/>
                </a:pPr>
                <a:r>
                  <a:rPr lang="zh-CN" altLang="en-US" sz="1100" dirty="0">
                    <a:latin typeface="Agency FB" panose="020B0503020202020204" pitchFamily="34" charset="0"/>
                    <a:sym typeface="Agency FB" panose="020B0503020202020204" pitchFamily="34" charset="0"/>
                  </a:rPr>
                  <a:t>用户画像：身份，行为，喜好，购买力等</a:t>
                </a:r>
                <a:endParaRPr lang="zh-CN" altLang="en-US" sz="1100" dirty="0">
                  <a:latin typeface="Agency FB" panose="020B0503020202020204" pitchFamily="34" charset="0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43" name="圆角矩形 42"/>
          <p:cNvSpPr/>
          <p:nvPr/>
        </p:nvSpPr>
        <p:spPr>
          <a:xfrm>
            <a:off x="363256" y="3131507"/>
            <a:ext cx="5711869" cy="3583181"/>
          </a:xfrm>
          <a:prstGeom prst="roundRect">
            <a:avLst>
              <a:gd name="adj" fmla="val 6347"/>
            </a:avLst>
          </a:prstGeom>
          <a:noFill/>
          <a:ln w="19050">
            <a:solidFill>
              <a:srgbClr val="02727E">
                <a:alpha val="90000"/>
              </a:srgb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359552" y="3131507"/>
            <a:ext cx="5552701" cy="3583181"/>
          </a:xfrm>
          <a:prstGeom prst="roundRect">
            <a:avLst>
              <a:gd name="adj" fmla="val 6347"/>
            </a:avLst>
          </a:prstGeom>
          <a:noFill/>
          <a:ln w="19050">
            <a:solidFill>
              <a:srgbClr val="7EA2B1">
                <a:alpha val="90000"/>
              </a:srgb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5" name="文本框 2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13067" y="2943617"/>
            <a:ext cx="2600863" cy="443244"/>
          </a:xfrm>
          <a:prstGeom prst="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anchor="ctr">
            <a:normAutofit fontScale="92500" lnSpcReduction="2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ts val="0"/>
              </a:spcBef>
              <a:buSzPct val="10000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基础平台</a:t>
            </a:r>
            <a:endParaRPr lang="zh-CN" altLang="en-US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6" name="文本框 2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756041" y="2920868"/>
            <a:ext cx="2600863" cy="443244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0000" tIns="46800" rIns="90000" bIns="46800" anchor="ctr">
            <a:normAutofit fontScale="92500" lnSpcReduction="20000"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ts val="0"/>
              </a:spcBef>
              <a:buSzPct val="10000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开放架构</a:t>
            </a:r>
            <a:endParaRPr lang="zh-CN" altLang="en-US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28713" y="203421"/>
            <a:ext cx="11249425" cy="466281"/>
            <a:chOff x="528713" y="203421"/>
            <a:chExt cx="11249425" cy="466281"/>
          </a:xfrm>
        </p:grpSpPr>
        <p:grpSp>
          <p:nvGrpSpPr>
            <p:cNvPr id="56" name="组合 55"/>
            <p:cNvGrpSpPr/>
            <p:nvPr/>
          </p:nvGrpSpPr>
          <p:grpSpPr>
            <a:xfrm>
              <a:off x="528713" y="203421"/>
              <a:ext cx="3239999" cy="456854"/>
              <a:chOff x="1114427" y="2161470"/>
              <a:chExt cx="7385977" cy="913708"/>
            </a:xfrm>
          </p:grpSpPr>
          <p:sp>
            <p:nvSpPr>
              <p:cNvPr id="5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114427" y="2161470"/>
                <a:ext cx="7082529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 dirty="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6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4923760" y="252346"/>
            <a:ext cx="2031325" cy="424732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/>
          <a:p>
            <a:pPr algn="ctr" defTabSz="1828800">
              <a:lnSpc>
                <a:spcPct val="9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数字酒店展望</a:t>
            </a:r>
            <a:endParaRPr lang="zh-CN" altLang="en-US" sz="2400" b="1" dirty="0">
              <a:solidFill>
                <a:srgbClr val="31859C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" name="组合 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0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数字酒店可以带来显著的业务价值落地</a:t>
              </a:r>
              <a:endParaRPr lang="zh-CN" altLang="en-US" sz="20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1" name="96% 确认率"/>
          <p:cNvSpPr/>
          <p:nvPr/>
        </p:nvSpPr>
        <p:spPr>
          <a:xfrm>
            <a:off x="3705347" y="172889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～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4500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元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年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2" name="96% 确认率"/>
          <p:cNvSpPr/>
          <p:nvPr/>
        </p:nvSpPr>
        <p:spPr>
          <a:xfrm>
            <a:off x="1147949" y="4270698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3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小时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天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3" name="96% 确认率"/>
          <p:cNvSpPr/>
          <p:nvPr/>
        </p:nvSpPr>
        <p:spPr>
          <a:xfrm>
            <a:off x="3705347" y="4272205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14.5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间房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天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4" name="矩形 67"/>
          <p:cNvSpPr/>
          <p:nvPr/>
        </p:nvSpPr>
        <p:spPr>
          <a:xfrm>
            <a:off x="948792" y="6285247"/>
            <a:ext cx="22220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节省前台时间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5" name="矩形 67"/>
          <p:cNvSpPr/>
          <p:nvPr/>
        </p:nvSpPr>
        <p:spPr>
          <a:xfrm>
            <a:off x="3486153" y="6285247"/>
            <a:ext cx="226215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客房阿姨多打扫房间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6" name="矩形 67"/>
          <p:cNvSpPr/>
          <p:nvPr/>
        </p:nvSpPr>
        <p:spPr>
          <a:xfrm>
            <a:off x="3486153" y="3646511"/>
            <a:ext cx="217719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节约传统话费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37961" y="4922729"/>
            <a:ext cx="0" cy="0"/>
          </a:xfrm>
          <a:prstGeom prst="rect">
            <a:avLst/>
          </a:prstGeom>
          <a:noFill/>
          <a:ln w="254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4200" b="0" i="0" u="none" strike="noStrike" cap="none" spc="0" normalizeH="0" baseline="0" dirty="0" err="1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sp>
        <p:nvSpPr>
          <p:cNvPr id="18" name="96% 确认率"/>
          <p:cNvSpPr/>
          <p:nvPr/>
        </p:nvSpPr>
        <p:spPr>
          <a:xfrm>
            <a:off x="1147949" y="172889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0.75人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" name="矩形 67"/>
          <p:cNvSpPr/>
          <p:nvPr/>
        </p:nvSpPr>
        <p:spPr>
          <a:xfrm>
            <a:off x="1010340" y="3657489"/>
            <a:ext cx="203132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数字酒店人力节省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6814159" y="1653424"/>
            <a:ext cx="0" cy="5001155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96% 确认率"/>
          <p:cNvSpPr/>
          <p:nvPr/>
        </p:nvSpPr>
        <p:spPr>
          <a:xfrm>
            <a:off x="8244065" y="172889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35%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5" name="矩形 67"/>
          <p:cNvSpPr/>
          <p:nvPr/>
        </p:nvSpPr>
        <p:spPr>
          <a:xfrm>
            <a:off x="8267342" y="3657489"/>
            <a:ext cx="180049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带图点评率提升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" name="96% 确认率"/>
          <p:cNvSpPr/>
          <p:nvPr/>
        </p:nvSpPr>
        <p:spPr>
          <a:xfrm>
            <a:off x="8340663" y="4270698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10%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9" name="矩形 67"/>
          <p:cNvSpPr/>
          <p:nvPr/>
        </p:nvSpPr>
        <p:spPr>
          <a:xfrm>
            <a:off x="8363940" y="6199294"/>
            <a:ext cx="17908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非客房收入增长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0" name="圆角矩形 5"/>
          <p:cNvSpPr/>
          <p:nvPr/>
        </p:nvSpPr>
        <p:spPr>
          <a:xfrm>
            <a:off x="2450927" y="965334"/>
            <a:ext cx="1968156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降本提效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1" name="圆角矩形 5"/>
          <p:cNvSpPr/>
          <p:nvPr/>
        </p:nvSpPr>
        <p:spPr>
          <a:xfrm>
            <a:off x="8171872" y="965334"/>
            <a:ext cx="1968156" cy="52609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收益增长</a:t>
            </a:r>
            <a:endParaRPr lang="zh-CN" altLang="en-US" sz="2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" name="组合 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数字酒店落地节奏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aphicFrame>
        <p:nvGraphicFramePr>
          <p:cNvPr id="2" name="Diagram 1"/>
          <p:cNvGraphicFramePr/>
          <p:nvPr/>
        </p:nvGraphicFramePr>
        <p:xfrm>
          <a:off x="828332" y="1713167"/>
          <a:ext cx="10949806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01.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自助入住解决方案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6938664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30</a:t>
            </a:r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秒入住，</a:t>
            </a:r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0</a:t>
            </a:r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秒退房，自助入住从未如此顺滑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10254" y="1345807"/>
            <a:ext cx="6312106" cy="69368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智能数字化前台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16555" y="1344172"/>
            <a:ext cx="4745073" cy="693683"/>
          </a:xfrm>
          <a:prstGeom prst="rect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酒店前台运营痛点解决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0254" y="2039490"/>
            <a:ext cx="6312106" cy="434004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191308" y="1986109"/>
            <a:ext cx="4745073" cy="4418010"/>
          </a:xfrm>
          <a:prstGeom prst="rect">
            <a:avLst/>
          </a:prstGeom>
          <a:noFill/>
          <a:ln>
            <a:solidFill>
              <a:srgbClr val="0272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7810389" y="2827725"/>
            <a:ext cx="3804745" cy="21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7810389" y="3673807"/>
            <a:ext cx="3804745" cy="21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7810389" y="4519889"/>
            <a:ext cx="3804745" cy="21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936227" y="2253882"/>
            <a:ext cx="2745730" cy="40086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529113" y="2251693"/>
            <a:ext cx="2295418" cy="401088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33760" y="3425972"/>
            <a:ext cx="96589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VS</a:t>
            </a:r>
            <a:endParaRPr lang="zh-CN" altLang="en-US" sz="3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950566" y="2099843"/>
            <a:ext cx="748923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传统前台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003089" y="2097608"/>
            <a:ext cx="1172116" cy="2616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智能数字化前台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175" y="5663091"/>
            <a:ext cx="182306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温馨提示，叮嘱客人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654155" y="2229013"/>
            <a:ext cx="6096000" cy="6033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lnSpc>
                <a:spcPts val="2105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降低前台高频次重复性劳动</a:t>
            </a:r>
            <a:endParaRPr lang="en-US" altLang="zh-CN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ts val="2105"/>
              </a:lnSpc>
              <a:spcAft>
                <a:spcPts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（降低人员能力方差</a:t>
            </a:r>
            <a:r>
              <a:rPr lang="en-US" altLang="zh-CN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培训周期、缓解用工难）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654155" y="3127726"/>
            <a:ext cx="3108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提升业务办理速度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（直接提升用户感受，减少大堂排队拥堵）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654155" y="3930315"/>
            <a:ext cx="3118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住客无接触服务</a:t>
            </a:r>
            <a:endParaRPr lang="en-US" altLang="zh-CN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 </a:t>
            </a:r>
            <a:r>
              <a:rPr lang="en-US" altLang="zh-CN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(</a:t>
            </a: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避免人员接触、停车场等灵活场地入住</a:t>
            </a:r>
            <a:r>
              <a:rPr lang="en-US" altLang="zh-CN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)</a:t>
            </a:r>
            <a:endParaRPr lang="zh-CN" altLang="en-US" sz="1200" dirty="0">
              <a:solidFill>
                <a:srgbClr val="7F7F7F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654155" y="4599188"/>
            <a:ext cx="3168004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105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解放前台业务人员提供更贴心更高附加价值的住客服务</a:t>
            </a:r>
            <a:endParaRPr lang="en-US" altLang="zh-CN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ts val="2105"/>
              </a:lnSpc>
              <a:spcAft>
                <a:spcPts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（会员发展、增销、客户满意度）</a:t>
            </a:r>
            <a:endParaRPr lang="zh-CN" altLang="en-US" sz="1200" dirty="0">
              <a:solidFill>
                <a:srgbClr val="7F7F7F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7" name="iconfont-11442-3338428"/>
          <p:cNvSpPr/>
          <p:nvPr/>
        </p:nvSpPr>
        <p:spPr>
          <a:xfrm>
            <a:off x="7829463" y="2249657"/>
            <a:ext cx="572854" cy="572854"/>
          </a:xfrm>
          <a:custGeom>
            <a:avLst/>
            <a:gdLst>
              <a:gd name="T0" fmla="*/ 10427 w 12800"/>
              <a:gd name="T1" fmla="*/ 1426 h 12800"/>
              <a:gd name="T2" fmla="*/ 2373 w 12800"/>
              <a:gd name="T3" fmla="*/ 1426 h 12800"/>
              <a:gd name="T4" fmla="*/ 0 w 12800"/>
              <a:gd name="T5" fmla="*/ 6400 h 12800"/>
              <a:gd name="T6" fmla="*/ 2373 w 12800"/>
              <a:gd name="T7" fmla="*/ 11374 h 12800"/>
              <a:gd name="T8" fmla="*/ 10427 w 12800"/>
              <a:gd name="T9" fmla="*/ 11374 h 12800"/>
              <a:gd name="T10" fmla="*/ 12800 w 12800"/>
              <a:gd name="T11" fmla="*/ 6400 h 12800"/>
              <a:gd name="T12" fmla="*/ 4174 w 12800"/>
              <a:gd name="T13" fmla="*/ 1206 h 12800"/>
              <a:gd name="T14" fmla="*/ 2942 w 12800"/>
              <a:gd name="T15" fmla="*/ 1931 h 12800"/>
              <a:gd name="T16" fmla="*/ 2373 w 12800"/>
              <a:gd name="T17" fmla="*/ 2437 h 12800"/>
              <a:gd name="T18" fmla="*/ 2596 w 12800"/>
              <a:gd name="T19" fmla="*/ 6028 h 12800"/>
              <a:gd name="T20" fmla="*/ 1194 w 12800"/>
              <a:gd name="T21" fmla="*/ 4201 h 12800"/>
              <a:gd name="T22" fmla="*/ 2373 w 12800"/>
              <a:gd name="T23" fmla="*/ 10363 h 12800"/>
              <a:gd name="T24" fmla="*/ 762 w 12800"/>
              <a:gd name="T25" fmla="*/ 6772 h 12800"/>
              <a:gd name="T26" fmla="*/ 3174 w 12800"/>
              <a:gd name="T27" fmla="*/ 9809 h 12800"/>
              <a:gd name="T28" fmla="*/ 2942 w 12800"/>
              <a:gd name="T29" fmla="*/ 10869 h 12800"/>
              <a:gd name="T30" fmla="*/ 4174 w 12800"/>
              <a:gd name="T31" fmla="*/ 11594 h 12800"/>
              <a:gd name="T32" fmla="*/ 6028 w 12800"/>
              <a:gd name="T33" fmla="*/ 12005 h 12800"/>
              <a:gd name="T34" fmla="*/ 4350 w 12800"/>
              <a:gd name="T35" fmla="*/ 10542 h 12800"/>
              <a:gd name="T36" fmla="*/ 4201 w 12800"/>
              <a:gd name="T37" fmla="*/ 10131 h 12800"/>
              <a:gd name="T38" fmla="*/ 6028 w 12800"/>
              <a:gd name="T39" fmla="*/ 12005 h 12800"/>
              <a:gd name="T40" fmla="*/ 3847 w 12800"/>
              <a:gd name="T41" fmla="*/ 9467 h 12800"/>
              <a:gd name="T42" fmla="*/ 3346 w 12800"/>
              <a:gd name="T43" fmla="*/ 6772 h 12800"/>
              <a:gd name="T44" fmla="*/ 6028 w 12800"/>
              <a:gd name="T45" fmla="*/ 8948 h 12800"/>
              <a:gd name="T46" fmla="*/ 3346 w 12800"/>
              <a:gd name="T47" fmla="*/ 6028 h 12800"/>
              <a:gd name="T48" fmla="*/ 3847 w 12800"/>
              <a:gd name="T49" fmla="*/ 3333 h 12800"/>
              <a:gd name="T50" fmla="*/ 6028 w 12800"/>
              <a:gd name="T51" fmla="*/ 6028 h 12800"/>
              <a:gd name="T52" fmla="*/ 4201 w 12800"/>
              <a:gd name="T53" fmla="*/ 2669 h 12800"/>
              <a:gd name="T54" fmla="*/ 4350 w 12800"/>
              <a:gd name="T55" fmla="*/ 2258 h 12800"/>
              <a:gd name="T56" fmla="*/ 6028 w 12800"/>
              <a:gd name="T57" fmla="*/ 795 h 12800"/>
              <a:gd name="T58" fmla="*/ 11606 w 12800"/>
              <a:gd name="T59" fmla="*/ 4201 h 12800"/>
              <a:gd name="T60" fmla="*/ 10204 w 12800"/>
              <a:gd name="T61" fmla="*/ 6028 h 12800"/>
              <a:gd name="T62" fmla="*/ 10427 w 12800"/>
              <a:gd name="T63" fmla="*/ 2437 h 12800"/>
              <a:gd name="T64" fmla="*/ 9858 w 12800"/>
              <a:gd name="T65" fmla="*/ 1931 h 12800"/>
              <a:gd name="T66" fmla="*/ 8626 w 12800"/>
              <a:gd name="T67" fmla="*/ 1206 h 12800"/>
              <a:gd name="T68" fmla="*/ 6772 w 12800"/>
              <a:gd name="T69" fmla="*/ 795 h 12800"/>
              <a:gd name="T70" fmla="*/ 8450 w 12800"/>
              <a:gd name="T71" fmla="*/ 2258 h 12800"/>
              <a:gd name="T72" fmla="*/ 8599 w 12800"/>
              <a:gd name="T73" fmla="*/ 2669 h 12800"/>
              <a:gd name="T74" fmla="*/ 6772 w 12800"/>
              <a:gd name="T75" fmla="*/ 795 h 12800"/>
              <a:gd name="T76" fmla="*/ 8953 w 12800"/>
              <a:gd name="T77" fmla="*/ 3333 h 12800"/>
              <a:gd name="T78" fmla="*/ 9454 w 12800"/>
              <a:gd name="T79" fmla="*/ 6028 h 12800"/>
              <a:gd name="T80" fmla="*/ 6772 w 12800"/>
              <a:gd name="T81" fmla="*/ 3852 h 12800"/>
              <a:gd name="T82" fmla="*/ 9454 w 12800"/>
              <a:gd name="T83" fmla="*/ 6772 h 12800"/>
              <a:gd name="T84" fmla="*/ 8953 w 12800"/>
              <a:gd name="T85" fmla="*/ 9467 h 12800"/>
              <a:gd name="T86" fmla="*/ 6772 w 12800"/>
              <a:gd name="T87" fmla="*/ 6772 h 12800"/>
              <a:gd name="T88" fmla="*/ 6772 w 12800"/>
              <a:gd name="T89" fmla="*/ 12005 h 12800"/>
              <a:gd name="T90" fmla="*/ 8599 w 12800"/>
              <a:gd name="T91" fmla="*/ 10131 h 12800"/>
              <a:gd name="T92" fmla="*/ 8450 w 12800"/>
              <a:gd name="T93" fmla="*/ 10542 h 12800"/>
              <a:gd name="T94" fmla="*/ 8626 w 12800"/>
              <a:gd name="T95" fmla="*/ 11594 h 12800"/>
              <a:gd name="T96" fmla="*/ 9858 w 12800"/>
              <a:gd name="T97" fmla="*/ 10869 h 12800"/>
              <a:gd name="T98" fmla="*/ 11606 w 12800"/>
              <a:gd name="T99" fmla="*/ 8599 h 12800"/>
              <a:gd name="T100" fmla="*/ 9626 w 12800"/>
              <a:gd name="T101" fmla="*/ 9809 h 12800"/>
              <a:gd name="T102" fmla="*/ 12038 w 12800"/>
              <a:gd name="T103" fmla="*/ 6772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800" h="12800">
                <a:moveTo>
                  <a:pt x="10981" y="1931"/>
                </a:moveTo>
                <a:cubicBezTo>
                  <a:pt x="10807" y="1752"/>
                  <a:pt x="10621" y="1583"/>
                  <a:pt x="10427" y="1426"/>
                </a:cubicBezTo>
                <a:cubicBezTo>
                  <a:pt x="9327" y="534"/>
                  <a:pt x="7926" y="0"/>
                  <a:pt x="6400" y="0"/>
                </a:cubicBezTo>
                <a:cubicBezTo>
                  <a:pt x="4874" y="0"/>
                  <a:pt x="3473" y="534"/>
                  <a:pt x="2373" y="1426"/>
                </a:cubicBezTo>
                <a:cubicBezTo>
                  <a:pt x="2179" y="1583"/>
                  <a:pt x="1993" y="1752"/>
                  <a:pt x="1819" y="1931"/>
                </a:cubicBezTo>
                <a:cubicBezTo>
                  <a:pt x="693" y="3085"/>
                  <a:pt x="0" y="4661"/>
                  <a:pt x="0" y="6400"/>
                </a:cubicBezTo>
                <a:cubicBezTo>
                  <a:pt x="0" y="8139"/>
                  <a:pt x="693" y="9715"/>
                  <a:pt x="1819" y="10869"/>
                </a:cubicBezTo>
                <a:cubicBezTo>
                  <a:pt x="1993" y="11048"/>
                  <a:pt x="2179" y="11217"/>
                  <a:pt x="2373" y="11374"/>
                </a:cubicBezTo>
                <a:cubicBezTo>
                  <a:pt x="3473" y="12266"/>
                  <a:pt x="4874" y="12800"/>
                  <a:pt x="6400" y="12800"/>
                </a:cubicBezTo>
                <a:cubicBezTo>
                  <a:pt x="7926" y="12800"/>
                  <a:pt x="9327" y="12266"/>
                  <a:pt x="10427" y="11374"/>
                </a:cubicBezTo>
                <a:cubicBezTo>
                  <a:pt x="10621" y="11217"/>
                  <a:pt x="10807" y="11048"/>
                  <a:pt x="10981" y="10869"/>
                </a:cubicBezTo>
                <a:cubicBezTo>
                  <a:pt x="12107" y="9715"/>
                  <a:pt x="12800" y="8139"/>
                  <a:pt x="12800" y="6400"/>
                </a:cubicBezTo>
                <a:cubicBezTo>
                  <a:pt x="12800" y="4661"/>
                  <a:pt x="12107" y="3085"/>
                  <a:pt x="10981" y="1931"/>
                </a:cubicBezTo>
                <a:close/>
                <a:moveTo>
                  <a:pt x="4174" y="1206"/>
                </a:moveTo>
                <a:cubicBezTo>
                  <a:pt x="3914" y="1520"/>
                  <a:pt x="3680" y="1887"/>
                  <a:pt x="3475" y="2298"/>
                </a:cubicBezTo>
                <a:cubicBezTo>
                  <a:pt x="3290" y="2186"/>
                  <a:pt x="3112" y="2064"/>
                  <a:pt x="2942" y="1931"/>
                </a:cubicBezTo>
                <a:cubicBezTo>
                  <a:pt x="3319" y="1638"/>
                  <a:pt x="3732" y="1395"/>
                  <a:pt x="4174" y="1206"/>
                </a:cubicBezTo>
                <a:close/>
                <a:moveTo>
                  <a:pt x="2373" y="2437"/>
                </a:moveTo>
                <a:cubicBezTo>
                  <a:pt x="2626" y="2642"/>
                  <a:pt x="2894" y="2827"/>
                  <a:pt x="3174" y="2991"/>
                </a:cubicBezTo>
                <a:cubicBezTo>
                  <a:pt x="2841" y="3880"/>
                  <a:pt x="2634" y="4916"/>
                  <a:pt x="2596" y="6028"/>
                </a:cubicBezTo>
                <a:lnTo>
                  <a:pt x="762" y="6028"/>
                </a:lnTo>
                <a:cubicBezTo>
                  <a:pt x="803" y="5396"/>
                  <a:pt x="947" y="4783"/>
                  <a:pt x="1194" y="4201"/>
                </a:cubicBezTo>
                <a:cubicBezTo>
                  <a:pt x="1472" y="3542"/>
                  <a:pt x="1869" y="2949"/>
                  <a:pt x="2373" y="2437"/>
                </a:cubicBezTo>
                <a:close/>
                <a:moveTo>
                  <a:pt x="2373" y="10363"/>
                </a:moveTo>
                <a:cubicBezTo>
                  <a:pt x="1869" y="9851"/>
                  <a:pt x="1472" y="9258"/>
                  <a:pt x="1194" y="8599"/>
                </a:cubicBezTo>
                <a:cubicBezTo>
                  <a:pt x="947" y="8017"/>
                  <a:pt x="803" y="7404"/>
                  <a:pt x="762" y="6772"/>
                </a:cubicBezTo>
                <a:lnTo>
                  <a:pt x="2596" y="6772"/>
                </a:lnTo>
                <a:cubicBezTo>
                  <a:pt x="2634" y="7884"/>
                  <a:pt x="2841" y="8920"/>
                  <a:pt x="3174" y="9809"/>
                </a:cubicBezTo>
                <a:cubicBezTo>
                  <a:pt x="2894" y="9973"/>
                  <a:pt x="2626" y="10158"/>
                  <a:pt x="2373" y="10363"/>
                </a:cubicBezTo>
                <a:close/>
                <a:moveTo>
                  <a:pt x="2942" y="10869"/>
                </a:moveTo>
                <a:cubicBezTo>
                  <a:pt x="3112" y="10736"/>
                  <a:pt x="3290" y="10614"/>
                  <a:pt x="3475" y="10502"/>
                </a:cubicBezTo>
                <a:cubicBezTo>
                  <a:pt x="3680" y="10913"/>
                  <a:pt x="3914" y="11280"/>
                  <a:pt x="4174" y="11594"/>
                </a:cubicBezTo>
                <a:cubicBezTo>
                  <a:pt x="3732" y="11405"/>
                  <a:pt x="3319" y="11162"/>
                  <a:pt x="2942" y="10869"/>
                </a:cubicBezTo>
                <a:close/>
                <a:moveTo>
                  <a:pt x="6028" y="12005"/>
                </a:moveTo>
                <a:cubicBezTo>
                  <a:pt x="5799" y="11949"/>
                  <a:pt x="5572" y="11843"/>
                  <a:pt x="5351" y="11686"/>
                </a:cubicBezTo>
                <a:cubicBezTo>
                  <a:pt x="4988" y="11428"/>
                  <a:pt x="4642" y="11032"/>
                  <a:pt x="4350" y="10542"/>
                </a:cubicBezTo>
                <a:cubicBezTo>
                  <a:pt x="4277" y="10419"/>
                  <a:pt x="4207" y="10290"/>
                  <a:pt x="4141" y="10157"/>
                </a:cubicBezTo>
                <a:cubicBezTo>
                  <a:pt x="4161" y="10148"/>
                  <a:pt x="4181" y="10140"/>
                  <a:pt x="4201" y="10131"/>
                </a:cubicBezTo>
                <a:cubicBezTo>
                  <a:pt x="4783" y="9885"/>
                  <a:pt x="5396" y="9740"/>
                  <a:pt x="6028" y="9700"/>
                </a:cubicBezTo>
                <a:lnTo>
                  <a:pt x="6028" y="12005"/>
                </a:lnTo>
                <a:close/>
                <a:moveTo>
                  <a:pt x="6028" y="8948"/>
                </a:moveTo>
                <a:cubicBezTo>
                  <a:pt x="5257" y="8993"/>
                  <a:pt x="4522" y="9173"/>
                  <a:pt x="3847" y="9467"/>
                </a:cubicBezTo>
                <a:cubicBezTo>
                  <a:pt x="3760" y="9225"/>
                  <a:pt x="3683" y="8972"/>
                  <a:pt x="3616" y="8708"/>
                </a:cubicBezTo>
                <a:cubicBezTo>
                  <a:pt x="3461" y="8092"/>
                  <a:pt x="3371" y="7442"/>
                  <a:pt x="3346" y="6772"/>
                </a:cubicBezTo>
                <a:lnTo>
                  <a:pt x="6028" y="6772"/>
                </a:lnTo>
                <a:lnTo>
                  <a:pt x="6028" y="8948"/>
                </a:lnTo>
                <a:close/>
                <a:moveTo>
                  <a:pt x="6028" y="6028"/>
                </a:moveTo>
                <a:lnTo>
                  <a:pt x="3346" y="6028"/>
                </a:lnTo>
                <a:cubicBezTo>
                  <a:pt x="3371" y="5358"/>
                  <a:pt x="3461" y="4708"/>
                  <a:pt x="3616" y="4092"/>
                </a:cubicBezTo>
                <a:cubicBezTo>
                  <a:pt x="3683" y="3828"/>
                  <a:pt x="3760" y="3575"/>
                  <a:pt x="3847" y="3333"/>
                </a:cubicBezTo>
                <a:cubicBezTo>
                  <a:pt x="4522" y="3627"/>
                  <a:pt x="5257" y="3807"/>
                  <a:pt x="6028" y="3852"/>
                </a:cubicBezTo>
                <a:lnTo>
                  <a:pt x="6028" y="6028"/>
                </a:lnTo>
                <a:close/>
                <a:moveTo>
                  <a:pt x="6028" y="3100"/>
                </a:moveTo>
                <a:cubicBezTo>
                  <a:pt x="5396" y="3060"/>
                  <a:pt x="4783" y="2915"/>
                  <a:pt x="4201" y="2669"/>
                </a:cubicBezTo>
                <a:cubicBezTo>
                  <a:pt x="4181" y="2660"/>
                  <a:pt x="4161" y="2652"/>
                  <a:pt x="4141" y="2643"/>
                </a:cubicBezTo>
                <a:cubicBezTo>
                  <a:pt x="4207" y="2510"/>
                  <a:pt x="4277" y="2381"/>
                  <a:pt x="4350" y="2258"/>
                </a:cubicBezTo>
                <a:cubicBezTo>
                  <a:pt x="4642" y="1768"/>
                  <a:pt x="4988" y="1372"/>
                  <a:pt x="5351" y="1114"/>
                </a:cubicBezTo>
                <a:cubicBezTo>
                  <a:pt x="5572" y="957"/>
                  <a:pt x="5799" y="851"/>
                  <a:pt x="6028" y="795"/>
                </a:cubicBezTo>
                <a:lnTo>
                  <a:pt x="6028" y="3100"/>
                </a:lnTo>
                <a:close/>
                <a:moveTo>
                  <a:pt x="11606" y="4201"/>
                </a:moveTo>
                <a:cubicBezTo>
                  <a:pt x="11853" y="4783"/>
                  <a:pt x="11997" y="5396"/>
                  <a:pt x="12038" y="6028"/>
                </a:cubicBezTo>
                <a:lnTo>
                  <a:pt x="10204" y="6028"/>
                </a:lnTo>
                <a:cubicBezTo>
                  <a:pt x="10166" y="4916"/>
                  <a:pt x="9959" y="3880"/>
                  <a:pt x="9626" y="2991"/>
                </a:cubicBezTo>
                <a:cubicBezTo>
                  <a:pt x="9906" y="2827"/>
                  <a:pt x="10174" y="2642"/>
                  <a:pt x="10427" y="2437"/>
                </a:cubicBezTo>
                <a:cubicBezTo>
                  <a:pt x="10931" y="2949"/>
                  <a:pt x="11328" y="3542"/>
                  <a:pt x="11606" y="4201"/>
                </a:cubicBezTo>
                <a:close/>
                <a:moveTo>
                  <a:pt x="9858" y="1931"/>
                </a:moveTo>
                <a:cubicBezTo>
                  <a:pt x="9688" y="2064"/>
                  <a:pt x="9510" y="2186"/>
                  <a:pt x="9325" y="2298"/>
                </a:cubicBezTo>
                <a:cubicBezTo>
                  <a:pt x="9120" y="1887"/>
                  <a:pt x="8886" y="1520"/>
                  <a:pt x="8626" y="1206"/>
                </a:cubicBezTo>
                <a:cubicBezTo>
                  <a:pt x="9068" y="1395"/>
                  <a:pt x="9481" y="1638"/>
                  <a:pt x="9858" y="1931"/>
                </a:cubicBezTo>
                <a:close/>
                <a:moveTo>
                  <a:pt x="6772" y="795"/>
                </a:moveTo>
                <a:cubicBezTo>
                  <a:pt x="7001" y="851"/>
                  <a:pt x="7228" y="957"/>
                  <a:pt x="7449" y="1114"/>
                </a:cubicBezTo>
                <a:cubicBezTo>
                  <a:pt x="7812" y="1372"/>
                  <a:pt x="8158" y="1768"/>
                  <a:pt x="8450" y="2258"/>
                </a:cubicBezTo>
                <a:cubicBezTo>
                  <a:pt x="8523" y="2381"/>
                  <a:pt x="8593" y="2510"/>
                  <a:pt x="8659" y="2643"/>
                </a:cubicBezTo>
                <a:cubicBezTo>
                  <a:pt x="8639" y="2652"/>
                  <a:pt x="8619" y="2660"/>
                  <a:pt x="8599" y="2669"/>
                </a:cubicBezTo>
                <a:cubicBezTo>
                  <a:pt x="8017" y="2915"/>
                  <a:pt x="7404" y="3060"/>
                  <a:pt x="6772" y="3100"/>
                </a:cubicBezTo>
                <a:lnTo>
                  <a:pt x="6772" y="795"/>
                </a:lnTo>
                <a:close/>
                <a:moveTo>
                  <a:pt x="6772" y="3852"/>
                </a:moveTo>
                <a:cubicBezTo>
                  <a:pt x="7543" y="3807"/>
                  <a:pt x="8278" y="3627"/>
                  <a:pt x="8953" y="3333"/>
                </a:cubicBezTo>
                <a:cubicBezTo>
                  <a:pt x="9040" y="3575"/>
                  <a:pt x="9117" y="3828"/>
                  <a:pt x="9184" y="4092"/>
                </a:cubicBezTo>
                <a:cubicBezTo>
                  <a:pt x="9339" y="4708"/>
                  <a:pt x="9429" y="5358"/>
                  <a:pt x="9454" y="6028"/>
                </a:cubicBezTo>
                <a:lnTo>
                  <a:pt x="6772" y="6028"/>
                </a:lnTo>
                <a:lnTo>
                  <a:pt x="6772" y="3852"/>
                </a:lnTo>
                <a:close/>
                <a:moveTo>
                  <a:pt x="6772" y="6772"/>
                </a:moveTo>
                <a:lnTo>
                  <a:pt x="9454" y="6772"/>
                </a:lnTo>
                <a:cubicBezTo>
                  <a:pt x="9429" y="7442"/>
                  <a:pt x="9339" y="8092"/>
                  <a:pt x="9184" y="8708"/>
                </a:cubicBezTo>
                <a:cubicBezTo>
                  <a:pt x="9117" y="8972"/>
                  <a:pt x="9040" y="9225"/>
                  <a:pt x="8953" y="9467"/>
                </a:cubicBezTo>
                <a:cubicBezTo>
                  <a:pt x="8278" y="9173"/>
                  <a:pt x="7543" y="8993"/>
                  <a:pt x="6772" y="8948"/>
                </a:cubicBezTo>
                <a:lnTo>
                  <a:pt x="6772" y="6772"/>
                </a:lnTo>
                <a:close/>
                <a:moveTo>
                  <a:pt x="7449" y="11686"/>
                </a:moveTo>
                <a:cubicBezTo>
                  <a:pt x="7228" y="11843"/>
                  <a:pt x="7001" y="11949"/>
                  <a:pt x="6772" y="12005"/>
                </a:cubicBezTo>
                <a:lnTo>
                  <a:pt x="6772" y="9700"/>
                </a:lnTo>
                <a:cubicBezTo>
                  <a:pt x="7404" y="9740"/>
                  <a:pt x="8017" y="9885"/>
                  <a:pt x="8599" y="10131"/>
                </a:cubicBezTo>
                <a:cubicBezTo>
                  <a:pt x="8619" y="10140"/>
                  <a:pt x="8639" y="10148"/>
                  <a:pt x="8659" y="10157"/>
                </a:cubicBezTo>
                <a:cubicBezTo>
                  <a:pt x="8593" y="10290"/>
                  <a:pt x="8523" y="10419"/>
                  <a:pt x="8450" y="10542"/>
                </a:cubicBezTo>
                <a:cubicBezTo>
                  <a:pt x="8158" y="11032"/>
                  <a:pt x="7812" y="11428"/>
                  <a:pt x="7449" y="11686"/>
                </a:cubicBezTo>
                <a:close/>
                <a:moveTo>
                  <a:pt x="8626" y="11594"/>
                </a:moveTo>
                <a:cubicBezTo>
                  <a:pt x="8886" y="11280"/>
                  <a:pt x="9120" y="10913"/>
                  <a:pt x="9325" y="10502"/>
                </a:cubicBezTo>
                <a:cubicBezTo>
                  <a:pt x="9510" y="10614"/>
                  <a:pt x="9688" y="10736"/>
                  <a:pt x="9858" y="10869"/>
                </a:cubicBezTo>
                <a:cubicBezTo>
                  <a:pt x="9481" y="11162"/>
                  <a:pt x="9068" y="11405"/>
                  <a:pt x="8626" y="11594"/>
                </a:cubicBezTo>
                <a:close/>
                <a:moveTo>
                  <a:pt x="11606" y="8599"/>
                </a:moveTo>
                <a:cubicBezTo>
                  <a:pt x="11328" y="9258"/>
                  <a:pt x="10931" y="9851"/>
                  <a:pt x="10427" y="10363"/>
                </a:cubicBezTo>
                <a:cubicBezTo>
                  <a:pt x="10174" y="10158"/>
                  <a:pt x="9906" y="9973"/>
                  <a:pt x="9626" y="9809"/>
                </a:cubicBezTo>
                <a:cubicBezTo>
                  <a:pt x="9959" y="8920"/>
                  <a:pt x="10166" y="7884"/>
                  <a:pt x="10204" y="6772"/>
                </a:cubicBezTo>
                <a:lnTo>
                  <a:pt x="12038" y="6772"/>
                </a:lnTo>
                <a:cubicBezTo>
                  <a:pt x="11997" y="7404"/>
                  <a:pt x="11853" y="8017"/>
                  <a:pt x="11606" y="8599"/>
                </a:cubicBezTo>
                <a:close/>
              </a:path>
            </a:pathLst>
          </a:custGeom>
          <a:solidFill>
            <a:srgbClr val="03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9" name="price-tag_121829"/>
          <p:cNvSpPr/>
          <p:nvPr/>
        </p:nvSpPr>
        <p:spPr>
          <a:xfrm>
            <a:off x="7915335" y="3001589"/>
            <a:ext cx="401110" cy="572854"/>
          </a:xfrm>
          <a:custGeom>
            <a:avLst/>
            <a:gdLst>
              <a:gd name="connsiteX0" fmla="*/ 286743 w 424380"/>
              <a:gd name="connsiteY0" fmla="*/ 439341 h 606087"/>
              <a:gd name="connsiteX1" fmla="*/ 306749 w 424380"/>
              <a:gd name="connsiteY1" fmla="*/ 459311 h 606087"/>
              <a:gd name="connsiteX2" fmla="*/ 286743 w 424380"/>
              <a:gd name="connsiteY2" fmla="*/ 479281 h 606087"/>
              <a:gd name="connsiteX3" fmla="*/ 266737 w 424380"/>
              <a:gd name="connsiteY3" fmla="*/ 459311 h 606087"/>
              <a:gd name="connsiteX4" fmla="*/ 286743 w 424380"/>
              <a:gd name="connsiteY4" fmla="*/ 439341 h 606087"/>
              <a:gd name="connsiteX5" fmla="*/ 286722 w 424380"/>
              <a:gd name="connsiteY5" fmla="*/ 399396 h 606087"/>
              <a:gd name="connsiteX6" fmla="*/ 226696 w 424380"/>
              <a:gd name="connsiteY6" fmla="*/ 459335 h 606087"/>
              <a:gd name="connsiteX7" fmla="*/ 286722 w 424380"/>
              <a:gd name="connsiteY7" fmla="*/ 519275 h 606087"/>
              <a:gd name="connsiteX8" fmla="*/ 346747 w 424380"/>
              <a:gd name="connsiteY8" fmla="*/ 459335 h 606087"/>
              <a:gd name="connsiteX9" fmla="*/ 286722 w 424380"/>
              <a:gd name="connsiteY9" fmla="*/ 399396 h 606087"/>
              <a:gd name="connsiteX10" fmla="*/ 137780 w 424380"/>
              <a:gd name="connsiteY10" fmla="*/ 290730 h 606087"/>
              <a:gd name="connsiteX11" fmla="*/ 157786 w 424380"/>
              <a:gd name="connsiteY11" fmla="*/ 310700 h 606087"/>
              <a:gd name="connsiteX12" fmla="*/ 137780 w 424380"/>
              <a:gd name="connsiteY12" fmla="*/ 330670 h 606087"/>
              <a:gd name="connsiteX13" fmla="*/ 117774 w 424380"/>
              <a:gd name="connsiteY13" fmla="*/ 310700 h 606087"/>
              <a:gd name="connsiteX14" fmla="*/ 137780 w 424380"/>
              <a:gd name="connsiteY14" fmla="*/ 290730 h 606087"/>
              <a:gd name="connsiteX15" fmla="*/ 290223 w 424380"/>
              <a:gd name="connsiteY15" fmla="*/ 278918 h 606087"/>
              <a:gd name="connsiteX16" fmla="*/ 105945 w 424380"/>
              <a:gd name="connsiteY16" fmla="*/ 462932 h 606087"/>
              <a:gd name="connsiteX17" fmla="*/ 134257 w 424380"/>
              <a:gd name="connsiteY17" fmla="*/ 491203 h 606087"/>
              <a:gd name="connsiteX18" fmla="*/ 318535 w 424380"/>
              <a:gd name="connsiteY18" fmla="*/ 307189 h 606087"/>
              <a:gd name="connsiteX19" fmla="*/ 137758 w 424380"/>
              <a:gd name="connsiteY19" fmla="*/ 250746 h 606087"/>
              <a:gd name="connsiteX20" fmla="*/ 77733 w 424380"/>
              <a:gd name="connsiteY20" fmla="*/ 310686 h 606087"/>
              <a:gd name="connsiteX21" fmla="*/ 137758 w 424380"/>
              <a:gd name="connsiteY21" fmla="*/ 370625 h 606087"/>
              <a:gd name="connsiteX22" fmla="*/ 197784 w 424380"/>
              <a:gd name="connsiteY22" fmla="*/ 310686 h 606087"/>
              <a:gd name="connsiteX23" fmla="*/ 137758 w 424380"/>
              <a:gd name="connsiteY23" fmla="*/ 250746 h 606087"/>
              <a:gd name="connsiteX24" fmla="*/ 192182 w 424380"/>
              <a:gd name="connsiteY24" fmla="*/ 0 h 606087"/>
              <a:gd name="connsiteX25" fmla="*/ 232198 w 424380"/>
              <a:gd name="connsiteY25" fmla="*/ 0 h 606087"/>
              <a:gd name="connsiteX26" fmla="*/ 232198 w 424380"/>
              <a:gd name="connsiteY26" fmla="*/ 53246 h 606087"/>
              <a:gd name="connsiteX27" fmla="*/ 306130 w 424380"/>
              <a:gd name="connsiteY27" fmla="*/ 53246 h 606087"/>
              <a:gd name="connsiteX28" fmla="*/ 424380 w 424380"/>
              <a:gd name="connsiteY28" fmla="*/ 164034 h 606087"/>
              <a:gd name="connsiteX29" fmla="*/ 424380 w 424380"/>
              <a:gd name="connsiteY29" fmla="*/ 606087 h 606087"/>
              <a:gd name="connsiteX30" fmla="*/ 0 w 424380"/>
              <a:gd name="connsiteY30" fmla="*/ 606087 h 606087"/>
              <a:gd name="connsiteX31" fmla="*/ 0 w 424380"/>
              <a:gd name="connsiteY31" fmla="*/ 164034 h 606087"/>
              <a:gd name="connsiteX32" fmla="*/ 118350 w 424380"/>
              <a:gd name="connsiteY32" fmla="*/ 53246 h 606087"/>
              <a:gd name="connsiteX33" fmla="*/ 192182 w 424380"/>
              <a:gd name="connsiteY33" fmla="*/ 53246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24380" h="606087">
                <a:moveTo>
                  <a:pt x="286743" y="439341"/>
                </a:moveTo>
                <a:cubicBezTo>
                  <a:pt x="297792" y="439341"/>
                  <a:pt x="306749" y="448282"/>
                  <a:pt x="306749" y="459311"/>
                </a:cubicBezTo>
                <a:cubicBezTo>
                  <a:pt x="306749" y="470340"/>
                  <a:pt x="297792" y="479281"/>
                  <a:pt x="286743" y="479281"/>
                </a:cubicBezTo>
                <a:cubicBezTo>
                  <a:pt x="275694" y="479281"/>
                  <a:pt x="266737" y="470340"/>
                  <a:pt x="266737" y="459311"/>
                </a:cubicBezTo>
                <a:cubicBezTo>
                  <a:pt x="266737" y="448282"/>
                  <a:pt x="275694" y="439341"/>
                  <a:pt x="286743" y="439341"/>
                </a:cubicBezTo>
                <a:close/>
                <a:moveTo>
                  <a:pt x="286722" y="399396"/>
                </a:moveTo>
                <a:cubicBezTo>
                  <a:pt x="253608" y="399396"/>
                  <a:pt x="226696" y="426369"/>
                  <a:pt x="226696" y="459335"/>
                </a:cubicBezTo>
                <a:cubicBezTo>
                  <a:pt x="226696" y="492402"/>
                  <a:pt x="253608" y="519275"/>
                  <a:pt x="286722" y="519275"/>
                </a:cubicBezTo>
                <a:cubicBezTo>
                  <a:pt x="319736" y="519275"/>
                  <a:pt x="346747" y="492402"/>
                  <a:pt x="346747" y="459335"/>
                </a:cubicBezTo>
                <a:cubicBezTo>
                  <a:pt x="346747" y="426369"/>
                  <a:pt x="319736" y="399396"/>
                  <a:pt x="286722" y="399396"/>
                </a:cubicBezTo>
                <a:close/>
                <a:moveTo>
                  <a:pt x="137780" y="290730"/>
                </a:moveTo>
                <a:cubicBezTo>
                  <a:pt x="148829" y="290730"/>
                  <a:pt x="157786" y="299671"/>
                  <a:pt x="157786" y="310700"/>
                </a:cubicBezTo>
                <a:cubicBezTo>
                  <a:pt x="157786" y="321729"/>
                  <a:pt x="148829" y="330670"/>
                  <a:pt x="137780" y="330670"/>
                </a:cubicBezTo>
                <a:cubicBezTo>
                  <a:pt x="126731" y="330670"/>
                  <a:pt x="117774" y="321729"/>
                  <a:pt x="117774" y="310700"/>
                </a:cubicBezTo>
                <a:cubicBezTo>
                  <a:pt x="117774" y="299671"/>
                  <a:pt x="126731" y="290730"/>
                  <a:pt x="137780" y="290730"/>
                </a:cubicBezTo>
                <a:close/>
                <a:moveTo>
                  <a:pt x="290223" y="278918"/>
                </a:moveTo>
                <a:lnTo>
                  <a:pt x="105945" y="462932"/>
                </a:lnTo>
                <a:lnTo>
                  <a:pt x="134257" y="491203"/>
                </a:lnTo>
                <a:lnTo>
                  <a:pt x="318535" y="307189"/>
                </a:lnTo>
                <a:close/>
                <a:moveTo>
                  <a:pt x="137758" y="250746"/>
                </a:moveTo>
                <a:cubicBezTo>
                  <a:pt x="104644" y="250746"/>
                  <a:pt x="77733" y="277619"/>
                  <a:pt x="77733" y="310686"/>
                </a:cubicBezTo>
                <a:cubicBezTo>
                  <a:pt x="77733" y="343752"/>
                  <a:pt x="104644" y="370625"/>
                  <a:pt x="137758" y="370625"/>
                </a:cubicBezTo>
                <a:cubicBezTo>
                  <a:pt x="170872" y="370625"/>
                  <a:pt x="197784" y="343752"/>
                  <a:pt x="197784" y="310686"/>
                </a:cubicBezTo>
                <a:cubicBezTo>
                  <a:pt x="197784" y="277619"/>
                  <a:pt x="170872" y="250746"/>
                  <a:pt x="137758" y="250746"/>
                </a:cubicBezTo>
                <a:close/>
                <a:moveTo>
                  <a:pt x="192182" y="0"/>
                </a:moveTo>
                <a:lnTo>
                  <a:pt x="232198" y="0"/>
                </a:lnTo>
                <a:lnTo>
                  <a:pt x="232198" y="53246"/>
                </a:lnTo>
                <a:lnTo>
                  <a:pt x="306130" y="53246"/>
                </a:lnTo>
                <a:lnTo>
                  <a:pt x="424380" y="164034"/>
                </a:lnTo>
                <a:lnTo>
                  <a:pt x="424380" y="606087"/>
                </a:lnTo>
                <a:lnTo>
                  <a:pt x="0" y="606087"/>
                </a:lnTo>
                <a:lnTo>
                  <a:pt x="0" y="164034"/>
                </a:lnTo>
                <a:lnTo>
                  <a:pt x="118350" y="53246"/>
                </a:lnTo>
                <a:lnTo>
                  <a:pt x="192182" y="53246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4" name="iconfont-11255-5323801"/>
          <p:cNvSpPr/>
          <p:nvPr/>
        </p:nvSpPr>
        <p:spPr>
          <a:xfrm>
            <a:off x="7855807" y="3848739"/>
            <a:ext cx="520166" cy="572854"/>
          </a:xfrm>
          <a:custGeom>
            <a:avLst/>
            <a:gdLst>
              <a:gd name="T0" fmla="*/ 5080 w 10160"/>
              <a:gd name="T1" fmla="*/ 4877 h 11188"/>
              <a:gd name="T2" fmla="*/ 7518 w 10160"/>
              <a:gd name="T3" fmla="*/ 2439 h 11188"/>
              <a:gd name="T4" fmla="*/ 5080 w 10160"/>
              <a:gd name="T5" fmla="*/ 0 h 11188"/>
              <a:gd name="T6" fmla="*/ 2641 w 10160"/>
              <a:gd name="T7" fmla="*/ 2438 h 11188"/>
              <a:gd name="T8" fmla="*/ 2641 w 10160"/>
              <a:gd name="T9" fmla="*/ 2439 h 11188"/>
              <a:gd name="T10" fmla="*/ 5080 w 10160"/>
              <a:gd name="T11" fmla="*/ 4877 h 11188"/>
              <a:gd name="T12" fmla="*/ 968 w 10160"/>
              <a:gd name="T13" fmla="*/ 6518 h 11188"/>
              <a:gd name="T14" fmla="*/ 0 w 10160"/>
              <a:gd name="T15" fmla="*/ 11188 h 11188"/>
              <a:gd name="T16" fmla="*/ 4141 w 10160"/>
              <a:gd name="T17" fmla="*/ 11188 h 11188"/>
              <a:gd name="T18" fmla="*/ 2896 w 10160"/>
              <a:gd name="T19" fmla="*/ 5485 h 11188"/>
              <a:gd name="T20" fmla="*/ 968 w 10160"/>
              <a:gd name="T21" fmla="*/ 6518 h 11188"/>
              <a:gd name="T22" fmla="*/ 5080 w 10160"/>
              <a:gd name="T23" fmla="*/ 5485 h 11188"/>
              <a:gd name="T24" fmla="*/ 3905 w 10160"/>
              <a:gd name="T25" fmla="*/ 7127 h 11188"/>
              <a:gd name="T26" fmla="*/ 4830 w 10160"/>
              <a:gd name="T27" fmla="*/ 11188 h 11188"/>
              <a:gd name="T28" fmla="*/ 5330 w 10160"/>
              <a:gd name="T29" fmla="*/ 11188 h 11188"/>
              <a:gd name="T30" fmla="*/ 6255 w 10160"/>
              <a:gd name="T31" fmla="*/ 7127 h 11188"/>
              <a:gd name="T32" fmla="*/ 5080 w 10160"/>
              <a:gd name="T33" fmla="*/ 5485 h 11188"/>
              <a:gd name="T34" fmla="*/ 9193 w 10160"/>
              <a:gd name="T35" fmla="*/ 6518 h 11188"/>
              <a:gd name="T36" fmla="*/ 7264 w 10160"/>
              <a:gd name="T37" fmla="*/ 5485 h 11188"/>
              <a:gd name="T38" fmla="*/ 6019 w 10160"/>
              <a:gd name="T39" fmla="*/ 11188 h 11188"/>
              <a:gd name="T40" fmla="*/ 10160 w 10160"/>
              <a:gd name="T41" fmla="*/ 11188 h 11188"/>
              <a:gd name="T42" fmla="*/ 9193 w 10160"/>
              <a:gd name="T43" fmla="*/ 6518 h 11188"/>
              <a:gd name="T44" fmla="*/ 8794 w 10160"/>
              <a:gd name="T45" fmla="*/ 8626 h 11188"/>
              <a:gd name="T46" fmla="*/ 7341 w 10160"/>
              <a:gd name="T47" fmla="*/ 8626 h 11188"/>
              <a:gd name="T48" fmla="*/ 7341 w 10160"/>
              <a:gd name="T49" fmla="*/ 8303 h 11188"/>
              <a:gd name="T50" fmla="*/ 8794 w 10160"/>
              <a:gd name="T51" fmla="*/ 8303 h 11188"/>
              <a:gd name="T52" fmla="*/ 8794 w 10160"/>
              <a:gd name="T53" fmla="*/ 8626 h 11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160" h="11188">
                <a:moveTo>
                  <a:pt x="5080" y="4877"/>
                </a:moveTo>
                <a:cubicBezTo>
                  <a:pt x="6426" y="4877"/>
                  <a:pt x="7518" y="3785"/>
                  <a:pt x="7518" y="2439"/>
                </a:cubicBezTo>
                <a:cubicBezTo>
                  <a:pt x="7518" y="1093"/>
                  <a:pt x="6426" y="2"/>
                  <a:pt x="5080" y="0"/>
                </a:cubicBezTo>
                <a:cubicBezTo>
                  <a:pt x="3734" y="0"/>
                  <a:pt x="2643" y="1092"/>
                  <a:pt x="2641" y="2438"/>
                </a:cubicBezTo>
                <a:lnTo>
                  <a:pt x="2641" y="2439"/>
                </a:lnTo>
                <a:cubicBezTo>
                  <a:pt x="2643" y="3785"/>
                  <a:pt x="3734" y="4877"/>
                  <a:pt x="5080" y="4877"/>
                </a:cubicBezTo>
                <a:close/>
                <a:moveTo>
                  <a:pt x="968" y="6518"/>
                </a:moveTo>
                <a:cubicBezTo>
                  <a:pt x="486" y="7735"/>
                  <a:pt x="0" y="11188"/>
                  <a:pt x="0" y="11188"/>
                </a:cubicBezTo>
                <a:lnTo>
                  <a:pt x="4141" y="11188"/>
                </a:lnTo>
                <a:lnTo>
                  <a:pt x="2896" y="5485"/>
                </a:lnTo>
                <a:cubicBezTo>
                  <a:pt x="2146" y="5485"/>
                  <a:pt x="1449" y="5300"/>
                  <a:pt x="968" y="6518"/>
                </a:cubicBezTo>
                <a:close/>
                <a:moveTo>
                  <a:pt x="5080" y="5485"/>
                </a:moveTo>
                <a:lnTo>
                  <a:pt x="3905" y="7127"/>
                </a:lnTo>
                <a:lnTo>
                  <a:pt x="4830" y="11188"/>
                </a:lnTo>
                <a:lnTo>
                  <a:pt x="5330" y="11188"/>
                </a:lnTo>
                <a:lnTo>
                  <a:pt x="6255" y="7127"/>
                </a:lnTo>
                <a:lnTo>
                  <a:pt x="5080" y="5485"/>
                </a:lnTo>
                <a:close/>
                <a:moveTo>
                  <a:pt x="9193" y="6518"/>
                </a:moveTo>
                <a:cubicBezTo>
                  <a:pt x="8711" y="5300"/>
                  <a:pt x="8014" y="5485"/>
                  <a:pt x="7264" y="5485"/>
                </a:cubicBezTo>
                <a:lnTo>
                  <a:pt x="6019" y="11188"/>
                </a:lnTo>
                <a:lnTo>
                  <a:pt x="10160" y="11188"/>
                </a:lnTo>
                <a:cubicBezTo>
                  <a:pt x="10160" y="11188"/>
                  <a:pt x="9674" y="7735"/>
                  <a:pt x="9193" y="6518"/>
                </a:cubicBezTo>
                <a:close/>
                <a:moveTo>
                  <a:pt x="8794" y="8626"/>
                </a:moveTo>
                <a:lnTo>
                  <a:pt x="7341" y="8626"/>
                </a:lnTo>
                <a:lnTo>
                  <a:pt x="7341" y="8303"/>
                </a:lnTo>
                <a:lnTo>
                  <a:pt x="8794" y="8303"/>
                </a:lnTo>
                <a:lnTo>
                  <a:pt x="8794" y="8626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7" name="iconfont-11217-5305337"/>
          <p:cNvSpPr/>
          <p:nvPr/>
        </p:nvSpPr>
        <p:spPr>
          <a:xfrm>
            <a:off x="7829463" y="4819319"/>
            <a:ext cx="572855" cy="572295"/>
          </a:xfrm>
          <a:custGeom>
            <a:avLst/>
            <a:gdLst>
              <a:gd name="connsiteX0" fmla="*/ 367667 w 609586"/>
              <a:gd name="connsiteY0" fmla="*/ 538339 h 608991"/>
              <a:gd name="connsiteX1" fmla="*/ 378621 w 609586"/>
              <a:gd name="connsiteY1" fmla="*/ 549291 h 608991"/>
              <a:gd name="connsiteX2" fmla="*/ 389574 w 609586"/>
              <a:gd name="connsiteY2" fmla="*/ 538339 h 608991"/>
              <a:gd name="connsiteX3" fmla="*/ 402194 w 609586"/>
              <a:gd name="connsiteY3" fmla="*/ 550958 h 608991"/>
              <a:gd name="connsiteX4" fmla="*/ 391241 w 609586"/>
              <a:gd name="connsiteY4" fmla="*/ 561910 h 608991"/>
              <a:gd name="connsiteX5" fmla="*/ 402194 w 609586"/>
              <a:gd name="connsiteY5" fmla="*/ 572862 h 608991"/>
              <a:gd name="connsiteX6" fmla="*/ 389574 w 609586"/>
              <a:gd name="connsiteY6" fmla="*/ 585480 h 608991"/>
              <a:gd name="connsiteX7" fmla="*/ 378621 w 609586"/>
              <a:gd name="connsiteY7" fmla="*/ 574528 h 608991"/>
              <a:gd name="connsiteX8" fmla="*/ 367667 w 609586"/>
              <a:gd name="connsiteY8" fmla="*/ 585480 h 608991"/>
              <a:gd name="connsiteX9" fmla="*/ 355047 w 609586"/>
              <a:gd name="connsiteY9" fmla="*/ 572862 h 608991"/>
              <a:gd name="connsiteX10" fmla="*/ 366001 w 609586"/>
              <a:gd name="connsiteY10" fmla="*/ 561910 h 608991"/>
              <a:gd name="connsiteX11" fmla="*/ 355047 w 609586"/>
              <a:gd name="connsiteY11" fmla="*/ 550958 h 608991"/>
              <a:gd name="connsiteX12" fmla="*/ 367667 w 609586"/>
              <a:gd name="connsiteY12" fmla="*/ 476437 h 608991"/>
              <a:gd name="connsiteX13" fmla="*/ 378621 w 609586"/>
              <a:gd name="connsiteY13" fmla="*/ 487389 h 608991"/>
              <a:gd name="connsiteX14" fmla="*/ 389574 w 609586"/>
              <a:gd name="connsiteY14" fmla="*/ 476437 h 608991"/>
              <a:gd name="connsiteX15" fmla="*/ 402194 w 609586"/>
              <a:gd name="connsiteY15" fmla="*/ 489056 h 608991"/>
              <a:gd name="connsiteX16" fmla="*/ 391241 w 609586"/>
              <a:gd name="connsiteY16" fmla="*/ 500008 h 608991"/>
              <a:gd name="connsiteX17" fmla="*/ 402194 w 609586"/>
              <a:gd name="connsiteY17" fmla="*/ 510960 h 608991"/>
              <a:gd name="connsiteX18" fmla="*/ 389574 w 609586"/>
              <a:gd name="connsiteY18" fmla="*/ 523578 h 608991"/>
              <a:gd name="connsiteX19" fmla="*/ 378621 w 609586"/>
              <a:gd name="connsiteY19" fmla="*/ 512626 h 608991"/>
              <a:gd name="connsiteX20" fmla="*/ 367667 w 609586"/>
              <a:gd name="connsiteY20" fmla="*/ 523578 h 608991"/>
              <a:gd name="connsiteX21" fmla="*/ 355047 w 609586"/>
              <a:gd name="connsiteY21" fmla="*/ 510960 h 608991"/>
              <a:gd name="connsiteX22" fmla="*/ 366001 w 609586"/>
              <a:gd name="connsiteY22" fmla="*/ 500008 h 608991"/>
              <a:gd name="connsiteX23" fmla="*/ 355047 w 609586"/>
              <a:gd name="connsiteY23" fmla="*/ 489056 h 608991"/>
              <a:gd name="connsiteX24" fmla="*/ 188114 w 609586"/>
              <a:gd name="connsiteY24" fmla="*/ 427416 h 608991"/>
              <a:gd name="connsiteX25" fmla="*/ 188114 w 609586"/>
              <a:gd name="connsiteY25" fmla="*/ 498132 h 608991"/>
              <a:gd name="connsiteX26" fmla="*/ 218689 w 609586"/>
              <a:gd name="connsiteY26" fmla="*/ 467560 h 608991"/>
              <a:gd name="connsiteX27" fmla="*/ 216594 w 609586"/>
              <a:gd name="connsiteY27" fmla="*/ 427416 h 608991"/>
              <a:gd name="connsiteX28" fmla="*/ 556015 w 609586"/>
              <a:gd name="connsiteY28" fmla="*/ 365300 h 608991"/>
              <a:gd name="connsiteX29" fmla="*/ 573874 w 609586"/>
              <a:gd name="connsiteY29" fmla="*/ 365300 h 608991"/>
              <a:gd name="connsiteX30" fmla="*/ 573874 w 609586"/>
              <a:gd name="connsiteY30" fmla="*/ 382775 h 608991"/>
              <a:gd name="connsiteX31" fmla="*/ 556015 w 609586"/>
              <a:gd name="connsiteY31" fmla="*/ 382775 h 608991"/>
              <a:gd name="connsiteX32" fmla="*/ 289315 w 609586"/>
              <a:gd name="connsiteY32" fmla="*/ 311937 h 608991"/>
              <a:gd name="connsiteX33" fmla="*/ 289315 w 609586"/>
              <a:gd name="connsiteY33" fmla="*/ 435749 h 608991"/>
              <a:gd name="connsiteX34" fmla="*/ 471477 w 609586"/>
              <a:gd name="connsiteY34" fmla="*/ 435749 h 608991"/>
              <a:gd name="connsiteX35" fmla="*/ 471477 w 609586"/>
              <a:gd name="connsiteY35" fmla="*/ 311937 h 608991"/>
              <a:gd name="connsiteX36" fmla="*/ 453618 w 609586"/>
              <a:gd name="connsiteY36" fmla="*/ 311937 h 608991"/>
              <a:gd name="connsiteX37" fmla="*/ 453618 w 609586"/>
              <a:gd name="connsiteY37" fmla="*/ 419082 h 608991"/>
              <a:gd name="connsiteX38" fmla="*/ 307174 w 609586"/>
              <a:gd name="connsiteY38" fmla="*/ 419082 h 608991"/>
              <a:gd name="connsiteX39" fmla="*/ 307174 w 609586"/>
              <a:gd name="connsiteY39" fmla="*/ 311937 h 608991"/>
              <a:gd name="connsiteX40" fmla="*/ 534823 w 609586"/>
              <a:gd name="connsiteY40" fmla="*/ 300017 h 608991"/>
              <a:gd name="connsiteX41" fmla="*/ 535871 w 609586"/>
              <a:gd name="connsiteY41" fmla="*/ 300017 h 608991"/>
              <a:gd name="connsiteX42" fmla="*/ 562730 w 609586"/>
              <a:gd name="connsiteY42" fmla="*/ 311160 h 608991"/>
              <a:gd name="connsiteX43" fmla="*/ 573874 w 609586"/>
              <a:gd name="connsiteY43" fmla="*/ 338015 h 608991"/>
              <a:gd name="connsiteX44" fmla="*/ 573874 w 609586"/>
              <a:gd name="connsiteY44" fmla="*/ 347396 h 608991"/>
              <a:gd name="connsiteX45" fmla="*/ 556015 w 609586"/>
              <a:gd name="connsiteY45" fmla="*/ 347396 h 608991"/>
              <a:gd name="connsiteX46" fmla="*/ 556015 w 609586"/>
              <a:gd name="connsiteY46" fmla="*/ 338015 h 608991"/>
              <a:gd name="connsiteX47" fmla="*/ 550110 w 609586"/>
              <a:gd name="connsiteY47" fmla="*/ 323778 h 608991"/>
              <a:gd name="connsiteX48" fmla="*/ 535871 w 609586"/>
              <a:gd name="connsiteY48" fmla="*/ 317873 h 608991"/>
              <a:gd name="connsiteX49" fmla="*/ 534823 w 609586"/>
              <a:gd name="connsiteY49" fmla="*/ 317873 h 608991"/>
              <a:gd name="connsiteX50" fmla="*/ 521632 w 609586"/>
              <a:gd name="connsiteY50" fmla="*/ 323730 h 608991"/>
              <a:gd name="connsiteX51" fmla="*/ 508250 w 609586"/>
              <a:gd name="connsiteY51" fmla="*/ 311921 h 608991"/>
              <a:gd name="connsiteX52" fmla="*/ 534823 w 609586"/>
              <a:gd name="connsiteY52" fmla="*/ 300017 h 608991"/>
              <a:gd name="connsiteX53" fmla="*/ 353607 w 609586"/>
              <a:gd name="connsiteY53" fmla="*/ 274651 h 608991"/>
              <a:gd name="connsiteX54" fmla="*/ 353607 w 609586"/>
              <a:gd name="connsiteY54" fmla="*/ 311937 h 608991"/>
              <a:gd name="connsiteX55" fmla="*/ 325033 w 609586"/>
              <a:gd name="connsiteY55" fmla="*/ 311937 h 608991"/>
              <a:gd name="connsiteX56" fmla="*/ 325033 w 609586"/>
              <a:gd name="connsiteY56" fmla="*/ 401225 h 608991"/>
              <a:gd name="connsiteX57" fmla="*/ 370276 w 609586"/>
              <a:gd name="connsiteY57" fmla="*/ 401225 h 608991"/>
              <a:gd name="connsiteX58" fmla="*/ 370276 w 609586"/>
              <a:gd name="connsiteY58" fmla="*/ 376843 h 608991"/>
              <a:gd name="connsiteX59" fmla="*/ 388135 w 609586"/>
              <a:gd name="connsiteY59" fmla="*/ 376843 h 608991"/>
              <a:gd name="connsiteX60" fmla="*/ 388135 w 609586"/>
              <a:gd name="connsiteY60" fmla="*/ 401225 h 608991"/>
              <a:gd name="connsiteX61" fmla="*/ 435759 w 609586"/>
              <a:gd name="connsiteY61" fmla="*/ 401225 h 608991"/>
              <a:gd name="connsiteX62" fmla="*/ 435759 w 609586"/>
              <a:gd name="connsiteY62" fmla="*/ 311937 h 608991"/>
              <a:gd name="connsiteX63" fmla="*/ 407184 w 609586"/>
              <a:gd name="connsiteY63" fmla="*/ 311937 h 608991"/>
              <a:gd name="connsiteX64" fmla="*/ 407184 w 609586"/>
              <a:gd name="connsiteY64" fmla="*/ 275032 h 608991"/>
              <a:gd name="connsiteX65" fmla="*/ 380991 w 609586"/>
              <a:gd name="connsiteY65" fmla="*/ 278889 h 608991"/>
              <a:gd name="connsiteX66" fmla="*/ 353607 w 609586"/>
              <a:gd name="connsiteY66" fmla="*/ 274651 h 608991"/>
              <a:gd name="connsiteX67" fmla="*/ 108011 w 609586"/>
              <a:gd name="connsiteY67" fmla="*/ 230983 h 608991"/>
              <a:gd name="connsiteX68" fmla="*/ 133585 w 609586"/>
              <a:gd name="connsiteY68" fmla="*/ 246888 h 608991"/>
              <a:gd name="connsiteX69" fmla="*/ 145777 w 609586"/>
              <a:gd name="connsiteY69" fmla="*/ 244222 h 608991"/>
              <a:gd name="connsiteX70" fmla="*/ 154397 w 609586"/>
              <a:gd name="connsiteY70" fmla="*/ 230983 h 608991"/>
              <a:gd name="connsiteX71" fmla="*/ 40480 w 609586"/>
              <a:gd name="connsiteY71" fmla="*/ 230983 h 608991"/>
              <a:gd name="connsiteX72" fmla="*/ 40480 w 609586"/>
              <a:gd name="connsiteY72" fmla="*/ 238841 h 608991"/>
              <a:gd name="connsiteX73" fmla="*/ 116679 w 609586"/>
              <a:gd name="connsiteY73" fmla="*/ 308604 h 608991"/>
              <a:gd name="connsiteX74" fmla="*/ 116679 w 609586"/>
              <a:gd name="connsiteY74" fmla="*/ 510179 h 608991"/>
              <a:gd name="connsiteX75" fmla="*/ 143491 w 609586"/>
              <a:gd name="connsiteY75" fmla="*/ 536942 h 608991"/>
              <a:gd name="connsiteX76" fmla="*/ 170255 w 609586"/>
              <a:gd name="connsiteY76" fmla="*/ 510179 h 608991"/>
              <a:gd name="connsiteX77" fmla="*/ 170255 w 609586"/>
              <a:gd name="connsiteY77" fmla="*/ 283508 h 608991"/>
              <a:gd name="connsiteX78" fmla="*/ 192020 w 609586"/>
              <a:gd name="connsiteY78" fmla="*/ 230983 h 608991"/>
              <a:gd name="connsiteX79" fmla="*/ 175685 w 609586"/>
              <a:gd name="connsiteY79" fmla="*/ 230983 h 608991"/>
              <a:gd name="connsiteX80" fmla="*/ 160731 w 609586"/>
              <a:gd name="connsiteY80" fmla="*/ 253936 h 608991"/>
              <a:gd name="connsiteX81" fmla="*/ 124156 w 609586"/>
              <a:gd name="connsiteY81" fmla="*/ 262079 h 608991"/>
              <a:gd name="connsiteX82" fmla="*/ 74246 w 609586"/>
              <a:gd name="connsiteY82" fmla="*/ 230983 h 608991"/>
              <a:gd name="connsiteX83" fmla="*/ 355095 w 609586"/>
              <a:gd name="connsiteY83" fmla="*/ 214640 h 608991"/>
              <a:gd name="connsiteX84" fmla="*/ 381002 w 609586"/>
              <a:gd name="connsiteY84" fmla="*/ 225306 h 608991"/>
              <a:gd name="connsiteX85" fmla="*/ 381002 w 609586"/>
              <a:gd name="connsiteY85" fmla="*/ 243163 h 608991"/>
              <a:gd name="connsiteX86" fmla="*/ 342523 w 609586"/>
              <a:gd name="connsiteY86" fmla="*/ 227354 h 608991"/>
              <a:gd name="connsiteX87" fmla="*/ 326236 w 609586"/>
              <a:gd name="connsiteY87" fmla="*/ 188308 h 608991"/>
              <a:gd name="connsiteX88" fmla="*/ 344094 w 609586"/>
              <a:gd name="connsiteY88" fmla="*/ 188308 h 608991"/>
              <a:gd name="connsiteX89" fmla="*/ 347047 w 609586"/>
              <a:gd name="connsiteY89" fmla="*/ 202831 h 608991"/>
              <a:gd name="connsiteX90" fmla="*/ 330617 w 609586"/>
              <a:gd name="connsiteY90" fmla="*/ 209831 h 608991"/>
              <a:gd name="connsiteX91" fmla="*/ 326236 w 609586"/>
              <a:gd name="connsiteY91" fmla="*/ 188308 h 608991"/>
              <a:gd name="connsiteX92" fmla="*/ 448721 w 609586"/>
              <a:gd name="connsiteY92" fmla="*/ 100455 h 608991"/>
              <a:gd name="connsiteX93" fmla="*/ 469390 w 609586"/>
              <a:gd name="connsiteY93" fmla="*/ 106645 h 608991"/>
              <a:gd name="connsiteX94" fmla="*/ 466675 w 609586"/>
              <a:gd name="connsiteY94" fmla="*/ 124264 h 608991"/>
              <a:gd name="connsiteX95" fmla="*/ 441292 w 609586"/>
              <a:gd name="connsiteY95" fmla="*/ 116692 h 608991"/>
              <a:gd name="connsiteX96" fmla="*/ 85485 w 609586"/>
              <a:gd name="connsiteY96" fmla="*/ 97647 h 608991"/>
              <a:gd name="connsiteX97" fmla="*/ 132775 w 609586"/>
              <a:gd name="connsiteY97" fmla="*/ 146172 h 608991"/>
              <a:gd name="connsiteX98" fmla="*/ 180018 w 609586"/>
              <a:gd name="connsiteY98" fmla="*/ 97647 h 608991"/>
              <a:gd name="connsiteX99" fmla="*/ 357036 w 609586"/>
              <a:gd name="connsiteY99" fmla="*/ 74456 h 608991"/>
              <a:gd name="connsiteX100" fmla="*/ 308365 w 609586"/>
              <a:gd name="connsiteY100" fmla="*/ 129029 h 608991"/>
              <a:gd name="connsiteX101" fmla="*/ 308365 w 609586"/>
              <a:gd name="connsiteY101" fmla="*/ 188316 h 608991"/>
              <a:gd name="connsiteX102" fmla="*/ 380991 w 609586"/>
              <a:gd name="connsiteY102" fmla="*/ 261032 h 608991"/>
              <a:gd name="connsiteX103" fmla="*/ 453618 w 609586"/>
              <a:gd name="connsiteY103" fmla="*/ 188316 h 608991"/>
              <a:gd name="connsiteX104" fmla="*/ 453618 w 609586"/>
              <a:gd name="connsiteY104" fmla="*/ 158172 h 608991"/>
              <a:gd name="connsiteX105" fmla="*/ 357036 w 609586"/>
              <a:gd name="connsiteY105" fmla="*/ 74456 h 608991"/>
              <a:gd name="connsiteX106" fmla="*/ 407051 w 609586"/>
              <a:gd name="connsiteY106" fmla="*/ 55219 h 608991"/>
              <a:gd name="connsiteX107" fmla="*/ 434863 w 609586"/>
              <a:gd name="connsiteY107" fmla="*/ 92360 h 608991"/>
              <a:gd name="connsiteX108" fmla="*/ 424339 w 609586"/>
              <a:gd name="connsiteY108" fmla="*/ 106741 h 608991"/>
              <a:gd name="connsiteX109" fmla="*/ 390241 w 609586"/>
              <a:gd name="connsiteY109" fmla="*/ 61314 h 608991"/>
              <a:gd name="connsiteX110" fmla="*/ 71007 w 609586"/>
              <a:gd name="connsiteY110" fmla="*/ 17360 h 608991"/>
              <a:gd name="connsiteX111" fmla="*/ 103582 w 609586"/>
              <a:gd name="connsiteY111" fmla="*/ 31694 h 608991"/>
              <a:gd name="connsiteX112" fmla="*/ 103582 w 609586"/>
              <a:gd name="connsiteY112" fmla="*/ 79790 h 608991"/>
              <a:gd name="connsiteX113" fmla="*/ 222404 w 609586"/>
              <a:gd name="connsiteY113" fmla="*/ 79790 h 608991"/>
              <a:gd name="connsiteX114" fmla="*/ 141681 w 609586"/>
              <a:gd name="connsiteY114" fmla="*/ 162601 h 608991"/>
              <a:gd name="connsiteX115" fmla="*/ 141681 w 609586"/>
              <a:gd name="connsiteY115" fmla="*/ 213126 h 608991"/>
              <a:gd name="connsiteX116" fmla="*/ 235738 w 609586"/>
              <a:gd name="connsiteY116" fmla="*/ 213126 h 608991"/>
              <a:gd name="connsiteX117" fmla="*/ 235738 w 609586"/>
              <a:gd name="connsiteY117" fmla="*/ 230983 h 608991"/>
              <a:gd name="connsiteX118" fmla="*/ 211355 w 609586"/>
              <a:gd name="connsiteY118" fmla="*/ 230983 h 608991"/>
              <a:gd name="connsiteX119" fmla="*/ 194877 w 609586"/>
              <a:gd name="connsiteY119" fmla="*/ 270698 h 608991"/>
              <a:gd name="connsiteX120" fmla="*/ 224928 w 609586"/>
              <a:gd name="connsiteY120" fmla="*/ 264317 h 608991"/>
              <a:gd name="connsiteX121" fmla="*/ 280219 w 609586"/>
              <a:gd name="connsiteY121" fmla="*/ 289318 h 608991"/>
              <a:gd name="connsiteX122" fmla="*/ 284410 w 609586"/>
              <a:gd name="connsiteY122" fmla="*/ 294080 h 608991"/>
              <a:gd name="connsiteX123" fmla="*/ 335749 w 609586"/>
              <a:gd name="connsiteY123" fmla="*/ 294080 h 608991"/>
              <a:gd name="connsiteX124" fmla="*/ 335749 w 609586"/>
              <a:gd name="connsiteY124" fmla="*/ 266698 h 608991"/>
              <a:gd name="connsiteX125" fmla="*/ 290506 w 609586"/>
              <a:gd name="connsiteY125" fmla="*/ 188316 h 608991"/>
              <a:gd name="connsiteX126" fmla="*/ 290506 w 609586"/>
              <a:gd name="connsiteY126" fmla="*/ 129029 h 608991"/>
              <a:gd name="connsiteX127" fmla="*/ 363180 w 609586"/>
              <a:gd name="connsiteY127" fmla="*/ 56266 h 608991"/>
              <a:gd name="connsiteX128" fmla="*/ 369419 w 609586"/>
              <a:gd name="connsiteY128" fmla="*/ 56266 h 608991"/>
              <a:gd name="connsiteX129" fmla="*/ 373467 w 609586"/>
              <a:gd name="connsiteY129" fmla="*/ 67361 h 608991"/>
              <a:gd name="connsiteX130" fmla="*/ 463904 w 609586"/>
              <a:gd name="connsiteY130" fmla="*/ 141934 h 608991"/>
              <a:gd name="connsiteX131" fmla="*/ 471477 w 609586"/>
              <a:gd name="connsiteY131" fmla="*/ 143124 h 608991"/>
              <a:gd name="connsiteX132" fmla="*/ 471477 w 609586"/>
              <a:gd name="connsiteY132" fmla="*/ 188316 h 608991"/>
              <a:gd name="connsiteX133" fmla="*/ 425043 w 609586"/>
              <a:gd name="connsiteY133" fmla="*/ 267413 h 608991"/>
              <a:gd name="connsiteX134" fmla="*/ 425043 w 609586"/>
              <a:gd name="connsiteY134" fmla="*/ 294080 h 608991"/>
              <a:gd name="connsiteX135" fmla="*/ 476382 w 609586"/>
              <a:gd name="connsiteY135" fmla="*/ 294080 h 608991"/>
              <a:gd name="connsiteX136" fmla="*/ 481430 w 609586"/>
              <a:gd name="connsiteY136" fmla="*/ 288365 h 608991"/>
              <a:gd name="connsiteX137" fmla="*/ 534816 w 609586"/>
              <a:gd name="connsiteY137" fmla="*/ 264317 h 608991"/>
              <a:gd name="connsiteX138" fmla="*/ 535864 w 609586"/>
              <a:gd name="connsiteY138" fmla="*/ 264317 h 608991"/>
              <a:gd name="connsiteX139" fmla="*/ 588012 w 609586"/>
              <a:gd name="connsiteY139" fmla="*/ 285937 h 608991"/>
              <a:gd name="connsiteX140" fmla="*/ 609586 w 609586"/>
              <a:gd name="connsiteY140" fmla="*/ 338033 h 608991"/>
              <a:gd name="connsiteX141" fmla="*/ 609586 w 609586"/>
              <a:gd name="connsiteY141" fmla="*/ 382796 h 608991"/>
              <a:gd name="connsiteX142" fmla="*/ 573868 w 609586"/>
              <a:gd name="connsiteY142" fmla="*/ 426511 h 608991"/>
              <a:gd name="connsiteX143" fmla="*/ 573868 w 609586"/>
              <a:gd name="connsiteY143" fmla="*/ 608991 h 608991"/>
              <a:gd name="connsiteX144" fmla="*/ 556009 w 609586"/>
              <a:gd name="connsiteY144" fmla="*/ 608991 h 608991"/>
              <a:gd name="connsiteX145" fmla="*/ 556009 w 609586"/>
              <a:gd name="connsiteY145" fmla="*/ 427416 h 608991"/>
              <a:gd name="connsiteX146" fmla="*/ 544246 w 609586"/>
              <a:gd name="connsiteY146" fmla="*/ 427416 h 608991"/>
              <a:gd name="connsiteX147" fmla="*/ 541674 w 609586"/>
              <a:gd name="connsiteY147" fmla="*/ 467036 h 608991"/>
              <a:gd name="connsiteX148" fmla="*/ 504956 w 609586"/>
              <a:gd name="connsiteY148" fmla="*/ 504417 h 608991"/>
              <a:gd name="connsiteX149" fmla="*/ 502432 w 609586"/>
              <a:gd name="connsiteY149" fmla="*/ 505465 h 608991"/>
              <a:gd name="connsiteX150" fmla="*/ 502432 w 609586"/>
              <a:gd name="connsiteY150" fmla="*/ 608991 h 608991"/>
              <a:gd name="connsiteX151" fmla="*/ 484573 w 609586"/>
              <a:gd name="connsiteY151" fmla="*/ 608991 h 608991"/>
              <a:gd name="connsiteX152" fmla="*/ 484573 w 609586"/>
              <a:gd name="connsiteY152" fmla="*/ 493465 h 608991"/>
              <a:gd name="connsiteX153" fmla="*/ 498194 w 609586"/>
              <a:gd name="connsiteY153" fmla="*/ 487893 h 608991"/>
              <a:gd name="connsiteX154" fmla="*/ 525006 w 609586"/>
              <a:gd name="connsiteY154" fmla="*/ 460607 h 608991"/>
              <a:gd name="connsiteX155" fmla="*/ 523530 w 609586"/>
              <a:gd name="connsiteY155" fmla="*/ 422368 h 608991"/>
              <a:gd name="connsiteX156" fmla="*/ 517434 w 609586"/>
              <a:gd name="connsiteY156" fmla="*/ 409558 h 608991"/>
              <a:gd name="connsiteX157" fmla="*/ 564915 w 609586"/>
              <a:gd name="connsiteY157" fmla="*/ 409558 h 608991"/>
              <a:gd name="connsiteX158" fmla="*/ 591727 w 609586"/>
              <a:gd name="connsiteY158" fmla="*/ 382796 h 608991"/>
              <a:gd name="connsiteX159" fmla="*/ 591727 w 609586"/>
              <a:gd name="connsiteY159" fmla="*/ 338033 h 608991"/>
              <a:gd name="connsiteX160" fmla="*/ 575392 w 609586"/>
              <a:gd name="connsiteY160" fmla="*/ 298556 h 608991"/>
              <a:gd name="connsiteX161" fmla="*/ 535864 w 609586"/>
              <a:gd name="connsiteY161" fmla="*/ 282175 h 608991"/>
              <a:gd name="connsiteX162" fmla="*/ 534816 w 609586"/>
              <a:gd name="connsiteY162" fmla="*/ 282175 h 608991"/>
              <a:gd name="connsiteX163" fmla="*/ 494812 w 609586"/>
              <a:gd name="connsiteY163" fmla="*/ 300175 h 608991"/>
              <a:gd name="connsiteX164" fmla="*/ 489336 w 609586"/>
              <a:gd name="connsiteY164" fmla="*/ 306413 h 608991"/>
              <a:gd name="connsiteX165" fmla="*/ 489336 w 609586"/>
              <a:gd name="connsiteY165" fmla="*/ 453607 h 608991"/>
              <a:gd name="connsiteX166" fmla="*/ 271456 w 609586"/>
              <a:gd name="connsiteY166" fmla="*/ 453607 h 608991"/>
              <a:gd name="connsiteX167" fmla="*/ 271456 w 609586"/>
              <a:gd name="connsiteY167" fmla="*/ 306413 h 608991"/>
              <a:gd name="connsiteX168" fmla="*/ 266837 w 609586"/>
              <a:gd name="connsiteY168" fmla="*/ 301128 h 608991"/>
              <a:gd name="connsiteX169" fmla="*/ 224928 w 609586"/>
              <a:gd name="connsiteY169" fmla="*/ 282175 h 608991"/>
              <a:gd name="connsiteX170" fmla="*/ 188114 w 609586"/>
              <a:gd name="connsiteY170" fmla="*/ 296032 h 608991"/>
              <a:gd name="connsiteX171" fmla="*/ 188114 w 609586"/>
              <a:gd name="connsiteY171" fmla="*/ 409558 h 608991"/>
              <a:gd name="connsiteX172" fmla="*/ 243358 w 609586"/>
              <a:gd name="connsiteY172" fmla="*/ 409558 h 608991"/>
              <a:gd name="connsiteX173" fmla="*/ 237262 w 609586"/>
              <a:gd name="connsiteY173" fmla="*/ 422368 h 608991"/>
              <a:gd name="connsiteX174" fmla="*/ 236167 w 609586"/>
              <a:gd name="connsiteY174" fmla="*/ 463321 h 608991"/>
              <a:gd name="connsiteX175" fmla="*/ 262598 w 609586"/>
              <a:gd name="connsiteY175" fmla="*/ 491179 h 608991"/>
              <a:gd name="connsiteX176" fmla="*/ 268123 w 609586"/>
              <a:gd name="connsiteY176" fmla="*/ 493465 h 608991"/>
              <a:gd name="connsiteX177" fmla="*/ 268123 w 609586"/>
              <a:gd name="connsiteY177" fmla="*/ 608991 h 608991"/>
              <a:gd name="connsiteX178" fmla="*/ 250264 w 609586"/>
              <a:gd name="connsiteY178" fmla="*/ 608991 h 608991"/>
              <a:gd name="connsiteX179" fmla="*/ 250264 w 609586"/>
              <a:gd name="connsiteY179" fmla="*/ 505132 h 608991"/>
              <a:gd name="connsiteX180" fmla="*/ 227214 w 609586"/>
              <a:gd name="connsiteY180" fmla="*/ 484322 h 608991"/>
              <a:gd name="connsiteX181" fmla="*/ 185495 w 609586"/>
              <a:gd name="connsiteY181" fmla="*/ 525989 h 608991"/>
              <a:gd name="connsiteX182" fmla="*/ 185305 w 609586"/>
              <a:gd name="connsiteY182" fmla="*/ 525799 h 608991"/>
              <a:gd name="connsiteX183" fmla="*/ 143491 w 609586"/>
              <a:gd name="connsiteY183" fmla="*/ 554799 h 608991"/>
              <a:gd name="connsiteX184" fmla="*/ 98820 w 609586"/>
              <a:gd name="connsiteY184" fmla="*/ 510179 h 608991"/>
              <a:gd name="connsiteX185" fmla="*/ 98820 w 609586"/>
              <a:gd name="connsiteY185" fmla="*/ 316461 h 608991"/>
              <a:gd name="connsiteX186" fmla="*/ 22621 w 609586"/>
              <a:gd name="connsiteY186" fmla="*/ 246698 h 608991"/>
              <a:gd name="connsiteX187" fmla="*/ 22621 w 609586"/>
              <a:gd name="connsiteY187" fmla="*/ 230983 h 608991"/>
              <a:gd name="connsiteX188" fmla="*/ 0 w 609586"/>
              <a:gd name="connsiteY188" fmla="*/ 230983 h 608991"/>
              <a:gd name="connsiteX189" fmla="*/ 0 w 609586"/>
              <a:gd name="connsiteY189" fmla="*/ 213126 h 608991"/>
              <a:gd name="connsiteX190" fmla="*/ 123822 w 609586"/>
              <a:gd name="connsiteY190" fmla="*/ 213126 h 608991"/>
              <a:gd name="connsiteX191" fmla="*/ 123822 w 609586"/>
              <a:gd name="connsiteY191" fmla="*/ 162601 h 608991"/>
              <a:gd name="connsiteX192" fmla="*/ 43100 w 609586"/>
              <a:gd name="connsiteY192" fmla="*/ 79790 h 608991"/>
              <a:gd name="connsiteX193" fmla="*/ 85723 w 609586"/>
              <a:gd name="connsiteY193" fmla="*/ 79790 h 608991"/>
              <a:gd name="connsiteX194" fmla="*/ 85723 w 609586"/>
              <a:gd name="connsiteY194" fmla="*/ 43361 h 608991"/>
              <a:gd name="connsiteX195" fmla="*/ 63816 w 609586"/>
              <a:gd name="connsiteY195" fmla="*/ 33741 h 608991"/>
              <a:gd name="connsiteX196" fmla="*/ 38737 w 609586"/>
              <a:gd name="connsiteY196" fmla="*/ 3174 h 608991"/>
              <a:gd name="connsiteX197" fmla="*/ 54691 w 609586"/>
              <a:gd name="connsiteY197" fmla="*/ 10174 h 608991"/>
              <a:gd name="connsiteX198" fmla="*/ 47500 w 609586"/>
              <a:gd name="connsiteY198" fmla="*/ 26554 h 608991"/>
              <a:gd name="connsiteX199" fmla="*/ 31546 w 609586"/>
              <a:gd name="connsiteY199" fmla="*/ 19507 h 608991"/>
              <a:gd name="connsiteX200" fmla="*/ 381501 w 609586"/>
              <a:gd name="connsiteY200" fmla="*/ 0 h 608991"/>
              <a:gd name="connsiteX201" fmla="*/ 509493 w 609586"/>
              <a:gd name="connsiteY201" fmla="*/ 127992 h 608991"/>
              <a:gd name="connsiteX202" fmla="*/ 509493 w 609586"/>
              <a:gd name="connsiteY202" fmla="*/ 214892 h 608991"/>
              <a:gd name="connsiteX203" fmla="*/ 452925 w 609586"/>
              <a:gd name="connsiteY203" fmla="*/ 271412 h 608991"/>
              <a:gd name="connsiteX204" fmla="*/ 452925 w 609586"/>
              <a:gd name="connsiteY204" fmla="*/ 253556 h 608991"/>
              <a:gd name="connsiteX205" fmla="*/ 491637 w 609586"/>
              <a:gd name="connsiteY205" fmla="*/ 214892 h 608991"/>
              <a:gd name="connsiteX206" fmla="*/ 491637 w 609586"/>
              <a:gd name="connsiteY206" fmla="*/ 127992 h 608991"/>
              <a:gd name="connsiteX207" fmla="*/ 381501 w 609586"/>
              <a:gd name="connsiteY207" fmla="*/ 17856 h 608991"/>
              <a:gd name="connsiteX208" fmla="*/ 271412 w 609586"/>
              <a:gd name="connsiteY208" fmla="*/ 127992 h 608991"/>
              <a:gd name="connsiteX209" fmla="*/ 271412 w 609586"/>
              <a:gd name="connsiteY209" fmla="*/ 214892 h 608991"/>
              <a:gd name="connsiteX210" fmla="*/ 310076 w 609586"/>
              <a:gd name="connsiteY210" fmla="*/ 253556 h 608991"/>
              <a:gd name="connsiteX211" fmla="*/ 310076 w 609586"/>
              <a:gd name="connsiteY211" fmla="*/ 271412 h 608991"/>
              <a:gd name="connsiteX212" fmla="*/ 253556 w 609586"/>
              <a:gd name="connsiteY212" fmla="*/ 214892 h 608991"/>
              <a:gd name="connsiteX213" fmla="*/ 253556 w 609586"/>
              <a:gd name="connsiteY213" fmla="*/ 127992 h 608991"/>
              <a:gd name="connsiteX214" fmla="*/ 381501 w 609586"/>
              <a:gd name="connsiteY214" fmla="*/ 0 h 608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09586" h="608991">
                <a:moveTo>
                  <a:pt x="367667" y="538339"/>
                </a:moveTo>
                <a:lnTo>
                  <a:pt x="378621" y="549291"/>
                </a:lnTo>
                <a:lnTo>
                  <a:pt x="389574" y="538339"/>
                </a:lnTo>
                <a:lnTo>
                  <a:pt x="402194" y="550958"/>
                </a:lnTo>
                <a:lnTo>
                  <a:pt x="391241" y="561910"/>
                </a:lnTo>
                <a:lnTo>
                  <a:pt x="402194" y="572862"/>
                </a:lnTo>
                <a:lnTo>
                  <a:pt x="389574" y="585480"/>
                </a:lnTo>
                <a:lnTo>
                  <a:pt x="378621" y="574528"/>
                </a:lnTo>
                <a:lnTo>
                  <a:pt x="367667" y="585480"/>
                </a:lnTo>
                <a:lnTo>
                  <a:pt x="355047" y="572862"/>
                </a:lnTo>
                <a:lnTo>
                  <a:pt x="366001" y="561910"/>
                </a:lnTo>
                <a:lnTo>
                  <a:pt x="355047" y="550958"/>
                </a:lnTo>
                <a:close/>
                <a:moveTo>
                  <a:pt x="367667" y="476437"/>
                </a:moveTo>
                <a:lnTo>
                  <a:pt x="378621" y="487389"/>
                </a:lnTo>
                <a:lnTo>
                  <a:pt x="389574" y="476437"/>
                </a:lnTo>
                <a:lnTo>
                  <a:pt x="402194" y="489056"/>
                </a:lnTo>
                <a:lnTo>
                  <a:pt x="391241" y="500008"/>
                </a:lnTo>
                <a:lnTo>
                  <a:pt x="402194" y="510960"/>
                </a:lnTo>
                <a:lnTo>
                  <a:pt x="389574" y="523578"/>
                </a:lnTo>
                <a:lnTo>
                  <a:pt x="378621" y="512626"/>
                </a:lnTo>
                <a:lnTo>
                  <a:pt x="367667" y="523578"/>
                </a:lnTo>
                <a:lnTo>
                  <a:pt x="355047" y="510960"/>
                </a:lnTo>
                <a:lnTo>
                  <a:pt x="366001" y="500008"/>
                </a:lnTo>
                <a:lnTo>
                  <a:pt x="355047" y="489056"/>
                </a:lnTo>
                <a:close/>
                <a:moveTo>
                  <a:pt x="188114" y="427416"/>
                </a:moveTo>
                <a:lnTo>
                  <a:pt x="188114" y="498132"/>
                </a:lnTo>
                <a:lnTo>
                  <a:pt x="218689" y="467560"/>
                </a:lnTo>
                <a:cubicBezTo>
                  <a:pt x="214117" y="454416"/>
                  <a:pt x="213403" y="440416"/>
                  <a:pt x="216594" y="427416"/>
                </a:cubicBezTo>
                <a:close/>
                <a:moveTo>
                  <a:pt x="556015" y="365300"/>
                </a:moveTo>
                <a:lnTo>
                  <a:pt x="573874" y="365300"/>
                </a:lnTo>
                <a:lnTo>
                  <a:pt x="573874" y="382775"/>
                </a:lnTo>
                <a:lnTo>
                  <a:pt x="556015" y="382775"/>
                </a:lnTo>
                <a:close/>
                <a:moveTo>
                  <a:pt x="289315" y="311937"/>
                </a:moveTo>
                <a:lnTo>
                  <a:pt x="289315" y="435749"/>
                </a:lnTo>
                <a:lnTo>
                  <a:pt x="471477" y="435749"/>
                </a:lnTo>
                <a:lnTo>
                  <a:pt x="471477" y="311937"/>
                </a:lnTo>
                <a:lnTo>
                  <a:pt x="453618" y="311937"/>
                </a:lnTo>
                <a:lnTo>
                  <a:pt x="453618" y="419082"/>
                </a:lnTo>
                <a:lnTo>
                  <a:pt x="307174" y="419082"/>
                </a:lnTo>
                <a:lnTo>
                  <a:pt x="307174" y="311937"/>
                </a:lnTo>
                <a:close/>
                <a:moveTo>
                  <a:pt x="534823" y="300017"/>
                </a:moveTo>
                <a:lnTo>
                  <a:pt x="535871" y="300017"/>
                </a:lnTo>
                <a:cubicBezTo>
                  <a:pt x="546015" y="300017"/>
                  <a:pt x="555587" y="303969"/>
                  <a:pt x="562730" y="311160"/>
                </a:cubicBezTo>
                <a:cubicBezTo>
                  <a:pt x="569921" y="318350"/>
                  <a:pt x="573874" y="327873"/>
                  <a:pt x="573874" y="338015"/>
                </a:cubicBezTo>
                <a:lnTo>
                  <a:pt x="573874" y="347396"/>
                </a:lnTo>
                <a:lnTo>
                  <a:pt x="556015" y="347396"/>
                </a:lnTo>
                <a:lnTo>
                  <a:pt x="556015" y="338015"/>
                </a:lnTo>
                <a:cubicBezTo>
                  <a:pt x="556015" y="332682"/>
                  <a:pt x="553920" y="327540"/>
                  <a:pt x="550110" y="323778"/>
                </a:cubicBezTo>
                <a:cubicBezTo>
                  <a:pt x="546300" y="319969"/>
                  <a:pt x="541252" y="317873"/>
                  <a:pt x="535871" y="317873"/>
                </a:cubicBezTo>
                <a:lnTo>
                  <a:pt x="534823" y="317873"/>
                </a:lnTo>
                <a:cubicBezTo>
                  <a:pt x="529728" y="317873"/>
                  <a:pt x="524918" y="320016"/>
                  <a:pt x="521632" y="323730"/>
                </a:cubicBezTo>
                <a:lnTo>
                  <a:pt x="508250" y="311921"/>
                </a:lnTo>
                <a:cubicBezTo>
                  <a:pt x="514917" y="304350"/>
                  <a:pt x="524584" y="300017"/>
                  <a:pt x="534823" y="300017"/>
                </a:cubicBezTo>
                <a:close/>
                <a:moveTo>
                  <a:pt x="353607" y="274651"/>
                </a:moveTo>
                <a:lnTo>
                  <a:pt x="353607" y="311937"/>
                </a:lnTo>
                <a:lnTo>
                  <a:pt x="325033" y="311937"/>
                </a:lnTo>
                <a:lnTo>
                  <a:pt x="325033" y="401225"/>
                </a:lnTo>
                <a:lnTo>
                  <a:pt x="370276" y="401225"/>
                </a:lnTo>
                <a:lnTo>
                  <a:pt x="370276" y="376843"/>
                </a:lnTo>
                <a:lnTo>
                  <a:pt x="388135" y="376843"/>
                </a:lnTo>
                <a:lnTo>
                  <a:pt x="388135" y="401225"/>
                </a:lnTo>
                <a:lnTo>
                  <a:pt x="435759" y="401225"/>
                </a:lnTo>
                <a:lnTo>
                  <a:pt x="435759" y="311937"/>
                </a:lnTo>
                <a:lnTo>
                  <a:pt x="407184" y="311937"/>
                </a:lnTo>
                <a:lnTo>
                  <a:pt x="407184" y="275032"/>
                </a:lnTo>
                <a:cubicBezTo>
                  <a:pt x="398707" y="277603"/>
                  <a:pt x="389849" y="278889"/>
                  <a:pt x="380991" y="278889"/>
                </a:cubicBezTo>
                <a:cubicBezTo>
                  <a:pt x="371705" y="278889"/>
                  <a:pt x="362466" y="277461"/>
                  <a:pt x="353607" y="274651"/>
                </a:cubicBezTo>
                <a:close/>
                <a:moveTo>
                  <a:pt x="108011" y="230983"/>
                </a:moveTo>
                <a:lnTo>
                  <a:pt x="133585" y="246888"/>
                </a:lnTo>
                <a:cubicBezTo>
                  <a:pt x="137681" y="249460"/>
                  <a:pt x="143157" y="248222"/>
                  <a:pt x="145777" y="244222"/>
                </a:cubicBezTo>
                <a:lnTo>
                  <a:pt x="154397" y="230983"/>
                </a:lnTo>
                <a:close/>
                <a:moveTo>
                  <a:pt x="40480" y="230983"/>
                </a:moveTo>
                <a:lnTo>
                  <a:pt x="40480" y="238841"/>
                </a:lnTo>
                <a:lnTo>
                  <a:pt x="116679" y="308604"/>
                </a:lnTo>
                <a:lnTo>
                  <a:pt x="116679" y="510179"/>
                </a:lnTo>
                <a:cubicBezTo>
                  <a:pt x="116679" y="524942"/>
                  <a:pt x="128680" y="536942"/>
                  <a:pt x="143491" y="536942"/>
                </a:cubicBezTo>
                <a:cubicBezTo>
                  <a:pt x="158254" y="536942"/>
                  <a:pt x="170255" y="524942"/>
                  <a:pt x="170255" y="510179"/>
                </a:cubicBezTo>
                <a:lnTo>
                  <a:pt x="170255" y="283508"/>
                </a:lnTo>
                <a:lnTo>
                  <a:pt x="192020" y="230983"/>
                </a:lnTo>
                <a:lnTo>
                  <a:pt x="175685" y="230983"/>
                </a:lnTo>
                <a:lnTo>
                  <a:pt x="160731" y="253936"/>
                </a:lnTo>
                <a:cubicBezTo>
                  <a:pt x="152873" y="266079"/>
                  <a:pt x="136442" y="269698"/>
                  <a:pt x="124156" y="262079"/>
                </a:cubicBezTo>
                <a:lnTo>
                  <a:pt x="74246" y="230983"/>
                </a:lnTo>
                <a:close/>
                <a:moveTo>
                  <a:pt x="355095" y="214640"/>
                </a:moveTo>
                <a:cubicBezTo>
                  <a:pt x="362048" y="221497"/>
                  <a:pt x="371239" y="225306"/>
                  <a:pt x="381002" y="225306"/>
                </a:cubicBezTo>
                <a:lnTo>
                  <a:pt x="381002" y="243163"/>
                </a:lnTo>
                <a:cubicBezTo>
                  <a:pt x="366525" y="243163"/>
                  <a:pt x="352857" y="237544"/>
                  <a:pt x="342523" y="227354"/>
                </a:cubicBezTo>
                <a:close/>
                <a:moveTo>
                  <a:pt x="326236" y="188308"/>
                </a:moveTo>
                <a:lnTo>
                  <a:pt x="344094" y="188308"/>
                </a:lnTo>
                <a:cubicBezTo>
                  <a:pt x="344094" y="193308"/>
                  <a:pt x="345094" y="198212"/>
                  <a:pt x="347047" y="202831"/>
                </a:cubicBezTo>
                <a:lnTo>
                  <a:pt x="330617" y="209831"/>
                </a:lnTo>
                <a:cubicBezTo>
                  <a:pt x="327712" y="203022"/>
                  <a:pt x="326236" y="195689"/>
                  <a:pt x="326236" y="188308"/>
                </a:cubicBezTo>
                <a:close/>
                <a:moveTo>
                  <a:pt x="448721" y="100455"/>
                </a:moveTo>
                <a:cubicBezTo>
                  <a:pt x="455293" y="103455"/>
                  <a:pt x="462246" y="105550"/>
                  <a:pt x="469390" y="106645"/>
                </a:cubicBezTo>
                <a:lnTo>
                  <a:pt x="466675" y="124264"/>
                </a:lnTo>
                <a:cubicBezTo>
                  <a:pt x="457913" y="122930"/>
                  <a:pt x="449340" y="120359"/>
                  <a:pt x="441292" y="116692"/>
                </a:cubicBezTo>
                <a:close/>
                <a:moveTo>
                  <a:pt x="85485" y="97647"/>
                </a:moveTo>
                <a:lnTo>
                  <a:pt x="132775" y="146172"/>
                </a:lnTo>
                <a:lnTo>
                  <a:pt x="180018" y="97647"/>
                </a:lnTo>
                <a:close/>
                <a:moveTo>
                  <a:pt x="357036" y="74456"/>
                </a:moveTo>
                <a:cubicBezTo>
                  <a:pt x="329700" y="77552"/>
                  <a:pt x="308365" y="100838"/>
                  <a:pt x="308365" y="129029"/>
                </a:cubicBezTo>
                <a:lnTo>
                  <a:pt x="308365" y="188316"/>
                </a:lnTo>
                <a:cubicBezTo>
                  <a:pt x="308365" y="228412"/>
                  <a:pt x="340940" y="261032"/>
                  <a:pt x="380991" y="261032"/>
                </a:cubicBezTo>
                <a:cubicBezTo>
                  <a:pt x="421043" y="261032"/>
                  <a:pt x="453618" y="228412"/>
                  <a:pt x="453618" y="188316"/>
                </a:cubicBezTo>
                <a:lnTo>
                  <a:pt x="453618" y="158172"/>
                </a:lnTo>
                <a:cubicBezTo>
                  <a:pt x="409423" y="148648"/>
                  <a:pt x="372895" y="117219"/>
                  <a:pt x="357036" y="74456"/>
                </a:cubicBezTo>
                <a:close/>
                <a:moveTo>
                  <a:pt x="407051" y="55219"/>
                </a:moveTo>
                <a:cubicBezTo>
                  <a:pt x="412433" y="70171"/>
                  <a:pt x="422100" y="82980"/>
                  <a:pt x="434863" y="92360"/>
                </a:cubicBezTo>
                <a:lnTo>
                  <a:pt x="424339" y="106741"/>
                </a:lnTo>
                <a:cubicBezTo>
                  <a:pt x="408671" y="95313"/>
                  <a:pt x="396860" y="79599"/>
                  <a:pt x="390241" y="61314"/>
                </a:cubicBezTo>
                <a:close/>
                <a:moveTo>
                  <a:pt x="71007" y="17360"/>
                </a:moveTo>
                <a:lnTo>
                  <a:pt x="103582" y="31694"/>
                </a:lnTo>
                <a:lnTo>
                  <a:pt x="103582" y="79790"/>
                </a:lnTo>
                <a:lnTo>
                  <a:pt x="222404" y="79790"/>
                </a:lnTo>
                <a:lnTo>
                  <a:pt x="141681" y="162601"/>
                </a:lnTo>
                <a:lnTo>
                  <a:pt x="141681" y="213126"/>
                </a:lnTo>
                <a:lnTo>
                  <a:pt x="235738" y="213126"/>
                </a:lnTo>
                <a:lnTo>
                  <a:pt x="235738" y="230983"/>
                </a:lnTo>
                <a:lnTo>
                  <a:pt x="211355" y="230983"/>
                </a:lnTo>
                <a:lnTo>
                  <a:pt x="194877" y="270698"/>
                </a:lnTo>
                <a:cubicBezTo>
                  <a:pt x="204354" y="266508"/>
                  <a:pt x="214593" y="264317"/>
                  <a:pt x="224928" y="264317"/>
                </a:cubicBezTo>
                <a:cubicBezTo>
                  <a:pt x="246073" y="264317"/>
                  <a:pt x="266265" y="273460"/>
                  <a:pt x="280219" y="289318"/>
                </a:cubicBezTo>
                <a:lnTo>
                  <a:pt x="284410" y="294080"/>
                </a:lnTo>
                <a:lnTo>
                  <a:pt x="335749" y="294080"/>
                </a:lnTo>
                <a:lnTo>
                  <a:pt x="335749" y="266698"/>
                </a:lnTo>
                <a:cubicBezTo>
                  <a:pt x="308746" y="251031"/>
                  <a:pt x="290506" y="221745"/>
                  <a:pt x="290506" y="188316"/>
                </a:cubicBezTo>
                <a:lnTo>
                  <a:pt x="290506" y="129029"/>
                </a:lnTo>
                <a:cubicBezTo>
                  <a:pt x="290506" y="88885"/>
                  <a:pt x="323081" y="56266"/>
                  <a:pt x="363180" y="56266"/>
                </a:cubicBezTo>
                <a:lnTo>
                  <a:pt x="369419" y="56266"/>
                </a:lnTo>
                <a:lnTo>
                  <a:pt x="373467" y="67361"/>
                </a:lnTo>
                <a:cubicBezTo>
                  <a:pt x="387754" y="106933"/>
                  <a:pt x="422424" y="135505"/>
                  <a:pt x="463904" y="141934"/>
                </a:cubicBezTo>
                <a:lnTo>
                  <a:pt x="471477" y="143124"/>
                </a:lnTo>
                <a:lnTo>
                  <a:pt x="471477" y="188316"/>
                </a:lnTo>
                <a:cubicBezTo>
                  <a:pt x="471477" y="222269"/>
                  <a:pt x="452713" y="251889"/>
                  <a:pt x="425043" y="267413"/>
                </a:cubicBezTo>
                <a:lnTo>
                  <a:pt x="425043" y="294080"/>
                </a:lnTo>
                <a:lnTo>
                  <a:pt x="476382" y="294080"/>
                </a:lnTo>
                <a:lnTo>
                  <a:pt x="481430" y="288365"/>
                </a:lnTo>
                <a:cubicBezTo>
                  <a:pt x="494860" y="273079"/>
                  <a:pt x="514338" y="264317"/>
                  <a:pt x="534816" y="264317"/>
                </a:cubicBezTo>
                <a:lnTo>
                  <a:pt x="535864" y="264317"/>
                </a:lnTo>
                <a:cubicBezTo>
                  <a:pt x="555581" y="264317"/>
                  <a:pt x="574059" y="271984"/>
                  <a:pt x="588012" y="285937"/>
                </a:cubicBezTo>
                <a:cubicBezTo>
                  <a:pt x="601919" y="299842"/>
                  <a:pt x="609586" y="318366"/>
                  <a:pt x="609586" y="338033"/>
                </a:cubicBezTo>
                <a:lnTo>
                  <a:pt x="609586" y="382796"/>
                </a:lnTo>
                <a:cubicBezTo>
                  <a:pt x="609586" y="404368"/>
                  <a:pt x="594203" y="422368"/>
                  <a:pt x="573868" y="426511"/>
                </a:cubicBezTo>
                <a:lnTo>
                  <a:pt x="573868" y="608991"/>
                </a:lnTo>
                <a:lnTo>
                  <a:pt x="556009" y="608991"/>
                </a:lnTo>
                <a:lnTo>
                  <a:pt x="556009" y="427416"/>
                </a:lnTo>
                <a:lnTo>
                  <a:pt x="544246" y="427416"/>
                </a:lnTo>
                <a:cubicBezTo>
                  <a:pt x="547484" y="440464"/>
                  <a:pt x="546675" y="454178"/>
                  <a:pt x="541674" y="467036"/>
                </a:cubicBezTo>
                <a:cubicBezTo>
                  <a:pt x="535055" y="484227"/>
                  <a:pt x="522006" y="497513"/>
                  <a:pt x="504956" y="504417"/>
                </a:cubicBezTo>
                <a:lnTo>
                  <a:pt x="502432" y="505465"/>
                </a:lnTo>
                <a:lnTo>
                  <a:pt x="502432" y="608991"/>
                </a:lnTo>
                <a:lnTo>
                  <a:pt x="484573" y="608991"/>
                </a:lnTo>
                <a:lnTo>
                  <a:pt x="484573" y="493465"/>
                </a:lnTo>
                <a:lnTo>
                  <a:pt x="498194" y="487893"/>
                </a:lnTo>
                <a:cubicBezTo>
                  <a:pt x="510671" y="482846"/>
                  <a:pt x="520196" y="473131"/>
                  <a:pt x="525006" y="460607"/>
                </a:cubicBezTo>
                <a:cubicBezTo>
                  <a:pt x="529864" y="448035"/>
                  <a:pt x="529340" y="434464"/>
                  <a:pt x="523530" y="422368"/>
                </a:cubicBezTo>
                <a:lnTo>
                  <a:pt x="517434" y="409558"/>
                </a:lnTo>
                <a:lnTo>
                  <a:pt x="564915" y="409558"/>
                </a:lnTo>
                <a:cubicBezTo>
                  <a:pt x="579726" y="409558"/>
                  <a:pt x="591727" y="397558"/>
                  <a:pt x="591727" y="382796"/>
                </a:cubicBezTo>
                <a:lnTo>
                  <a:pt x="591727" y="338033"/>
                </a:lnTo>
                <a:cubicBezTo>
                  <a:pt x="591727" y="323128"/>
                  <a:pt x="585917" y="309080"/>
                  <a:pt x="575392" y="298556"/>
                </a:cubicBezTo>
                <a:cubicBezTo>
                  <a:pt x="564819" y="287985"/>
                  <a:pt x="550818" y="282175"/>
                  <a:pt x="535864" y="282175"/>
                </a:cubicBezTo>
                <a:lnTo>
                  <a:pt x="534816" y="282175"/>
                </a:lnTo>
                <a:cubicBezTo>
                  <a:pt x="519434" y="282175"/>
                  <a:pt x="504861" y="288746"/>
                  <a:pt x="494812" y="300175"/>
                </a:cubicBezTo>
                <a:lnTo>
                  <a:pt x="489336" y="306413"/>
                </a:lnTo>
                <a:lnTo>
                  <a:pt x="489336" y="453607"/>
                </a:lnTo>
                <a:lnTo>
                  <a:pt x="271456" y="453607"/>
                </a:lnTo>
                <a:lnTo>
                  <a:pt x="271456" y="306413"/>
                </a:lnTo>
                <a:lnTo>
                  <a:pt x="266837" y="301128"/>
                </a:lnTo>
                <a:cubicBezTo>
                  <a:pt x="256217" y="289080"/>
                  <a:pt x="240977" y="282175"/>
                  <a:pt x="224928" y="282175"/>
                </a:cubicBezTo>
                <a:cubicBezTo>
                  <a:pt x="211260" y="282175"/>
                  <a:pt x="198306" y="287080"/>
                  <a:pt x="188114" y="296032"/>
                </a:cubicBezTo>
                <a:lnTo>
                  <a:pt x="188114" y="409558"/>
                </a:lnTo>
                <a:lnTo>
                  <a:pt x="243358" y="409558"/>
                </a:lnTo>
                <a:lnTo>
                  <a:pt x="237262" y="422368"/>
                </a:lnTo>
                <a:cubicBezTo>
                  <a:pt x="231309" y="434797"/>
                  <a:pt x="230928" y="449702"/>
                  <a:pt x="236167" y="463321"/>
                </a:cubicBezTo>
                <a:cubicBezTo>
                  <a:pt x="241167" y="476226"/>
                  <a:pt x="250787" y="486369"/>
                  <a:pt x="262598" y="491179"/>
                </a:cubicBezTo>
                <a:lnTo>
                  <a:pt x="268123" y="493465"/>
                </a:lnTo>
                <a:lnTo>
                  <a:pt x="268123" y="608991"/>
                </a:lnTo>
                <a:lnTo>
                  <a:pt x="250264" y="608991"/>
                </a:lnTo>
                <a:lnTo>
                  <a:pt x="250264" y="505132"/>
                </a:lnTo>
                <a:cubicBezTo>
                  <a:pt x="241167" y="500275"/>
                  <a:pt x="233262" y="493084"/>
                  <a:pt x="227214" y="484322"/>
                </a:cubicBezTo>
                <a:lnTo>
                  <a:pt x="185495" y="525989"/>
                </a:lnTo>
                <a:lnTo>
                  <a:pt x="185305" y="525799"/>
                </a:lnTo>
                <a:cubicBezTo>
                  <a:pt x="178923" y="542704"/>
                  <a:pt x="162588" y="554799"/>
                  <a:pt x="143491" y="554799"/>
                </a:cubicBezTo>
                <a:cubicBezTo>
                  <a:pt x="118869" y="554799"/>
                  <a:pt x="98820" y="534799"/>
                  <a:pt x="98820" y="510179"/>
                </a:cubicBezTo>
                <a:lnTo>
                  <a:pt x="98820" y="316461"/>
                </a:lnTo>
                <a:lnTo>
                  <a:pt x="22621" y="246698"/>
                </a:lnTo>
                <a:lnTo>
                  <a:pt x="22621" y="230983"/>
                </a:lnTo>
                <a:lnTo>
                  <a:pt x="0" y="230983"/>
                </a:lnTo>
                <a:lnTo>
                  <a:pt x="0" y="213126"/>
                </a:lnTo>
                <a:lnTo>
                  <a:pt x="123822" y="213126"/>
                </a:lnTo>
                <a:lnTo>
                  <a:pt x="123822" y="162601"/>
                </a:lnTo>
                <a:lnTo>
                  <a:pt x="43100" y="79790"/>
                </a:lnTo>
                <a:lnTo>
                  <a:pt x="85723" y="79790"/>
                </a:lnTo>
                <a:lnTo>
                  <a:pt x="85723" y="43361"/>
                </a:lnTo>
                <a:lnTo>
                  <a:pt x="63816" y="33741"/>
                </a:lnTo>
                <a:close/>
                <a:moveTo>
                  <a:pt x="38737" y="3174"/>
                </a:moveTo>
                <a:lnTo>
                  <a:pt x="54691" y="10174"/>
                </a:lnTo>
                <a:lnTo>
                  <a:pt x="47500" y="26554"/>
                </a:lnTo>
                <a:lnTo>
                  <a:pt x="31546" y="19507"/>
                </a:lnTo>
                <a:close/>
                <a:moveTo>
                  <a:pt x="381501" y="0"/>
                </a:moveTo>
                <a:cubicBezTo>
                  <a:pt x="452068" y="0"/>
                  <a:pt x="509493" y="57425"/>
                  <a:pt x="509493" y="127992"/>
                </a:cubicBezTo>
                <a:lnTo>
                  <a:pt x="509493" y="214892"/>
                </a:lnTo>
                <a:cubicBezTo>
                  <a:pt x="509493" y="246080"/>
                  <a:pt x="484114" y="271412"/>
                  <a:pt x="452925" y="271412"/>
                </a:cubicBezTo>
                <a:lnTo>
                  <a:pt x="452925" y="253556"/>
                </a:lnTo>
                <a:cubicBezTo>
                  <a:pt x="474257" y="253556"/>
                  <a:pt x="491637" y="236224"/>
                  <a:pt x="491637" y="214892"/>
                </a:cubicBezTo>
                <a:lnTo>
                  <a:pt x="491637" y="127992"/>
                </a:lnTo>
                <a:cubicBezTo>
                  <a:pt x="491637" y="67282"/>
                  <a:pt x="442259" y="17856"/>
                  <a:pt x="381501" y="17856"/>
                </a:cubicBezTo>
                <a:cubicBezTo>
                  <a:pt x="320790" y="17856"/>
                  <a:pt x="271412" y="67282"/>
                  <a:pt x="271412" y="127992"/>
                </a:cubicBezTo>
                <a:lnTo>
                  <a:pt x="271412" y="214892"/>
                </a:lnTo>
                <a:cubicBezTo>
                  <a:pt x="271412" y="236224"/>
                  <a:pt x="288744" y="253556"/>
                  <a:pt x="310076" y="253556"/>
                </a:cubicBezTo>
                <a:lnTo>
                  <a:pt x="310076" y="271412"/>
                </a:lnTo>
                <a:cubicBezTo>
                  <a:pt x="278935" y="271412"/>
                  <a:pt x="253556" y="246080"/>
                  <a:pt x="253556" y="214892"/>
                </a:cubicBezTo>
                <a:lnTo>
                  <a:pt x="253556" y="127992"/>
                </a:lnTo>
                <a:cubicBezTo>
                  <a:pt x="253556" y="57425"/>
                  <a:pt x="310981" y="0"/>
                  <a:pt x="381501" y="0"/>
                </a:cubicBezTo>
                <a:close/>
              </a:path>
            </a:pathLst>
          </a:custGeom>
          <a:solidFill>
            <a:srgbClr val="03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25614" y="765638"/>
            <a:ext cx="10184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71768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lang="en-US" altLang="zh-CN" sz="2800" b="1" dirty="0" err="1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主力消费人群</a:t>
            </a:r>
            <a:r>
              <a:rPr lang="zh-CN" altLang="en-US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互联网</a:t>
            </a:r>
            <a:r>
              <a:rPr lang="en-US" altLang="zh-CN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化</a:t>
            </a:r>
            <a:r>
              <a:rPr lang="zh-CN" altLang="en-US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程度高，对服务质量和效率有更高要求</a:t>
            </a:r>
            <a:endParaRPr lang="zh-CN" altLang="en-US" sz="2800" b="1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05175" y="2896730"/>
            <a:ext cx="680710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&gt;30S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105175" y="3201790"/>
            <a:ext cx="238524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前台核对信息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确认订单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匹配会员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找空净房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手工输入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…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105175" y="3660738"/>
            <a:ext cx="885741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&gt;60S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105175" y="3965798"/>
            <a:ext cx="251256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计算房费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押金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预售权金额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开启支付通道切换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确认支付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现金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更新系统信息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复核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105175" y="4594023"/>
            <a:ext cx="885741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&gt;60S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105175" y="4899083"/>
            <a:ext cx="25722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公安登记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房卡制作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梯控绑定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早餐预设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105175" y="5358031"/>
            <a:ext cx="1594314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&gt;120S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105175" y="5952765"/>
            <a:ext cx="680710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&gt;30S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05175" y="2437782"/>
            <a:ext cx="25508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客人出示证件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订单信息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前台人单查询对比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599659" y="5709024"/>
            <a:ext cx="22248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自助发卡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客户取卡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热敏小条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短信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微信详尽提醒告知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588403" y="2756775"/>
            <a:ext cx="574429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&lt;5S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588403" y="3088391"/>
            <a:ext cx="238524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核对信息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订单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住客自动匹配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住客自助选房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588403" y="3573895"/>
            <a:ext cx="785823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&lt;10S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588403" y="3905511"/>
            <a:ext cx="20952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根据订单类型匹配处理逻辑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自动计算收费规则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住客自助缴费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588403" y="4891908"/>
            <a:ext cx="22054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住客旅业信息公安直联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-&gt;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自动房卡制作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梯控绑定</a:t>
            </a:r>
            <a:r>
              <a:rPr lang="en-US" altLang="zh-CN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|</a:t>
            </a: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早餐设置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4588403" y="5377412"/>
            <a:ext cx="585648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&lt;5S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588403" y="2440548"/>
            <a:ext cx="25508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客人出示证件订单扫描</a:t>
            </a:r>
            <a:endParaRPr lang="zh-CN" altLang="en-US" sz="11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588403" y="4560292"/>
            <a:ext cx="717888" cy="27699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&lt;10S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190848" y="6455864"/>
            <a:ext cx="1907154" cy="276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4-5</a:t>
            </a:r>
            <a:r>
              <a:rPr lang="zh-CN" altLang="en-US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分钟</a:t>
            </a:r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位，排队体验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284921" y="6460865"/>
            <a:ext cx="2304701" cy="27699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30</a:t>
            </a:r>
            <a:r>
              <a:rPr lang="zh-CN" altLang="en-US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秒</a:t>
            </a:r>
            <a:r>
              <a:rPr lang="en-US" altLang="zh-CN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1200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位，极致快速入住体验</a:t>
            </a:r>
            <a:endParaRPr lang="zh-CN" altLang="en-US" sz="1200" b="1" dirty="0">
              <a:solidFill>
                <a:srgbClr val="03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654155" y="5709024"/>
            <a:ext cx="6096000" cy="6033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indent="-171450">
              <a:lnSpc>
                <a:spcPts val="2105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已部署集团的平均使用率</a:t>
            </a:r>
            <a:endParaRPr lang="en-US" altLang="zh-CN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ts val="2105"/>
              </a:lnSpc>
              <a:spcAft>
                <a:spcPts val="0"/>
              </a:spcAft>
            </a:pP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（配合酒店</a:t>
            </a:r>
            <a:r>
              <a:rPr lang="en-US" altLang="zh-CN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sop</a:t>
            </a:r>
            <a:r>
              <a:rPr lang="zh-CN" altLang="en-US" sz="1200" dirty="0">
                <a:solidFill>
                  <a:srgbClr val="7F7F7F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优化，已经被行业广泛接受）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6" name="iconfont-11217-5305337"/>
          <p:cNvSpPr/>
          <p:nvPr/>
        </p:nvSpPr>
        <p:spPr>
          <a:xfrm>
            <a:off x="7818184" y="5723004"/>
            <a:ext cx="572855" cy="405491"/>
          </a:xfrm>
          <a:custGeom>
            <a:avLst/>
            <a:gdLst>
              <a:gd name="T0" fmla="*/ 8498 w 8498"/>
              <a:gd name="T1" fmla="*/ 0 h 6016"/>
              <a:gd name="T2" fmla="*/ 8498 w 8498"/>
              <a:gd name="T3" fmla="*/ 160 h 6016"/>
              <a:gd name="T4" fmla="*/ 8498 w 8498"/>
              <a:gd name="T5" fmla="*/ 5228 h 6016"/>
              <a:gd name="T6" fmla="*/ 7709 w 8498"/>
              <a:gd name="T7" fmla="*/ 6016 h 6016"/>
              <a:gd name="T8" fmla="*/ 146 w 8498"/>
              <a:gd name="T9" fmla="*/ 6016 h 6016"/>
              <a:gd name="T10" fmla="*/ 0 w 8498"/>
              <a:gd name="T11" fmla="*/ 6016 h 6016"/>
              <a:gd name="T12" fmla="*/ 0 w 8498"/>
              <a:gd name="T13" fmla="*/ 5875 h 6016"/>
              <a:gd name="T14" fmla="*/ 0 w 8498"/>
              <a:gd name="T15" fmla="*/ 769 h 6016"/>
              <a:gd name="T16" fmla="*/ 770 w 8498"/>
              <a:gd name="T17" fmla="*/ 1 h 6016"/>
              <a:gd name="T18" fmla="*/ 8359 w 8498"/>
              <a:gd name="T19" fmla="*/ 0 h 6016"/>
              <a:gd name="T20" fmla="*/ 8498 w 8498"/>
              <a:gd name="T21" fmla="*/ 0 h 6016"/>
              <a:gd name="T22" fmla="*/ 4861 w 8498"/>
              <a:gd name="T23" fmla="*/ 3530 h 6016"/>
              <a:gd name="T24" fmla="*/ 4768 w 8498"/>
              <a:gd name="T25" fmla="*/ 3441 h 6016"/>
              <a:gd name="T26" fmla="*/ 3574 w 8498"/>
              <a:gd name="T27" fmla="*/ 2247 h 6016"/>
              <a:gd name="T28" fmla="*/ 3217 w 8498"/>
              <a:gd name="T29" fmla="*/ 2242 h 6016"/>
              <a:gd name="T30" fmla="*/ 1895 w 8498"/>
              <a:gd name="T31" fmla="*/ 3562 h 6016"/>
              <a:gd name="T32" fmla="*/ 1208 w 8498"/>
              <a:gd name="T33" fmla="*/ 4250 h 6016"/>
              <a:gd name="T34" fmla="*/ 1278 w 8498"/>
              <a:gd name="T35" fmla="*/ 4606 h 6016"/>
              <a:gd name="T36" fmla="*/ 1523 w 8498"/>
              <a:gd name="T37" fmla="*/ 4504 h 6016"/>
              <a:gd name="T38" fmla="*/ 2825 w 8498"/>
              <a:gd name="T39" fmla="*/ 3201 h 6016"/>
              <a:gd name="T40" fmla="*/ 3389 w 8498"/>
              <a:gd name="T41" fmla="*/ 2633 h 6016"/>
              <a:gd name="T42" fmla="*/ 3490 w 8498"/>
              <a:gd name="T43" fmla="*/ 2727 h 6016"/>
              <a:gd name="T44" fmla="*/ 4666 w 8498"/>
              <a:gd name="T45" fmla="*/ 3904 h 6016"/>
              <a:gd name="T46" fmla="*/ 5080 w 8498"/>
              <a:gd name="T47" fmla="*/ 3904 h 6016"/>
              <a:gd name="T48" fmla="*/ 6846 w 8498"/>
              <a:gd name="T49" fmla="*/ 2142 h 6016"/>
              <a:gd name="T50" fmla="*/ 6958 w 8498"/>
              <a:gd name="T51" fmla="*/ 2042 h 6016"/>
              <a:gd name="T52" fmla="*/ 6964 w 8498"/>
              <a:gd name="T53" fmla="*/ 2162 h 6016"/>
              <a:gd name="T54" fmla="*/ 6965 w 8498"/>
              <a:gd name="T55" fmla="*/ 3199 h 6016"/>
              <a:gd name="T56" fmla="*/ 7168 w 8498"/>
              <a:gd name="T57" fmla="*/ 3425 h 6016"/>
              <a:gd name="T58" fmla="*/ 7370 w 8498"/>
              <a:gd name="T59" fmla="*/ 3209 h 6016"/>
              <a:gd name="T60" fmla="*/ 7369 w 8498"/>
              <a:gd name="T61" fmla="*/ 1776 h 6016"/>
              <a:gd name="T62" fmla="*/ 6973 w 8498"/>
              <a:gd name="T63" fmla="*/ 1355 h 6016"/>
              <a:gd name="T64" fmla="*/ 5501 w 8498"/>
              <a:gd name="T65" fmla="*/ 1353 h 6016"/>
              <a:gd name="T66" fmla="*/ 5309 w 8498"/>
              <a:gd name="T67" fmla="*/ 1488 h 6016"/>
              <a:gd name="T68" fmla="*/ 5521 w 8498"/>
              <a:gd name="T69" fmla="*/ 1755 h 6016"/>
              <a:gd name="T70" fmla="*/ 6494 w 8498"/>
              <a:gd name="T71" fmla="*/ 1756 h 6016"/>
              <a:gd name="T72" fmla="*/ 6634 w 8498"/>
              <a:gd name="T73" fmla="*/ 1765 h 6016"/>
              <a:gd name="T74" fmla="*/ 4861 w 8498"/>
              <a:gd name="T75" fmla="*/ 3530 h 6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498" h="6016">
                <a:moveTo>
                  <a:pt x="8498" y="0"/>
                </a:moveTo>
                <a:lnTo>
                  <a:pt x="8498" y="160"/>
                </a:lnTo>
                <a:cubicBezTo>
                  <a:pt x="8498" y="1849"/>
                  <a:pt x="8498" y="3539"/>
                  <a:pt x="8498" y="5228"/>
                </a:cubicBezTo>
                <a:cubicBezTo>
                  <a:pt x="8498" y="5717"/>
                  <a:pt x="8199" y="6016"/>
                  <a:pt x="7709" y="6016"/>
                </a:cubicBezTo>
                <a:cubicBezTo>
                  <a:pt x="5188" y="6016"/>
                  <a:pt x="2667" y="6016"/>
                  <a:pt x="146" y="6016"/>
                </a:cubicBezTo>
                <a:lnTo>
                  <a:pt x="0" y="6016"/>
                </a:lnTo>
                <a:lnTo>
                  <a:pt x="0" y="5875"/>
                </a:lnTo>
                <a:cubicBezTo>
                  <a:pt x="0" y="4173"/>
                  <a:pt x="0" y="2471"/>
                  <a:pt x="0" y="769"/>
                </a:cubicBezTo>
                <a:cubicBezTo>
                  <a:pt x="0" y="308"/>
                  <a:pt x="308" y="1"/>
                  <a:pt x="770" y="1"/>
                </a:cubicBezTo>
                <a:cubicBezTo>
                  <a:pt x="3300" y="0"/>
                  <a:pt x="5829" y="0"/>
                  <a:pt x="8359" y="0"/>
                </a:cubicBezTo>
                <a:lnTo>
                  <a:pt x="8498" y="0"/>
                </a:lnTo>
                <a:close/>
                <a:moveTo>
                  <a:pt x="4861" y="3530"/>
                </a:moveTo>
                <a:cubicBezTo>
                  <a:pt x="4834" y="3505"/>
                  <a:pt x="4801" y="3473"/>
                  <a:pt x="4768" y="3441"/>
                </a:cubicBezTo>
                <a:cubicBezTo>
                  <a:pt x="4370" y="3043"/>
                  <a:pt x="3972" y="2645"/>
                  <a:pt x="3574" y="2247"/>
                </a:cubicBezTo>
                <a:cubicBezTo>
                  <a:pt x="3435" y="2108"/>
                  <a:pt x="3352" y="2108"/>
                  <a:pt x="3217" y="2242"/>
                </a:cubicBezTo>
                <a:cubicBezTo>
                  <a:pt x="2777" y="2682"/>
                  <a:pt x="2336" y="3122"/>
                  <a:pt x="1895" y="3562"/>
                </a:cubicBezTo>
                <a:cubicBezTo>
                  <a:pt x="1666" y="3791"/>
                  <a:pt x="1435" y="4018"/>
                  <a:pt x="1208" y="4250"/>
                </a:cubicBezTo>
                <a:cubicBezTo>
                  <a:pt x="1080" y="4382"/>
                  <a:pt x="1116" y="4559"/>
                  <a:pt x="1278" y="4606"/>
                </a:cubicBezTo>
                <a:cubicBezTo>
                  <a:pt x="1385" y="4637"/>
                  <a:pt x="1455" y="4572"/>
                  <a:pt x="1523" y="4504"/>
                </a:cubicBezTo>
                <a:cubicBezTo>
                  <a:pt x="1957" y="4069"/>
                  <a:pt x="2391" y="3635"/>
                  <a:pt x="2825" y="3201"/>
                </a:cubicBezTo>
                <a:cubicBezTo>
                  <a:pt x="3012" y="3014"/>
                  <a:pt x="3197" y="2826"/>
                  <a:pt x="3389" y="2633"/>
                </a:cubicBezTo>
                <a:cubicBezTo>
                  <a:pt x="3429" y="2670"/>
                  <a:pt x="3460" y="2698"/>
                  <a:pt x="3490" y="2727"/>
                </a:cubicBezTo>
                <a:cubicBezTo>
                  <a:pt x="3882" y="3119"/>
                  <a:pt x="4274" y="3512"/>
                  <a:pt x="4666" y="3904"/>
                </a:cubicBezTo>
                <a:cubicBezTo>
                  <a:pt x="4835" y="4074"/>
                  <a:pt x="4909" y="4074"/>
                  <a:pt x="5080" y="3904"/>
                </a:cubicBezTo>
                <a:cubicBezTo>
                  <a:pt x="5669" y="3317"/>
                  <a:pt x="6257" y="2729"/>
                  <a:pt x="6846" y="2142"/>
                </a:cubicBezTo>
                <a:cubicBezTo>
                  <a:pt x="6876" y="2112"/>
                  <a:pt x="6909" y="2086"/>
                  <a:pt x="6958" y="2042"/>
                </a:cubicBezTo>
                <a:cubicBezTo>
                  <a:pt x="6961" y="2104"/>
                  <a:pt x="6963" y="2133"/>
                  <a:pt x="6964" y="2162"/>
                </a:cubicBezTo>
                <a:cubicBezTo>
                  <a:pt x="6964" y="2508"/>
                  <a:pt x="6962" y="2853"/>
                  <a:pt x="6965" y="3199"/>
                </a:cubicBezTo>
                <a:cubicBezTo>
                  <a:pt x="6966" y="3348"/>
                  <a:pt x="7042" y="3426"/>
                  <a:pt x="7168" y="3425"/>
                </a:cubicBezTo>
                <a:cubicBezTo>
                  <a:pt x="7288" y="3424"/>
                  <a:pt x="7369" y="3344"/>
                  <a:pt x="7370" y="3209"/>
                </a:cubicBezTo>
                <a:cubicBezTo>
                  <a:pt x="7373" y="2731"/>
                  <a:pt x="7376" y="2253"/>
                  <a:pt x="7369" y="1776"/>
                </a:cubicBezTo>
                <a:cubicBezTo>
                  <a:pt x="7366" y="1535"/>
                  <a:pt x="7193" y="1357"/>
                  <a:pt x="6973" y="1355"/>
                </a:cubicBezTo>
                <a:cubicBezTo>
                  <a:pt x="6482" y="1351"/>
                  <a:pt x="5992" y="1354"/>
                  <a:pt x="5501" y="1353"/>
                </a:cubicBezTo>
                <a:cubicBezTo>
                  <a:pt x="5405" y="1353"/>
                  <a:pt x="5338" y="1393"/>
                  <a:pt x="5309" y="1488"/>
                </a:cubicBezTo>
                <a:cubicBezTo>
                  <a:pt x="5262" y="1640"/>
                  <a:pt x="5350" y="1754"/>
                  <a:pt x="5521" y="1755"/>
                </a:cubicBezTo>
                <a:cubicBezTo>
                  <a:pt x="5845" y="1757"/>
                  <a:pt x="6170" y="1755"/>
                  <a:pt x="6494" y="1756"/>
                </a:cubicBezTo>
                <a:cubicBezTo>
                  <a:pt x="6536" y="1756"/>
                  <a:pt x="6578" y="1761"/>
                  <a:pt x="6634" y="1765"/>
                </a:cubicBezTo>
                <a:lnTo>
                  <a:pt x="4861" y="3530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69" name="直接连接符 68"/>
          <p:cNvCxnSpPr/>
          <p:nvPr/>
        </p:nvCxnSpPr>
        <p:spPr>
          <a:xfrm flipV="1">
            <a:off x="7826347" y="5502204"/>
            <a:ext cx="3804745" cy="21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0834448" y="2235603"/>
            <a:ext cx="64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70%*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899962" y="5706642"/>
            <a:ext cx="64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62%*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834448" y="2997939"/>
            <a:ext cx="65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300%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2" name="iconfont-1153-479492"/>
          <p:cNvSpPr>
            <a:spLocks noChangeAspect="1"/>
          </p:cNvSpPr>
          <p:nvPr/>
        </p:nvSpPr>
        <p:spPr bwMode="auto">
          <a:xfrm>
            <a:off x="11590986" y="2163633"/>
            <a:ext cx="241250" cy="421775"/>
          </a:xfrm>
          <a:custGeom>
            <a:avLst/>
            <a:gdLst>
              <a:gd name="T0" fmla="*/ 4072 w 6399"/>
              <a:gd name="T1" fmla="*/ 7202 h 11185"/>
              <a:gd name="T2" fmla="*/ 4072 w 6399"/>
              <a:gd name="T3" fmla="*/ 0 h 11185"/>
              <a:gd name="T4" fmla="*/ 2327 w 6399"/>
              <a:gd name="T5" fmla="*/ 0 h 11185"/>
              <a:gd name="T6" fmla="*/ 2327 w 6399"/>
              <a:gd name="T7" fmla="*/ 7202 h 11185"/>
              <a:gd name="T8" fmla="*/ 0 w 6399"/>
              <a:gd name="T9" fmla="*/ 7202 h 11185"/>
              <a:gd name="T10" fmla="*/ 3200 w 6399"/>
              <a:gd name="T11" fmla="*/ 11185 h 11185"/>
              <a:gd name="T12" fmla="*/ 6399 w 6399"/>
              <a:gd name="T13" fmla="*/ 7202 h 11185"/>
              <a:gd name="T14" fmla="*/ 4072 w 6399"/>
              <a:gd name="T15" fmla="*/ 7202 h 1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99" h="11185">
                <a:moveTo>
                  <a:pt x="4072" y="7202"/>
                </a:moveTo>
                <a:lnTo>
                  <a:pt x="4072" y="0"/>
                </a:lnTo>
                <a:lnTo>
                  <a:pt x="2327" y="0"/>
                </a:lnTo>
                <a:lnTo>
                  <a:pt x="2327" y="7202"/>
                </a:lnTo>
                <a:lnTo>
                  <a:pt x="0" y="7202"/>
                </a:lnTo>
                <a:lnTo>
                  <a:pt x="3200" y="11185"/>
                </a:lnTo>
                <a:lnTo>
                  <a:pt x="6399" y="7202"/>
                </a:lnTo>
                <a:lnTo>
                  <a:pt x="4072" y="7202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/>
          <a:lstStyle/>
          <a:p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3" name="iconfont-1153-479492"/>
          <p:cNvSpPr>
            <a:spLocks noChangeAspect="1"/>
          </p:cNvSpPr>
          <p:nvPr/>
        </p:nvSpPr>
        <p:spPr bwMode="auto">
          <a:xfrm rot="10800000">
            <a:off x="11573540" y="2923114"/>
            <a:ext cx="241250" cy="421775"/>
          </a:xfrm>
          <a:custGeom>
            <a:avLst/>
            <a:gdLst>
              <a:gd name="T0" fmla="*/ 4072 w 6399"/>
              <a:gd name="T1" fmla="*/ 7202 h 11185"/>
              <a:gd name="T2" fmla="*/ 4072 w 6399"/>
              <a:gd name="T3" fmla="*/ 0 h 11185"/>
              <a:gd name="T4" fmla="*/ 2327 w 6399"/>
              <a:gd name="T5" fmla="*/ 0 h 11185"/>
              <a:gd name="T6" fmla="*/ 2327 w 6399"/>
              <a:gd name="T7" fmla="*/ 7202 h 11185"/>
              <a:gd name="T8" fmla="*/ 0 w 6399"/>
              <a:gd name="T9" fmla="*/ 7202 h 11185"/>
              <a:gd name="T10" fmla="*/ 3200 w 6399"/>
              <a:gd name="T11" fmla="*/ 11185 h 11185"/>
              <a:gd name="T12" fmla="*/ 6399 w 6399"/>
              <a:gd name="T13" fmla="*/ 7202 h 11185"/>
              <a:gd name="T14" fmla="*/ 4072 w 6399"/>
              <a:gd name="T15" fmla="*/ 7202 h 11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99" h="11185">
                <a:moveTo>
                  <a:pt x="4072" y="7202"/>
                </a:moveTo>
                <a:lnTo>
                  <a:pt x="4072" y="0"/>
                </a:lnTo>
                <a:lnTo>
                  <a:pt x="2327" y="0"/>
                </a:lnTo>
                <a:lnTo>
                  <a:pt x="2327" y="7202"/>
                </a:lnTo>
                <a:lnTo>
                  <a:pt x="0" y="7202"/>
                </a:lnTo>
                <a:lnTo>
                  <a:pt x="3200" y="11185"/>
                </a:lnTo>
                <a:lnTo>
                  <a:pt x="6399" y="7202"/>
                </a:lnTo>
                <a:lnTo>
                  <a:pt x="4072" y="7202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/>
          <a:lstStyle/>
          <a:p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0812136" y="378890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有隐私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771801" y="4839036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03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促发展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62" name="组合 61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8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7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78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自助服务的前台数字化增效价值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30676" y="763937"/>
            <a:ext cx="7875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酒店用工难（前台人员流失率高</a:t>
            </a:r>
            <a:r>
              <a:rPr lang="en-US" altLang="zh-CN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lang="zh-CN" altLang="en-US" sz="2800" b="1" dirty="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培训周期长）</a:t>
            </a:r>
            <a:endParaRPr lang="en-US" altLang="zh-CN" sz="2800" b="1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1230030"/>
            <a:ext cx="7364894" cy="5418667"/>
            <a:chOff x="0" y="1230030"/>
            <a:chExt cx="7364894" cy="5418667"/>
          </a:xfrm>
        </p:grpSpPr>
        <p:graphicFrame>
          <p:nvGraphicFramePr>
            <p:cNvPr id="13" name="图表 12"/>
            <p:cNvGraphicFramePr/>
            <p:nvPr/>
          </p:nvGraphicFramePr>
          <p:xfrm>
            <a:off x="0" y="1230030"/>
            <a:ext cx="7364894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4" name="矩形 13"/>
            <p:cNvSpPr/>
            <p:nvPr/>
          </p:nvSpPr>
          <p:spPr>
            <a:xfrm>
              <a:off x="4578856" y="1816402"/>
              <a:ext cx="176047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一岗三班、人力成本占酒店运营比重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40%-&gt;25%</a:t>
              </a:r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673494" y="2646240"/>
              <a:ext cx="16658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基层员工招聘成本同期上涨比率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80%-&gt;30%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4541455" y="3476078"/>
              <a:ext cx="179788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基层员工三年内基层员工劳资纠纷上升率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75%-&gt;25%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446817" y="4305916"/>
              <a:ext cx="189251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系统操作培训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入职培训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老员工帮带周期 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35</a:t>
              </a:r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天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-&gt;3</a:t>
              </a:r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天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673494" y="5135755"/>
              <a:ext cx="166584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基层员工三年以上工作年限占比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40%-&gt;60%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2894314" y="6318111"/>
              <a:ext cx="1665841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无差错率</a:t>
              </a:r>
              <a:r>
                <a:rPr lang="en-US" altLang="zh-CN" sz="11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80%-&gt;100%</a:t>
              </a:r>
              <a:endParaRPr lang="zh-CN" altLang="en-US" sz="11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52257" y="1807123"/>
            <a:ext cx="4099942" cy="4485733"/>
            <a:chOff x="7552257" y="1807123"/>
            <a:chExt cx="4099942" cy="4485733"/>
          </a:xfrm>
        </p:grpSpPr>
        <p:sp>
          <p:nvSpPr>
            <p:cNvPr id="68" name="矩形 67"/>
            <p:cNvSpPr/>
            <p:nvPr/>
          </p:nvSpPr>
          <p:spPr>
            <a:xfrm>
              <a:off x="8233821" y="5923524"/>
              <a:ext cx="27238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智能数字化前台（设备）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618813" y="2386698"/>
              <a:ext cx="3624796" cy="3218105"/>
              <a:chOff x="6873138" y="2236507"/>
              <a:chExt cx="3624796" cy="3218105"/>
            </a:xfrm>
          </p:grpSpPr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39861" y="3421859"/>
                <a:ext cx="1491350" cy="734628"/>
              </a:xfrm>
              <a:prstGeom prst="rect">
                <a:avLst/>
              </a:prstGeom>
            </p:spPr>
          </p:pic>
          <p:grpSp>
            <p:nvGrpSpPr>
              <p:cNvPr id="5" name="组合 4"/>
              <p:cNvGrpSpPr/>
              <p:nvPr/>
            </p:nvGrpSpPr>
            <p:grpSpPr>
              <a:xfrm>
                <a:off x="6873138" y="2236507"/>
                <a:ext cx="3624796" cy="3218105"/>
                <a:chOff x="6873138" y="2236507"/>
                <a:chExt cx="3624796" cy="3218105"/>
              </a:xfrm>
              <a:solidFill>
                <a:srgbClr val="7FA2B1"/>
              </a:solidFill>
            </p:grpSpPr>
            <p:sp>
              <p:nvSpPr>
                <p:cNvPr id="80" name="椭圆 79"/>
                <p:cNvSpPr/>
                <p:nvPr/>
              </p:nvSpPr>
              <p:spPr>
                <a:xfrm>
                  <a:off x="6873138" y="2236507"/>
                  <a:ext cx="3624796" cy="321810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4" name="椭圆 3"/>
                <p:cNvSpPr/>
                <p:nvPr/>
              </p:nvSpPr>
              <p:spPr>
                <a:xfrm>
                  <a:off x="7361840" y="2661920"/>
                  <a:ext cx="2696560" cy="2367280"/>
                </a:xfrm>
                <a:prstGeom prst="ellipse">
                  <a:avLst/>
                </a:prstGeom>
                <a:solidFill>
                  <a:srgbClr val="CDDAE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endParaRPr>
                </a:p>
              </p:txBody>
            </p:sp>
          </p:grpSp>
          <p:sp>
            <p:nvSpPr>
              <p:cNvPr id="81" name="椭圆 80"/>
              <p:cNvSpPr/>
              <p:nvPr/>
            </p:nvSpPr>
            <p:spPr>
              <a:xfrm>
                <a:off x="7870331" y="3129532"/>
                <a:ext cx="1679577" cy="1432053"/>
              </a:xfrm>
              <a:prstGeom prst="ellipse">
                <a:avLst/>
              </a:prstGeom>
              <a:solidFill>
                <a:srgbClr val="3185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0706" y="3326494"/>
                <a:ext cx="1069659" cy="1038127"/>
              </a:xfrm>
              <a:prstGeom prst="rect">
                <a:avLst/>
              </a:prstGeom>
            </p:spPr>
          </p:pic>
        </p:grpSp>
        <p:sp>
          <p:nvSpPr>
            <p:cNvPr id="92" name="椭圆 91"/>
            <p:cNvSpPr/>
            <p:nvPr/>
          </p:nvSpPr>
          <p:spPr>
            <a:xfrm>
              <a:off x="10295583" y="2502080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低成本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7552257" y="3007764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7</a:t>
              </a: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*</a:t>
              </a:r>
              <a:r>
                <a:rPr lang="en-US" altLang="zh-CN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24</a:t>
              </a:r>
              <a:endPara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不休息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8516105" y="3183229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易上岗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9124763" y="4529961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简培训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10835418" y="3440857"/>
              <a:ext cx="816781" cy="773329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全自助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9167578" y="1807123"/>
              <a:ext cx="874086" cy="786354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抗疫</a:t>
              </a:r>
              <a:endPara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非接触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7606698" y="4525618"/>
              <a:ext cx="874086" cy="786354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省招聘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9755327" y="5150017"/>
              <a:ext cx="874086" cy="786354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免管理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10652632" y="4786214"/>
              <a:ext cx="874086" cy="786354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很稳健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8141209" y="2248837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服务</a:t>
              </a:r>
              <a:endPara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一条龙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9844367" y="3220679"/>
              <a:ext cx="662061" cy="620056"/>
            </a:xfrm>
            <a:prstGeom prst="ellipse">
              <a:avLst/>
            </a:prstGeom>
            <a:solidFill>
              <a:srgbClr val="A9C1CB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很规范</a:t>
              </a:r>
              <a:endPara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03" name="椭圆 102"/>
          <p:cNvSpPr/>
          <p:nvPr/>
        </p:nvSpPr>
        <p:spPr>
          <a:xfrm>
            <a:off x="8459338" y="5157332"/>
            <a:ext cx="652010" cy="585332"/>
          </a:xfrm>
          <a:prstGeom prst="ellipse">
            <a:avLst/>
          </a:prstGeom>
          <a:solidFill>
            <a:srgbClr val="A9C1CB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急上岗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4" name="组合 3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自助服务的前台数字化降本价值刚需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  <p:custDataLst>
      <p:tags r:id="rId4"/>
    </p:custData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46494" y="1022296"/>
            <a:ext cx="11024386" cy="2005665"/>
          </a:xfrm>
          <a:prstGeom prst="rect">
            <a:avLst/>
          </a:prstGeom>
          <a:gradFill flip="none" rotWithShape="1">
            <a:gsLst>
              <a:gs pos="0">
                <a:srgbClr val="31839B"/>
              </a:gs>
              <a:gs pos="74000">
                <a:srgbClr val="31839B"/>
              </a:gs>
              <a:gs pos="83000">
                <a:srgbClr val="31859C"/>
              </a:gs>
              <a:gs pos="39738">
                <a:srgbClr val="31839B"/>
              </a:gs>
              <a:gs pos="100000">
                <a:srgbClr val="226891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CCE072-9131-4506-9479-03D9402B0EEB}" type="slidenum">
              <a:rPr lang="zh-CN" altLang="en-US" smtClean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</a:fld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6" name="标题 3"/>
          <p:cNvSpPr txBox="1"/>
          <p:nvPr/>
        </p:nvSpPr>
        <p:spPr>
          <a:xfrm>
            <a:off x="780632" y="688903"/>
            <a:ext cx="10515600" cy="1325563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00" kern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sz="33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24840" y="3204525"/>
            <a:ext cx="3589020" cy="239268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24839" y="5773769"/>
            <a:ext cx="3600000" cy="379910"/>
          </a:xfrm>
          <a:prstGeom prst="rect">
            <a:avLst/>
          </a:prstGeom>
          <a:gradFill flip="none" rotWithShape="1">
            <a:gsLst>
              <a:gs pos="0">
                <a:srgbClr val="07377F"/>
              </a:gs>
              <a:gs pos="100000">
                <a:srgbClr val="31859C"/>
              </a:gs>
            </a:gsLst>
            <a:lin ang="2700000" scaled="1"/>
            <a:tileRect/>
          </a:gradFill>
          <a:ln w="25400" cap="flat">
            <a:noFill/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845" hangingPunct="0"/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操作方便易上手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47860" y="5773769"/>
            <a:ext cx="3600000" cy="379910"/>
          </a:xfrm>
          <a:prstGeom prst="rect">
            <a:avLst/>
          </a:prstGeom>
          <a:gradFill flip="none" rotWithShape="1">
            <a:gsLst>
              <a:gs pos="0">
                <a:srgbClr val="07377F"/>
              </a:gs>
              <a:gs pos="100000">
                <a:srgbClr val="31859C"/>
              </a:gs>
            </a:gsLst>
            <a:lin ang="2700000" scaled="1"/>
            <a:tileRect/>
          </a:gradFill>
          <a:ln w="25400" cap="flat">
            <a:noFill/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845" hangingPunct="0"/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小巧便携任意摆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070880" y="5712213"/>
            <a:ext cx="3600000" cy="503021"/>
          </a:xfrm>
          <a:prstGeom prst="rect">
            <a:avLst/>
          </a:prstGeom>
          <a:gradFill flip="none" rotWithShape="1">
            <a:gsLst>
              <a:gs pos="0">
                <a:srgbClr val="07377F"/>
              </a:gs>
              <a:gs pos="100000">
                <a:srgbClr val="31859C"/>
              </a:gs>
            </a:gsLst>
            <a:lin ang="2700000" scaled="1"/>
            <a:tileRect/>
          </a:gradFill>
          <a:ln w="25400" cap="flat">
            <a:noFill/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8" tIns="35718" rIns="35718" bIns="35718" numCol="1" spcCol="38100" rtlCol="0" anchor="ctr">
            <a:spAutoFit/>
          </a:bodyPr>
          <a:lstStyle/>
          <a:p>
            <a:pPr algn="ctr" defTabSz="410845" hangingPunct="0"/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数字中国峰会指定入住设备</a:t>
            </a:r>
            <a:endParaRPr lang="en-US" altLang="zh-CN" sz="1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  <a:p>
            <a:pPr algn="ctr" defTabSz="410845" hangingPunct="0"/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获得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CCTV</a:t>
            </a: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Helvetica Light"/>
                <a:sym typeface="Agency FB" panose="020B0503020202020204" pitchFamily="34" charset="0"/>
              </a:rPr>
              <a:t>财经频道关注报道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Light"/>
              <a:sym typeface="Agency FB" panose="020B0503020202020204" pitchFamily="3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1"/>
          <a:stretch>
            <a:fillRect/>
          </a:stretch>
        </p:blipFill>
        <p:spPr>
          <a:xfrm>
            <a:off x="8077201" y="3185160"/>
            <a:ext cx="3581400" cy="241204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91753"/>
            <a:ext cx="3604261" cy="2405453"/>
          </a:xfrm>
          <a:prstGeom prst="rect">
            <a:avLst/>
          </a:prstGeom>
        </p:spPr>
      </p:pic>
      <p:sp>
        <p:nvSpPr>
          <p:cNvPr id="17" name="标题 1"/>
          <p:cNvSpPr txBox="1"/>
          <p:nvPr/>
        </p:nvSpPr>
        <p:spPr>
          <a:xfrm>
            <a:off x="1184201" y="-778677"/>
            <a:ext cx="10112031" cy="669413"/>
          </a:xfrm>
          <a:prstGeom prst="rect">
            <a:avLst/>
          </a:prstGeom>
          <a:ln w="25400">
            <a:miter lim="400000"/>
          </a:ln>
        </p:spPr>
        <p:txBody>
          <a:bodyPr vert="horz" lIns="60008" tIns="60008" rIns="60008" bIns="60008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endParaRPr lang="zh-CN" altLang="en-US" sz="27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sp>
          <p:nvSpPr>
            <p:cNvPr id="33" name="标题 1"/>
            <p:cNvSpPr txBox="1"/>
            <p:nvPr/>
          </p:nvSpPr>
          <p:spPr>
            <a:xfrm>
              <a:off x="3052727" y="-203468"/>
              <a:ext cx="664786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泰基是中国领先的智慧酒店解决方案供应商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28713" y="203421"/>
              <a:ext cx="2590649" cy="456854"/>
              <a:chOff x="1114426" y="2161470"/>
              <a:chExt cx="5905694" cy="913708"/>
            </a:xfrm>
          </p:grpSpPr>
          <p:sp>
            <p:nvSpPr>
              <p:cNvPr id="36" name="圆形"/>
              <p:cNvSpPr/>
              <p:nvPr/>
            </p:nvSpPr>
            <p:spPr>
              <a:xfrm>
                <a:off x="6876121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3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5957798" y="1137303"/>
            <a:ext cx="6096000" cy="16707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全天候服务体系为酒店节省人工</a:t>
            </a: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0.54/人</a:t>
            </a:r>
            <a:endParaRPr lang="zh-CN" altLang="en-US" b="1" dirty="0">
              <a:solidFill>
                <a:srgbClr val="FF9300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替代重复性人力劳动，接待订单数超过</a:t>
            </a: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总数的50%</a:t>
            </a:r>
            <a:endParaRPr lang="zh-CN" altLang="en-US" b="1" dirty="0">
              <a:solidFill>
                <a:srgbClr val="FF9300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人脸识别+公安直联</a:t>
            </a: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，技防+人防更合规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65860" y="1127977"/>
            <a:ext cx="6096000" cy="1675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CN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610</a:t>
            </a: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+家</a:t>
            </a: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酒店的共同选择（</a:t>
            </a:r>
            <a:r>
              <a:rPr lang="en-US" altLang="zh-CN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3900+</a:t>
            </a:r>
            <a:r>
              <a:rPr lang="zh-CN" altLang="en-US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台</a:t>
            </a: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设备）</a:t>
            </a:r>
            <a:endParaRPr lang="en-US" altLang="zh-CN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自助入住累计使用人次</a:t>
            </a:r>
            <a:r>
              <a:rPr lang="en-US" altLang="zh-CN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1.26</a:t>
            </a: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亿</a:t>
            </a:r>
            <a:endParaRPr lang="zh-CN" altLang="en-US" b="1" dirty="0">
              <a:solidFill>
                <a:srgbClr val="FF9300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市场主流</a:t>
            </a:r>
            <a:r>
              <a:rPr lang="en-US" altLang="zh-CN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PMS</a:t>
            </a: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和</a:t>
            </a:r>
            <a:r>
              <a:rPr lang="zh-CN" altLang="en-US" b="1" dirty="0">
                <a:solidFill>
                  <a:srgbClr val="FF9300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门锁厂商</a:t>
            </a:r>
            <a:r>
              <a: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rPr>
              <a:t>预置对接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  <a:sym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488" y="1947184"/>
            <a:ext cx="2571750" cy="12668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9405" y="2108509"/>
            <a:ext cx="2744008" cy="2744008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810603" y="1957071"/>
            <a:ext cx="1382567" cy="1382567"/>
          </a:xfrm>
          <a:prstGeom prst="ellipse">
            <a:avLst/>
          </a:prstGeom>
          <a:solidFill>
            <a:srgbClr val="02727E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二代证身份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识别技术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154247" y="2823473"/>
            <a:ext cx="1114232" cy="1114232"/>
          </a:xfrm>
          <a:prstGeom prst="ellipse">
            <a:avLst/>
          </a:prstGeom>
          <a:solidFill>
            <a:srgbClr val="A9C1CB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精准高清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多点触控屏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99586" y="3672322"/>
            <a:ext cx="1333921" cy="1333921"/>
          </a:xfrm>
          <a:prstGeom prst="ellipse">
            <a:avLst/>
          </a:prstGeom>
          <a:solidFill>
            <a:srgbClr val="7EA2B1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发票分联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回收技术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205535" y="4557707"/>
            <a:ext cx="1049160" cy="1049160"/>
          </a:xfrm>
          <a:prstGeom prst="ellipse">
            <a:avLst/>
          </a:prstGeom>
          <a:solidFill>
            <a:srgbClr val="A9C1CB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远程监控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无缝运维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自动升级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739474" y="3055346"/>
            <a:ext cx="1178243" cy="1178243"/>
          </a:xfrm>
          <a:prstGeom prst="ellipse">
            <a:avLst/>
          </a:prstGeom>
          <a:solidFill>
            <a:srgbClr val="A9C1CB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二维码扫描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绑定功能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356459" y="3899182"/>
            <a:ext cx="1369767" cy="1369767"/>
          </a:xfrm>
          <a:prstGeom prst="ellipse">
            <a:avLst/>
          </a:prstGeom>
          <a:solidFill>
            <a:srgbClr val="02727E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支持多种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融合支付方式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529774" y="2024134"/>
            <a:ext cx="1295017" cy="1295017"/>
          </a:xfrm>
          <a:prstGeom prst="ellipse">
            <a:avLst/>
          </a:prstGeom>
          <a:solidFill>
            <a:srgbClr val="7EA2B1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PSB</a:t>
            </a: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对接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公安直联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880839" y="2373119"/>
            <a:ext cx="362711" cy="36271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921009" y="1733963"/>
            <a:ext cx="537665" cy="537665"/>
          </a:xfrm>
          <a:prstGeom prst="ellipse">
            <a:avLst/>
          </a:prstGeom>
          <a:solidFill>
            <a:srgbClr val="CDD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69798" y="5397934"/>
            <a:ext cx="360977" cy="360977"/>
          </a:xfrm>
          <a:prstGeom prst="ellipse">
            <a:avLst/>
          </a:prstGeom>
          <a:solidFill>
            <a:srgbClr val="CDD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96255" y="5135656"/>
            <a:ext cx="183856" cy="183856"/>
          </a:xfrm>
          <a:prstGeom prst="ellipse">
            <a:avLst/>
          </a:prstGeom>
          <a:solidFill>
            <a:srgbClr val="CDD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443458" y="2002795"/>
            <a:ext cx="748464" cy="684807"/>
          </a:xfrm>
          <a:prstGeom prst="ellipse">
            <a:avLst/>
          </a:prstGeom>
          <a:solidFill>
            <a:srgbClr val="CDDA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endParaRPr lang="zh-CN" altLang="en-US" sz="1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41575" y="4339282"/>
            <a:ext cx="1766615" cy="1766615"/>
          </a:xfrm>
          <a:prstGeom prst="ellipse">
            <a:avLst/>
          </a:pr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主流门锁房卡匹配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房卡自动循环使用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82265" y="2555906"/>
            <a:ext cx="1165441" cy="1165441"/>
          </a:xfrm>
          <a:prstGeom prst="ellipse">
            <a:avLst/>
          </a:prstGeom>
          <a:solidFill>
            <a:srgbClr val="7EA2B1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加密传输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技术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047363" y="1290358"/>
            <a:ext cx="998879" cy="998879"/>
          </a:xfrm>
          <a:prstGeom prst="ellipse">
            <a:avLst/>
          </a:prstGeom>
          <a:solidFill>
            <a:srgbClr val="A9C1CB"/>
          </a:solidFill>
          <a:ln>
            <a:noFill/>
          </a:ln>
          <a:effectLst>
            <a:outerShdw blurRad="88900" sx="102000" sy="102000" algn="ctr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AI</a:t>
            </a: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人脸识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别技术</a:t>
            </a:r>
            <a:endParaRPr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33507" y="6492296"/>
            <a:ext cx="772519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根据各地相关政策和酒店集团要求不同，产品功能可能会有部分升级与定制，具体功能已实际产品交付功能为准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7097319" y="1415349"/>
            <a:ext cx="5118544" cy="4487172"/>
            <a:chOff x="14493305" y="905917"/>
            <a:chExt cx="10237088" cy="8974344"/>
          </a:xfrm>
        </p:grpSpPr>
        <p:sp>
          <p:nvSpPr>
            <p:cNvPr id="41" name="文本框 40"/>
            <p:cNvSpPr txBox="1"/>
            <p:nvPr/>
          </p:nvSpPr>
          <p:spPr>
            <a:xfrm>
              <a:off x="21498451" y="8205567"/>
              <a:ext cx="2999352" cy="1661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可独立加卡式</a:t>
              </a:r>
              <a:endParaRPr lang="en-US" altLang="zh-CN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/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房卡收发口</a:t>
              </a:r>
              <a:endParaRPr lang="en-US" altLang="zh-CN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/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卡量过少</a:t>
              </a:r>
              <a:r>
                <a: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定期清洗维护远程预警提示</a:t>
              </a:r>
              <a:endPara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14493305" y="905917"/>
              <a:ext cx="10237088" cy="8974344"/>
              <a:chOff x="14493305" y="905917"/>
              <a:chExt cx="10237087" cy="8974344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7076745" y="905917"/>
                <a:ext cx="313932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zh-CN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3D</a:t>
                </a:r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结构光高清摄像头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智能补光、活体比对</a:t>
                </a:r>
                <a:endPara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5076093" y="3793445"/>
                <a:ext cx="2689172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全高清高分辨率透亮大屏幕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电容</a:t>
                </a:r>
                <a:r>
                  <a:rPr lang="en-US" altLang="zh-CN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10</a:t>
                </a:r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点触控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endPara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4493305" y="7083033"/>
                <a:ext cx="2895664" cy="1292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高灵敏度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二代身份证读取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跑马灯提示</a:t>
                </a:r>
                <a:r>
                  <a:rPr lang="en-US" altLang="zh-CN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1</a:t>
                </a:r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秒识别</a:t>
                </a:r>
                <a:endPara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1648648" y="1461239"/>
                <a:ext cx="3081744" cy="1661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二维码扫描区</a:t>
                </a:r>
                <a:endPara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支持微信</a:t>
                </a:r>
                <a:r>
                  <a:rPr lang="en-US" altLang="zh-CN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lang="zh-CN" altLang="en-US" sz="12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支付宝扫码支付和团队集客分房码式快速入住</a:t>
                </a:r>
                <a:endPara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cxnSp>
            <p:nvCxnSpPr>
              <p:cNvPr id="43" name="肘形连接符 42"/>
              <p:cNvCxnSpPr>
                <a:endCxn id="29" idx="2"/>
              </p:cNvCxnSpPr>
              <p:nvPr/>
            </p:nvCxnSpPr>
            <p:spPr>
              <a:xfrm rot="10800000">
                <a:off x="18646405" y="1829247"/>
                <a:ext cx="2519396" cy="2313636"/>
              </a:xfrm>
              <a:prstGeom prst="bentConnector2">
                <a:avLst/>
              </a:prstGeom>
              <a:ln w="19050">
                <a:solidFill>
                  <a:srgbClr val="02727E"/>
                </a:solidFill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肘形连接符 45"/>
              <p:cNvCxnSpPr>
                <a:endCxn id="31" idx="2"/>
              </p:cNvCxnSpPr>
              <p:nvPr/>
            </p:nvCxnSpPr>
            <p:spPr>
              <a:xfrm rot="10800000" flipV="1">
                <a:off x="16420681" y="4966227"/>
                <a:ext cx="3357482" cy="489212"/>
              </a:xfrm>
              <a:prstGeom prst="bentConnector4">
                <a:avLst>
                  <a:gd name="adj1" fmla="val 29976"/>
                  <a:gd name="adj2" fmla="val 193456"/>
                </a:avLst>
              </a:prstGeom>
              <a:ln w="19050">
                <a:solidFill>
                  <a:srgbClr val="02727E"/>
                </a:solidFill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肘形连接符 49"/>
              <p:cNvCxnSpPr>
                <a:endCxn id="33" idx="2"/>
              </p:cNvCxnSpPr>
              <p:nvPr/>
            </p:nvCxnSpPr>
            <p:spPr>
              <a:xfrm rot="10800000" flipV="1">
                <a:off x="15941139" y="6107079"/>
                <a:ext cx="7264025" cy="2268616"/>
              </a:xfrm>
              <a:prstGeom prst="bentConnector4">
                <a:avLst>
                  <a:gd name="adj1" fmla="val 40034"/>
                  <a:gd name="adj2" fmla="val 120153"/>
                </a:avLst>
              </a:prstGeom>
              <a:ln w="19050">
                <a:solidFill>
                  <a:srgbClr val="02727E"/>
                </a:solidFill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肘形连接符 58"/>
              <p:cNvCxnSpPr/>
              <p:nvPr/>
            </p:nvCxnSpPr>
            <p:spPr>
              <a:xfrm rot="16200000" flipV="1">
                <a:off x="22404710" y="3947325"/>
                <a:ext cx="1778136" cy="6"/>
              </a:xfrm>
              <a:prstGeom prst="bentConnector3">
                <a:avLst>
                  <a:gd name="adj1" fmla="val 50000"/>
                </a:avLst>
              </a:prstGeom>
              <a:ln w="19050">
                <a:solidFill>
                  <a:srgbClr val="02727E"/>
                </a:solidFill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肘形连接符 64"/>
              <p:cNvCxnSpPr>
                <a:endCxn id="41" idx="2"/>
              </p:cNvCxnSpPr>
              <p:nvPr/>
            </p:nvCxnSpPr>
            <p:spPr>
              <a:xfrm rot="5400000">
                <a:off x="21254410" y="8123845"/>
                <a:ext cx="3487432" cy="25400"/>
              </a:xfrm>
              <a:prstGeom prst="bentConnector5">
                <a:avLst>
                  <a:gd name="adj1" fmla="val 26172"/>
                  <a:gd name="adj2" fmla="val 7704236"/>
                  <a:gd name="adj3" fmla="val 113110"/>
                </a:avLst>
              </a:prstGeom>
              <a:ln w="19050">
                <a:solidFill>
                  <a:srgbClr val="02727E"/>
                </a:solidFill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矩形 26"/>
          <p:cNvSpPr/>
          <p:nvPr/>
        </p:nvSpPr>
        <p:spPr>
          <a:xfrm>
            <a:off x="2415742" y="2136111"/>
            <a:ext cx="8250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客人成功入住短信提醒</a:t>
            </a:r>
            <a:endParaRPr lang="en-US" altLang="zh-CN" sz="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（可选）</a:t>
            </a:r>
            <a:endParaRPr lang="zh-CN" altLang="en-US" sz="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5" name="组合 34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核心技术自研，安全稳定有保障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0330" y="5546854"/>
            <a:ext cx="1651749" cy="96032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82618" y="5546854"/>
            <a:ext cx="1651749" cy="960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3330" y="5546854"/>
            <a:ext cx="1651749" cy="96032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063500" y="1720725"/>
            <a:ext cx="5741734" cy="3742719"/>
            <a:chOff x="1174968" y="2281918"/>
            <a:chExt cx="5741734" cy="3742719"/>
          </a:xfrm>
        </p:grpSpPr>
        <p:grpSp>
          <p:nvGrpSpPr>
            <p:cNvPr id="19" name="组合 18"/>
            <p:cNvGrpSpPr/>
            <p:nvPr/>
          </p:nvGrpSpPr>
          <p:grpSpPr>
            <a:xfrm>
              <a:off x="1174968" y="2281918"/>
              <a:ext cx="3745373" cy="3742719"/>
              <a:chOff x="1174968" y="2281918"/>
              <a:chExt cx="3745373" cy="3742719"/>
            </a:xfrm>
          </p:grpSpPr>
          <p:sp>
            <p:nvSpPr>
              <p:cNvPr id="22" name="任意多边形 60"/>
              <p:cNvSpPr/>
              <p:nvPr/>
            </p:nvSpPr>
            <p:spPr bwMode="auto">
              <a:xfrm>
                <a:off x="2365472" y="2987991"/>
                <a:ext cx="1364367" cy="2327918"/>
              </a:xfrm>
              <a:custGeom>
                <a:avLst/>
                <a:gdLst>
                  <a:gd name="T0" fmla="*/ 609 w 746"/>
                  <a:gd name="T1" fmla="*/ 26 h 1274"/>
                  <a:gd name="T2" fmla="*/ 22 w 746"/>
                  <a:gd name="T3" fmla="*/ 613 h 1274"/>
                  <a:gd name="T4" fmla="*/ 46 w 746"/>
                  <a:gd name="T5" fmla="*/ 671 h 1274"/>
                  <a:gd name="T6" fmla="*/ 271 w 746"/>
                  <a:gd name="T7" fmla="*/ 671 h 1274"/>
                  <a:gd name="T8" fmla="*/ 81 w 746"/>
                  <a:gd name="T9" fmla="*/ 1213 h 1274"/>
                  <a:gd name="T10" fmla="*/ 137 w 746"/>
                  <a:gd name="T11" fmla="*/ 1248 h 1274"/>
                  <a:gd name="T12" fmla="*/ 724 w 746"/>
                  <a:gd name="T13" fmla="*/ 661 h 1274"/>
                  <a:gd name="T14" fmla="*/ 700 w 746"/>
                  <a:gd name="T15" fmla="*/ 603 h 1274"/>
                  <a:gd name="T16" fmla="*/ 475 w 746"/>
                  <a:gd name="T17" fmla="*/ 603 h 1274"/>
                  <a:gd name="T18" fmla="*/ 665 w 746"/>
                  <a:gd name="T19" fmla="*/ 61 h 1274"/>
                  <a:gd name="T20" fmla="*/ 609 w 746"/>
                  <a:gd name="T21" fmla="*/ 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6" h="1274">
                    <a:moveTo>
                      <a:pt x="609" y="26"/>
                    </a:moveTo>
                    <a:cubicBezTo>
                      <a:pt x="22" y="613"/>
                      <a:pt x="22" y="613"/>
                      <a:pt x="22" y="613"/>
                    </a:cubicBezTo>
                    <a:cubicBezTo>
                      <a:pt x="0" y="634"/>
                      <a:pt x="15" y="671"/>
                      <a:pt x="46" y="671"/>
                    </a:cubicBezTo>
                    <a:cubicBezTo>
                      <a:pt x="271" y="671"/>
                      <a:pt x="271" y="671"/>
                      <a:pt x="271" y="671"/>
                    </a:cubicBezTo>
                    <a:cubicBezTo>
                      <a:pt x="81" y="1213"/>
                      <a:pt x="81" y="1213"/>
                      <a:pt x="81" y="1213"/>
                    </a:cubicBezTo>
                    <a:cubicBezTo>
                      <a:pt x="69" y="1247"/>
                      <a:pt x="112" y="1274"/>
                      <a:pt x="137" y="1248"/>
                    </a:cubicBezTo>
                    <a:cubicBezTo>
                      <a:pt x="724" y="661"/>
                      <a:pt x="724" y="661"/>
                      <a:pt x="724" y="661"/>
                    </a:cubicBezTo>
                    <a:cubicBezTo>
                      <a:pt x="746" y="640"/>
                      <a:pt x="731" y="603"/>
                      <a:pt x="700" y="603"/>
                    </a:cubicBezTo>
                    <a:cubicBezTo>
                      <a:pt x="475" y="603"/>
                      <a:pt x="475" y="603"/>
                      <a:pt x="475" y="603"/>
                    </a:cubicBezTo>
                    <a:cubicBezTo>
                      <a:pt x="665" y="61"/>
                      <a:pt x="665" y="61"/>
                      <a:pt x="665" y="61"/>
                    </a:cubicBezTo>
                    <a:cubicBezTo>
                      <a:pt x="677" y="27"/>
                      <a:pt x="634" y="0"/>
                      <a:pt x="609" y="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60000">
                    <a:schemeClr val="accent6"/>
                  </a:gs>
                </a:gsLst>
                <a:lin ang="2700000" scaled="0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6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任意多边形 61"/>
              <p:cNvSpPr/>
              <p:nvPr/>
            </p:nvSpPr>
            <p:spPr bwMode="auto">
              <a:xfrm>
                <a:off x="2110648" y="3217598"/>
                <a:ext cx="938335" cy="1665643"/>
              </a:xfrm>
              <a:custGeom>
                <a:avLst/>
                <a:gdLst>
                  <a:gd name="T0" fmla="*/ 205 w 513"/>
                  <a:gd name="T1" fmla="*/ 912 h 912"/>
                  <a:gd name="T2" fmla="*/ 183 w 513"/>
                  <a:gd name="T3" fmla="*/ 904 h 912"/>
                  <a:gd name="T4" fmla="*/ 0 w 513"/>
                  <a:gd name="T5" fmla="*/ 512 h 912"/>
                  <a:gd name="T6" fmla="*/ 138 w 513"/>
                  <a:gd name="T7" fmla="*/ 162 h 912"/>
                  <a:gd name="T8" fmla="*/ 475 w 513"/>
                  <a:gd name="T9" fmla="*/ 1 h 912"/>
                  <a:gd name="T10" fmla="*/ 512 w 513"/>
                  <a:gd name="T11" fmla="*/ 33 h 912"/>
                  <a:gd name="T12" fmla="*/ 480 w 513"/>
                  <a:gd name="T13" fmla="*/ 69 h 912"/>
                  <a:gd name="T14" fmla="*/ 68 w 513"/>
                  <a:gd name="T15" fmla="*/ 512 h 912"/>
                  <a:gd name="T16" fmla="*/ 227 w 513"/>
                  <a:gd name="T17" fmla="*/ 852 h 912"/>
                  <a:gd name="T18" fmla="*/ 237 w 513"/>
                  <a:gd name="T19" fmla="*/ 888 h 912"/>
                  <a:gd name="T20" fmla="*/ 205 w 513"/>
                  <a:gd name="T21" fmla="*/ 912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3" h="912">
                    <a:moveTo>
                      <a:pt x="205" y="912"/>
                    </a:moveTo>
                    <a:cubicBezTo>
                      <a:pt x="197" y="912"/>
                      <a:pt x="189" y="910"/>
                      <a:pt x="183" y="904"/>
                    </a:cubicBezTo>
                    <a:cubicBezTo>
                      <a:pt x="67" y="807"/>
                      <a:pt x="0" y="664"/>
                      <a:pt x="0" y="512"/>
                    </a:cubicBezTo>
                    <a:cubicBezTo>
                      <a:pt x="0" y="382"/>
                      <a:pt x="49" y="257"/>
                      <a:pt x="138" y="162"/>
                    </a:cubicBezTo>
                    <a:cubicBezTo>
                      <a:pt x="227" y="68"/>
                      <a:pt x="347" y="10"/>
                      <a:pt x="475" y="1"/>
                    </a:cubicBezTo>
                    <a:cubicBezTo>
                      <a:pt x="494" y="0"/>
                      <a:pt x="511" y="14"/>
                      <a:pt x="512" y="33"/>
                    </a:cubicBezTo>
                    <a:cubicBezTo>
                      <a:pt x="513" y="52"/>
                      <a:pt x="499" y="68"/>
                      <a:pt x="480" y="69"/>
                    </a:cubicBezTo>
                    <a:cubicBezTo>
                      <a:pt x="249" y="86"/>
                      <a:pt x="68" y="280"/>
                      <a:pt x="68" y="512"/>
                    </a:cubicBezTo>
                    <a:cubicBezTo>
                      <a:pt x="68" y="643"/>
                      <a:pt x="126" y="767"/>
                      <a:pt x="227" y="852"/>
                    </a:cubicBezTo>
                    <a:cubicBezTo>
                      <a:pt x="237" y="861"/>
                      <a:pt x="241" y="875"/>
                      <a:pt x="237" y="888"/>
                    </a:cubicBezTo>
                    <a:cubicBezTo>
                      <a:pt x="233" y="902"/>
                      <a:pt x="220" y="912"/>
                      <a:pt x="205" y="91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任意多边形 62"/>
              <p:cNvSpPr/>
              <p:nvPr/>
            </p:nvSpPr>
            <p:spPr bwMode="auto">
              <a:xfrm>
                <a:off x="2446431" y="2904378"/>
                <a:ext cx="856048" cy="250842"/>
              </a:xfrm>
              <a:custGeom>
                <a:avLst/>
                <a:gdLst>
                  <a:gd name="T0" fmla="*/ 39 w 468"/>
                  <a:gd name="T1" fmla="*/ 137 h 137"/>
                  <a:gd name="T2" fmla="*/ 9 w 468"/>
                  <a:gd name="T3" fmla="*/ 118 h 137"/>
                  <a:gd name="T4" fmla="*/ 24 w 468"/>
                  <a:gd name="T5" fmla="*/ 72 h 137"/>
                  <a:gd name="T6" fmla="*/ 329 w 468"/>
                  <a:gd name="T7" fmla="*/ 0 h 137"/>
                  <a:gd name="T8" fmla="*/ 437 w 468"/>
                  <a:gd name="T9" fmla="*/ 9 h 137"/>
                  <a:gd name="T10" fmla="*/ 465 w 468"/>
                  <a:gd name="T11" fmla="*/ 48 h 137"/>
                  <a:gd name="T12" fmla="*/ 426 w 468"/>
                  <a:gd name="T13" fmla="*/ 76 h 137"/>
                  <a:gd name="T14" fmla="*/ 329 w 468"/>
                  <a:gd name="T15" fmla="*/ 69 h 137"/>
                  <a:gd name="T16" fmla="*/ 54 w 468"/>
                  <a:gd name="T17" fmla="*/ 133 h 137"/>
                  <a:gd name="T18" fmla="*/ 39 w 468"/>
                  <a:gd name="T1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8" h="137">
                    <a:moveTo>
                      <a:pt x="39" y="137"/>
                    </a:moveTo>
                    <a:cubicBezTo>
                      <a:pt x="27" y="137"/>
                      <a:pt x="15" y="130"/>
                      <a:pt x="9" y="118"/>
                    </a:cubicBezTo>
                    <a:cubicBezTo>
                      <a:pt x="0" y="101"/>
                      <a:pt x="7" y="81"/>
                      <a:pt x="24" y="72"/>
                    </a:cubicBezTo>
                    <a:cubicBezTo>
                      <a:pt x="119" y="25"/>
                      <a:pt x="222" y="0"/>
                      <a:pt x="329" y="0"/>
                    </a:cubicBezTo>
                    <a:cubicBezTo>
                      <a:pt x="365" y="0"/>
                      <a:pt x="401" y="3"/>
                      <a:pt x="437" y="9"/>
                    </a:cubicBezTo>
                    <a:cubicBezTo>
                      <a:pt x="455" y="12"/>
                      <a:pt x="468" y="29"/>
                      <a:pt x="465" y="48"/>
                    </a:cubicBezTo>
                    <a:cubicBezTo>
                      <a:pt x="462" y="66"/>
                      <a:pt x="445" y="79"/>
                      <a:pt x="426" y="76"/>
                    </a:cubicBezTo>
                    <a:cubicBezTo>
                      <a:pt x="394" y="71"/>
                      <a:pt x="362" y="69"/>
                      <a:pt x="329" y="69"/>
                    </a:cubicBezTo>
                    <a:cubicBezTo>
                      <a:pt x="232" y="69"/>
                      <a:pt x="140" y="90"/>
                      <a:pt x="54" y="133"/>
                    </a:cubicBezTo>
                    <a:cubicBezTo>
                      <a:pt x="49" y="136"/>
                      <a:pt x="44" y="137"/>
                      <a:pt x="39" y="137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63"/>
              <p:cNvSpPr/>
              <p:nvPr/>
            </p:nvSpPr>
            <p:spPr bwMode="auto">
              <a:xfrm>
                <a:off x="1798755" y="3164510"/>
                <a:ext cx="630423" cy="2016025"/>
              </a:xfrm>
              <a:custGeom>
                <a:avLst/>
                <a:gdLst>
                  <a:gd name="T0" fmla="*/ 308 w 345"/>
                  <a:gd name="T1" fmla="*/ 1104 h 1104"/>
                  <a:gd name="T2" fmla="*/ 288 w 345"/>
                  <a:gd name="T3" fmla="*/ 1098 h 1104"/>
                  <a:gd name="T4" fmla="*/ 0 w 345"/>
                  <a:gd name="T5" fmla="*/ 541 h 1104"/>
                  <a:gd name="T6" fmla="*/ 252 w 345"/>
                  <a:gd name="T7" fmla="*/ 12 h 1104"/>
                  <a:gd name="T8" fmla="*/ 300 w 345"/>
                  <a:gd name="T9" fmla="*/ 17 h 1104"/>
                  <a:gd name="T10" fmla="*/ 295 w 345"/>
                  <a:gd name="T11" fmla="*/ 65 h 1104"/>
                  <a:gd name="T12" fmla="*/ 69 w 345"/>
                  <a:gd name="T13" fmla="*/ 541 h 1104"/>
                  <a:gd name="T14" fmla="*/ 327 w 345"/>
                  <a:gd name="T15" fmla="*/ 1042 h 1104"/>
                  <a:gd name="T16" fmla="*/ 340 w 345"/>
                  <a:gd name="T17" fmla="*/ 1081 h 1104"/>
                  <a:gd name="T18" fmla="*/ 308 w 345"/>
                  <a:gd name="T19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5" h="1104">
                    <a:moveTo>
                      <a:pt x="308" y="1104"/>
                    </a:moveTo>
                    <a:cubicBezTo>
                      <a:pt x="301" y="1104"/>
                      <a:pt x="294" y="1102"/>
                      <a:pt x="288" y="1098"/>
                    </a:cubicBezTo>
                    <a:cubicBezTo>
                      <a:pt x="108" y="970"/>
                      <a:pt x="0" y="762"/>
                      <a:pt x="0" y="541"/>
                    </a:cubicBezTo>
                    <a:cubicBezTo>
                      <a:pt x="0" y="335"/>
                      <a:pt x="92" y="142"/>
                      <a:pt x="252" y="12"/>
                    </a:cubicBezTo>
                    <a:cubicBezTo>
                      <a:pt x="266" y="0"/>
                      <a:pt x="288" y="2"/>
                      <a:pt x="300" y="17"/>
                    </a:cubicBezTo>
                    <a:cubicBezTo>
                      <a:pt x="312" y="31"/>
                      <a:pt x="310" y="53"/>
                      <a:pt x="295" y="65"/>
                    </a:cubicBezTo>
                    <a:cubicBezTo>
                      <a:pt x="151" y="182"/>
                      <a:pt x="69" y="356"/>
                      <a:pt x="69" y="541"/>
                    </a:cubicBezTo>
                    <a:cubicBezTo>
                      <a:pt x="69" y="739"/>
                      <a:pt x="165" y="927"/>
                      <a:pt x="327" y="1042"/>
                    </a:cubicBezTo>
                    <a:cubicBezTo>
                      <a:pt x="339" y="1051"/>
                      <a:pt x="345" y="1067"/>
                      <a:pt x="340" y="1081"/>
                    </a:cubicBezTo>
                    <a:cubicBezTo>
                      <a:pt x="335" y="1094"/>
                      <a:pt x="322" y="1104"/>
                      <a:pt x="308" y="110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 64"/>
              <p:cNvSpPr/>
              <p:nvPr/>
            </p:nvSpPr>
            <p:spPr bwMode="auto">
              <a:xfrm>
                <a:off x="2985277" y="4796972"/>
                <a:ext cx="633077" cy="290658"/>
              </a:xfrm>
              <a:custGeom>
                <a:avLst/>
                <a:gdLst>
                  <a:gd name="T0" fmla="*/ 34 w 346"/>
                  <a:gd name="T1" fmla="*/ 159 h 159"/>
                  <a:gd name="T2" fmla="*/ 0 w 346"/>
                  <a:gd name="T3" fmla="*/ 125 h 159"/>
                  <a:gd name="T4" fmla="*/ 34 w 346"/>
                  <a:gd name="T5" fmla="*/ 91 h 159"/>
                  <a:gd name="T6" fmla="*/ 288 w 346"/>
                  <a:gd name="T7" fmla="*/ 11 h 159"/>
                  <a:gd name="T8" fmla="*/ 335 w 346"/>
                  <a:gd name="T9" fmla="*/ 20 h 159"/>
                  <a:gd name="T10" fmla="*/ 327 w 346"/>
                  <a:gd name="T11" fmla="*/ 67 h 159"/>
                  <a:gd name="T12" fmla="*/ 34 w 346"/>
                  <a:gd name="T13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159">
                    <a:moveTo>
                      <a:pt x="34" y="159"/>
                    </a:moveTo>
                    <a:cubicBezTo>
                      <a:pt x="15" y="159"/>
                      <a:pt x="0" y="144"/>
                      <a:pt x="0" y="125"/>
                    </a:cubicBezTo>
                    <a:cubicBezTo>
                      <a:pt x="0" y="106"/>
                      <a:pt x="15" y="91"/>
                      <a:pt x="34" y="91"/>
                    </a:cubicBezTo>
                    <a:cubicBezTo>
                      <a:pt x="125" y="91"/>
                      <a:pt x="213" y="63"/>
                      <a:pt x="288" y="11"/>
                    </a:cubicBezTo>
                    <a:cubicBezTo>
                      <a:pt x="303" y="0"/>
                      <a:pt x="324" y="4"/>
                      <a:pt x="335" y="20"/>
                    </a:cubicBezTo>
                    <a:cubicBezTo>
                      <a:pt x="346" y="35"/>
                      <a:pt x="342" y="56"/>
                      <a:pt x="327" y="67"/>
                    </a:cubicBezTo>
                    <a:cubicBezTo>
                      <a:pt x="241" y="127"/>
                      <a:pt x="139" y="159"/>
                      <a:pt x="34" y="159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 65"/>
              <p:cNvSpPr/>
              <p:nvPr/>
            </p:nvSpPr>
            <p:spPr bwMode="auto">
              <a:xfrm>
                <a:off x="3540049" y="3414025"/>
                <a:ext cx="444614" cy="1361713"/>
              </a:xfrm>
              <a:custGeom>
                <a:avLst/>
                <a:gdLst>
                  <a:gd name="T0" fmla="*/ 97 w 243"/>
                  <a:gd name="T1" fmla="*/ 745 h 745"/>
                  <a:gd name="T2" fmla="*/ 71 w 243"/>
                  <a:gd name="T3" fmla="*/ 689 h 745"/>
                  <a:gd name="T4" fmla="*/ 175 w 243"/>
                  <a:gd name="T5" fmla="*/ 404 h 745"/>
                  <a:gd name="T6" fmla="*/ 16 w 243"/>
                  <a:gd name="T7" fmla="*/ 64 h 745"/>
                  <a:gd name="T8" fmla="*/ 12 w 243"/>
                  <a:gd name="T9" fmla="*/ 16 h 745"/>
                  <a:gd name="T10" fmla="*/ 60 w 243"/>
                  <a:gd name="T11" fmla="*/ 12 h 745"/>
                  <a:gd name="T12" fmla="*/ 243 w 243"/>
                  <a:gd name="T13" fmla="*/ 404 h 745"/>
                  <a:gd name="T14" fmla="*/ 123 w 243"/>
                  <a:gd name="T15" fmla="*/ 733 h 745"/>
                  <a:gd name="T16" fmla="*/ 97 w 243"/>
                  <a:gd name="T17" fmla="*/ 745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" h="745">
                    <a:moveTo>
                      <a:pt x="97" y="745"/>
                    </a:moveTo>
                    <a:cubicBezTo>
                      <a:pt x="68" y="745"/>
                      <a:pt x="53" y="711"/>
                      <a:pt x="71" y="689"/>
                    </a:cubicBezTo>
                    <a:cubicBezTo>
                      <a:pt x="138" y="610"/>
                      <a:pt x="175" y="508"/>
                      <a:pt x="175" y="404"/>
                    </a:cubicBezTo>
                    <a:cubicBezTo>
                      <a:pt x="175" y="273"/>
                      <a:pt x="117" y="149"/>
                      <a:pt x="16" y="64"/>
                    </a:cubicBezTo>
                    <a:cubicBezTo>
                      <a:pt x="2" y="52"/>
                      <a:pt x="0" y="30"/>
                      <a:pt x="12" y="16"/>
                    </a:cubicBezTo>
                    <a:cubicBezTo>
                      <a:pt x="24" y="2"/>
                      <a:pt x="46" y="0"/>
                      <a:pt x="60" y="12"/>
                    </a:cubicBezTo>
                    <a:cubicBezTo>
                      <a:pt x="176" y="109"/>
                      <a:pt x="243" y="252"/>
                      <a:pt x="243" y="404"/>
                    </a:cubicBezTo>
                    <a:cubicBezTo>
                      <a:pt x="243" y="524"/>
                      <a:pt x="200" y="641"/>
                      <a:pt x="123" y="733"/>
                    </a:cubicBezTo>
                    <a:cubicBezTo>
                      <a:pt x="116" y="741"/>
                      <a:pt x="107" y="745"/>
                      <a:pt x="97" y="74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任意多边形 66"/>
              <p:cNvSpPr/>
              <p:nvPr/>
            </p:nvSpPr>
            <p:spPr bwMode="auto">
              <a:xfrm>
                <a:off x="2792832" y="3457822"/>
                <a:ext cx="1503724" cy="1941702"/>
              </a:xfrm>
              <a:custGeom>
                <a:avLst/>
                <a:gdLst>
                  <a:gd name="T0" fmla="*/ 139 w 822"/>
                  <a:gd name="T1" fmla="*/ 1063 h 1063"/>
                  <a:gd name="T2" fmla="*/ 31 w 822"/>
                  <a:gd name="T3" fmla="*/ 1054 h 1063"/>
                  <a:gd name="T4" fmla="*/ 3 w 822"/>
                  <a:gd name="T5" fmla="*/ 1015 h 1063"/>
                  <a:gd name="T6" fmla="*/ 42 w 822"/>
                  <a:gd name="T7" fmla="*/ 987 h 1063"/>
                  <a:gd name="T8" fmla="*/ 139 w 822"/>
                  <a:gd name="T9" fmla="*/ 994 h 1063"/>
                  <a:gd name="T10" fmla="*/ 753 w 822"/>
                  <a:gd name="T11" fmla="*/ 380 h 1063"/>
                  <a:gd name="T12" fmla="*/ 662 w 822"/>
                  <a:gd name="T13" fmla="*/ 57 h 1063"/>
                  <a:gd name="T14" fmla="*/ 673 w 822"/>
                  <a:gd name="T15" fmla="*/ 10 h 1063"/>
                  <a:gd name="T16" fmla="*/ 720 w 822"/>
                  <a:gd name="T17" fmla="*/ 21 h 1063"/>
                  <a:gd name="T18" fmla="*/ 822 w 822"/>
                  <a:gd name="T19" fmla="*/ 380 h 1063"/>
                  <a:gd name="T20" fmla="*/ 139 w 822"/>
                  <a:gd name="T21" fmla="*/ 1063 h 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2" h="1063">
                    <a:moveTo>
                      <a:pt x="139" y="1063"/>
                    </a:moveTo>
                    <a:cubicBezTo>
                      <a:pt x="103" y="1063"/>
                      <a:pt x="67" y="1060"/>
                      <a:pt x="31" y="1054"/>
                    </a:cubicBezTo>
                    <a:cubicBezTo>
                      <a:pt x="13" y="1051"/>
                      <a:pt x="0" y="1034"/>
                      <a:pt x="3" y="1015"/>
                    </a:cubicBezTo>
                    <a:cubicBezTo>
                      <a:pt x="6" y="997"/>
                      <a:pt x="23" y="984"/>
                      <a:pt x="42" y="987"/>
                    </a:cubicBezTo>
                    <a:cubicBezTo>
                      <a:pt x="74" y="992"/>
                      <a:pt x="106" y="994"/>
                      <a:pt x="139" y="994"/>
                    </a:cubicBezTo>
                    <a:cubicBezTo>
                      <a:pt x="478" y="994"/>
                      <a:pt x="753" y="719"/>
                      <a:pt x="753" y="380"/>
                    </a:cubicBezTo>
                    <a:cubicBezTo>
                      <a:pt x="753" y="265"/>
                      <a:pt x="722" y="154"/>
                      <a:pt x="662" y="57"/>
                    </a:cubicBezTo>
                    <a:cubicBezTo>
                      <a:pt x="652" y="41"/>
                      <a:pt x="657" y="20"/>
                      <a:pt x="673" y="10"/>
                    </a:cubicBezTo>
                    <a:cubicBezTo>
                      <a:pt x="689" y="0"/>
                      <a:pt x="710" y="5"/>
                      <a:pt x="720" y="21"/>
                    </a:cubicBezTo>
                    <a:cubicBezTo>
                      <a:pt x="786" y="128"/>
                      <a:pt x="822" y="253"/>
                      <a:pt x="822" y="380"/>
                    </a:cubicBezTo>
                    <a:cubicBezTo>
                      <a:pt x="822" y="756"/>
                      <a:pt x="515" y="1063"/>
                      <a:pt x="139" y="10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  <a:alpha val="12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 68"/>
              <p:cNvSpPr/>
              <p:nvPr/>
            </p:nvSpPr>
            <p:spPr bwMode="auto">
              <a:xfrm>
                <a:off x="1176296" y="2281918"/>
                <a:ext cx="1871359" cy="1851452"/>
              </a:xfrm>
              <a:custGeom>
                <a:avLst/>
                <a:gdLst>
                  <a:gd name="T0" fmla="*/ 475 w 1023"/>
                  <a:gd name="T1" fmla="*/ 510 h 1014"/>
                  <a:gd name="T2" fmla="*/ 732 w 1023"/>
                  <a:gd name="T3" fmla="*/ 332 h 1014"/>
                  <a:gd name="T4" fmla="*/ 964 w 1023"/>
                  <a:gd name="T5" fmla="*/ 275 h 1014"/>
                  <a:gd name="T6" fmla="*/ 1023 w 1023"/>
                  <a:gd name="T7" fmla="*/ 212 h 1014"/>
                  <a:gd name="T8" fmla="*/ 1023 w 1023"/>
                  <a:gd name="T9" fmla="*/ 66 h 1014"/>
                  <a:gd name="T10" fmla="*/ 956 w 1023"/>
                  <a:gd name="T11" fmla="*/ 2 h 1014"/>
                  <a:gd name="T12" fmla="*/ 627 w 1023"/>
                  <a:gd name="T13" fmla="*/ 80 h 1014"/>
                  <a:gd name="T14" fmla="*/ 270 w 1023"/>
                  <a:gd name="T15" fmla="*/ 330 h 1014"/>
                  <a:gd name="T16" fmla="*/ 0 w 1023"/>
                  <a:gd name="T17" fmla="*/ 989 h 1014"/>
                  <a:gd name="T18" fmla="*/ 272 w 1023"/>
                  <a:gd name="T19" fmla="*/ 1014 h 1014"/>
                  <a:gd name="T20" fmla="*/ 475 w 1023"/>
                  <a:gd name="T21" fmla="*/ 510 h 10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3" h="1014">
                    <a:moveTo>
                      <a:pt x="475" y="510"/>
                    </a:moveTo>
                    <a:cubicBezTo>
                      <a:pt x="547" y="434"/>
                      <a:pt x="634" y="373"/>
                      <a:pt x="732" y="332"/>
                    </a:cubicBezTo>
                    <a:cubicBezTo>
                      <a:pt x="804" y="301"/>
                      <a:pt x="883" y="282"/>
                      <a:pt x="964" y="275"/>
                    </a:cubicBezTo>
                    <a:cubicBezTo>
                      <a:pt x="997" y="273"/>
                      <a:pt x="1023" y="245"/>
                      <a:pt x="1023" y="212"/>
                    </a:cubicBezTo>
                    <a:cubicBezTo>
                      <a:pt x="1023" y="66"/>
                      <a:pt x="1023" y="66"/>
                      <a:pt x="1023" y="66"/>
                    </a:cubicBezTo>
                    <a:cubicBezTo>
                      <a:pt x="1023" y="29"/>
                      <a:pt x="992" y="0"/>
                      <a:pt x="956" y="2"/>
                    </a:cubicBezTo>
                    <a:cubicBezTo>
                      <a:pt x="840" y="10"/>
                      <a:pt x="729" y="37"/>
                      <a:pt x="627" y="80"/>
                    </a:cubicBezTo>
                    <a:cubicBezTo>
                      <a:pt x="490" y="137"/>
                      <a:pt x="369" y="223"/>
                      <a:pt x="270" y="330"/>
                    </a:cubicBezTo>
                    <a:cubicBezTo>
                      <a:pt x="109" y="505"/>
                      <a:pt x="8" y="735"/>
                      <a:pt x="0" y="989"/>
                    </a:cubicBezTo>
                    <a:cubicBezTo>
                      <a:pt x="272" y="1014"/>
                      <a:pt x="272" y="1014"/>
                      <a:pt x="272" y="1014"/>
                    </a:cubicBezTo>
                    <a:cubicBezTo>
                      <a:pt x="275" y="819"/>
                      <a:pt x="351" y="642"/>
                      <a:pt x="475" y="510"/>
                    </a:cubicBezTo>
                    <a:close/>
                  </a:path>
                </a:pathLst>
              </a:custGeom>
              <a:solidFill>
                <a:srgbClr val="7EA2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任意多边形 69"/>
              <p:cNvSpPr/>
              <p:nvPr/>
            </p:nvSpPr>
            <p:spPr bwMode="auto">
              <a:xfrm>
                <a:off x="1814682" y="2281918"/>
                <a:ext cx="1232974" cy="856048"/>
              </a:xfrm>
              <a:custGeom>
                <a:avLst/>
                <a:gdLst>
                  <a:gd name="T0" fmla="*/ 383 w 674"/>
                  <a:gd name="T1" fmla="*/ 332 h 469"/>
                  <a:gd name="T2" fmla="*/ 615 w 674"/>
                  <a:gd name="T3" fmla="*/ 275 h 469"/>
                  <a:gd name="T4" fmla="*/ 674 w 674"/>
                  <a:gd name="T5" fmla="*/ 212 h 469"/>
                  <a:gd name="T6" fmla="*/ 674 w 674"/>
                  <a:gd name="T7" fmla="*/ 66 h 469"/>
                  <a:gd name="T8" fmla="*/ 607 w 674"/>
                  <a:gd name="T9" fmla="*/ 2 h 469"/>
                  <a:gd name="T10" fmla="*/ 278 w 674"/>
                  <a:gd name="T11" fmla="*/ 80 h 469"/>
                  <a:gd name="T12" fmla="*/ 0 w 674"/>
                  <a:gd name="T13" fmla="*/ 253 h 469"/>
                  <a:gd name="T14" fmla="*/ 168 w 674"/>
                  <a:gd name="T15" fmla="*/ 469 h 469"/>
                  <a:gd name="T16" fmla="*/ 383 w 674"/>
                  <a:gd name="T17" fmla="*/ 332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4" h="469">
                    <a:moveTo>
                      <a:pt x="383" y="332"/>
                    </a:moveTo>
                    <a:cubicBezTo>
                      <a:pt x="455" y="301"/>
                      <a:pt x="534" y="282"/>
                      <a:pt x="615" y="275"/>
                    </a:cubicBezTo>
                    <a:cubicBezTo>
                      <a:pt x="648" y="273"/>
                      <a:pt x="674" y="245"/>
                      <a:pt x="674" y="212"/>
                    </a:cubicBezTo>
                    <a:cubicBezTo>
                      <a:pt x="674" y="66"/>
                      <a:pt x="674" y="66"/>
                      <a:pt x="674" y="66"/>
                    </a:cubicBezTo>
                    <a:cubicBezTo>
                      <a:pt x="674" y="29"/>
                      <a:pt x="643" y="0"/>
                      <a:pt x="607" y="2"/>
                    </a:cubicBezTo>
                    <a:cubicBezTo>
                      <a:pt x="491" y="10"/>
                      <a:pt x="380" y="37"/>
                      <a:pt x="278" y="80"/>
                    </a:cubicBezTo>
                    <a:cubicBezTo>
                      <a:pt x="176" y="122"/>
                      <a:pt x="82" y="181"/>
                      <a:pt x="0" y="253"/>
                    </a:cubicBezTo>
                    <a:cubicBezTo>
                      <a:pt x="168" y="469"/>
                      <a:pt x="168" y="469"/>
                      <a:pt x="168" y="469"/>
                    </a:cubicBezTo>
                    <a:cubicBezTo>
                      <a:pt x="231" y="412"/>
                      <a:pt x="304" y="365"/>
                      <a:pt x="383" y="332"/>
                    </a:cubicBez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 70"/>
              <p:cNvSpPr/>
              <p:nvPr/>
            </p:nvSpPr>
            <p:spPr bwMode="auto">
              <a:xfrm>
                <a:off x="1174968" y="2656190"/>
                <a:ext cx="3745373" cy="3368447"/>
              </a:xfrm>
              <a:custGeom>
                <a:avLst/>
                <a:gdLst>
                  <a:gd name="T0" fmla="*/ 1781 w 2048"/>
                  <a:gd name="T1" fmla="*/ 130 h 1844"/>
                  <a:gd name="T2" fmla="*/ 1853 w 2048"/>
                  <a:gd name="T3" fmla="*/ 58 h 1844"/>
                  <a:gd name="T4" fmla="*/ 1829 w 2048"/>
                  <a:gd name="T5" fmla="*/ 0 h 1844"/>
                  <a:gd name="T6" fmla="*/ 1502 w 2048"/>
                  <a:gd name="T7" fmla="*/ 0 h 1844"/>
                  <a:gd name="T8" fmla="*/ 1468 w 2048"/>
                  <a:gd name="T9" fmla="*/ 34 h 1844"/>
                  <a:gd name="T10" fmla="*/ 1468 w 2048"/>
                  <a:gd name="T11" fmla="*/ 361 h 1844"/>
                  <a:gd name="T12" fmla="*/ 1526 w 2048"/>
                  <a:gd name="T13" fmla="*/ 385 h 1844"/>
                  <a:gd name="T14" fmla="*/ 1588 w 2048"/>
                  <a:gd name="T15" fmla="*/ 323 h 1844"/>
                  <a:gd name="T16" fmla="*/ 1775 w 2048"/>
                  <a:gd name="T17" fmla="*/ 814 h 1844"/>
                  <a:gd name="T18" fmla="*/ 1025 w 2048"/>
                  <a:gd name="T19" fmla="*/ 1570 h 1844"/>
                  <a:gd name="T20" fmla="*/ 273 w 2048"/>
                  <a:gd name="T21" fmla="*/ 819 h 1844"/>
                  <a:gd name="T22" fmla="*/ 273 w 2048"/>
                  <a:gd name="T23" fmla="*/ 809 h 1844"/>
                  <a:gd name="T24" fmla="*/ 1 w 2048"/>
                  <a:gd name="T25" fmla="*/ 784 h 1844"/>
                  <a:gd name="T26" fmla="*/ 0 w 2048"/>
                  <a:gd name="T27" fmla="*/ 841 h 1844"/>
                  <a:gd name="T28" fmla="*/ 1025 w 2048"/>
                  <a:gd name="T29" fmla="*/ 1843 h 1844"/>
                  <a:gd name="T30" fmla="*/ 2048 w 2048"/>
                  <a:gd name="T31" fmla="*/ 819 h 1844"/>
                  <a:gd name="T32" fmla="*/ 1781 w 2048"/>
                  <a:gd name="T33" fmla="*/ 130 h 1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48" h="1844">
                    <a:moveTo>
                      <a:pt x="1781" y="130"/>
                    </a:moveTo>
                    <a:cubicBezTo>
                      <a:pt x="1853" y="58"/>
                      <a:pt x="1853" y="58"/>
                      <a:pt x="1853" y="58"/>
                    </a:cubicBezTo>
                    <a:cubicBezTo>
                      <a:pt x="1875" y="37"/>
                      <a:pt x="1859" y="0"/>
                      <a:pt x="1829" y="0"/>
                    </a:cubicBezTo>
                    <a:cubicBezTo>
                      <a:pt x="1502" y="0"/>
                      <a:pt x="1502" y="0"/>
                      <a:pt x="1502" y="0"/>
                    </a:cubicBezTo>
                    <a:cubicBezTo>
                      <a:pt x="1483" y="0"/>
                      <a:pt x="1468" y="15"/>
                      <a:pt x="1468" y="34"/>
                    </a:cubicBezTo>
                    <a:cubicBezTo>
                      <a:pt x="1468" y="361"/>
                      <a:pt x="1468" y="361"/>
                      <a:pt x="1468" y="361"/>
                    </a:cubicBezTo>
                    <a:cubicBezTo>
                      <a:pt x="1468" y="392"/>
                      <a:pt x="1505" y="407"/>
                      <a:pt x="1526" y="385"/>
                    </a:cubicBezTo>
                    <a:cubicBezTo>
                      <a:pt x="1588" y="323"/>
                      <a:pt x="1588" y="323"/>
                      <a:pt x="1588" y="323"/>
                    </a:cubicBezTo>
                    <a:cubicBezTo>
                      <a:pt x="1703" y="454"/>
                      <a:pt x="1774" y="626"/>
                      <a:pt x="1775" y="814"/>
                    </a:cubicBezTo>
                    <a:cubicBezTo>
                      <a:pt x="1778" y="1228"/>
                      <a:pt x="1440" y="1569"/>
                      <a:pt x="1025" y="1570"/>
                    </a:cubicBezTo>
                    <a:cubicBezTo>
                      <a:pt x="610" y="1571"/>
                      <a:pt x="273" y="1234"/>
                      <a:pt x="273" y="819"/>
                    </a:cubicBezTo>
                    <a:cubicBezTo>
                      <a:pt x="273" y="816"/>
                      <a:pt x="273" y="812"/>
                      <a:pt x="273" y="809"/>
                    </a:cubicBezTo>
                    <a:cubicBezTo>
                      <a:pt x="1" y="784"/>
                      <a:pt x="1" y="784"/>
                      <a:pt x="1" y="784"/>
                    </a:cubicBezTo>
                    <a:cubicBezTo>
                      <a:pt x="0" y="803"/>
                      <a:pt x="0" y="822"/>
                      <a:pt x="0" y="841"/>
                    </a:cubicBezTo>
                    <a:cubicBezTo>
                      <a:pt x="12" y="1396"/>
                      <a:pt x="469" y="1844"/>
                      <a:pt x="1025" y="1843"/>
                    </a:cubicBezTo>
                    <a:cubicBezTo>
                      <a:pt x="1590" y="1842"/>
                      <a:pt x="2048" y="1384"/>
                      <a:pt x="2048" y="819"/>
                    </a:cubicBezTo>
                    <a:cubicBezTo>
                      <a:pt x="2048" y="554"/>
                      <a:pt x="1947" y="312"/>
                      <a:pt x="1781" y="130"/>
                    </a:cubicBezTo>
                    <a:close/>
                  </a:path>
                </a:pathLst>
              </a:custGeom>
              <a:solidFill>
                <a:srgbClr val="02727E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3765"/>
                <a:endParaRPr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0" name="任意多边形 42"/>
            <p:cNvSpPr/>
            <p:nvPr/>
          </p:nvSpPr>
          <p:spPr bwMode="auto">
            <a:xfrm>
              <a:off x="6711141" y="2345713"/>
              <a:ext cx="205561" cy="171132"/>
            </a:xfrm>
            <a:custGeom>
              <a:avLst/>
              <a:gdLst>
                <a:gd name="connsiteX0" fmla="*/ 483573 w 526297"/>
                <a:gd name="connsiteY0" fmla="*/ 133971 h 438150"/>
                <a:gd name="connsiteX1" fmla="*/ 527674 w 526297"/>
                <a:gd name="connsiteY1" fmla="*/ 178072 h 438150"/>
                <a:gd name="connsiteX2" fmla="*/ 527579 w 526297"/>
                <a:gd name="connsiteY2" fmla="*/ 181501 h 438150"/>
                <a:gd name="connsiteX3" fmla="*/ 514244 w 526297"/>
                <a:gd name="connsiteY3" fmla="*/ 355237 h 438150"/>
                <a:gd name="connsiteX4" fmla="*/ 485764 w 526297"/>
                <a:gd name="connsiteY4" fmla="*/ 381621 h 438150"/>
                <a:gd name="connsiteX5" fmla="*/ 454998 w 526297"/>
                <a:gd name="connsiteY5" fmla="*/ 381621 h 438150"/>
                <a:gd name="connsiteX6" fmla="*/ 454998 w 526297"/>
                <a:gd name="connsiteY6" fmla="*/ 438771 h 438150"/>
                <a:gd name="connsiteX7" fmla="*/ 435948 w 526297"/>
                <a:gd name="connsiteY7" fmla="*/ 438771 h 438150"/>
                <a:gd name="connsiteX8" fmla="*/ 435948 w 526297"/>
                <a:gd name="connsiteY8" fmla="*/ 381621 h 438150"/>
                <a:gd name="connsiteX9" fmla="*/ 93048 w 526297"/>
                <a:gd name="connsiteY9" fmla="*/ 381621 h 438150"/>
                <a:gd name="connsiteX10" fmla="*/ 93048 w 526297"/>
                <a:gd name="connsiteY10" fmla="*/ 438771 h 438150"/>
                <a:gd name="connsiteX11" fmla="*/ 73998 w 526297"/>
                <a:gd name="connsiteY11" fmla="*/ 438771 h 438150"/>
                <a:gd name="connsiteX12" fmla="*/ 73998 w 526297"/>
                <a:gd name="connsiteY12" fmla="*/ 381621 h 438150"/>
                <a:gd name="connsiteX13" fmla="*/ 43328 w 526297"/>
                <a:gd name="connsiteY13" fmla="*/ 381621 h 438150"/>
                <a:gd name="connsiteX14" fmla="*/ 14848 w 526297"/>
                <a:gd name="connsiteY14" fmla="*/ 355237 h 438150"/>
                <a:gd name="connsiteX15" fmla="*/ 1513 w 526297"/>
                <a:gd name="connsiteY15" fmla="*/ 181501 h 438150"/>
                <a:gd name="connsiteX16" fmla="*/ 42089 w 526297"/>
                <a:gd name="connsiteY16" fmla="*/ 134162 h 438150"/>
                <a:gd name="connsiteX17" fmla="*/ 45518 w 526297"/>
                <a:gd name="connsiteY17" fmla="*/ 134066 h 438150"/>
                <a:gd name="connsiteX18" fmla="*/ 101906 w 526297"/>
                <a:gd name="connsiteY18" fmla="*/ 180834 h 438150"/>
                <a:gd name="connsiteX19" fmla="*/ 121623 w 526297"/>
                <a:gd name="connsiteY19" fmla="*/ 286371 h 438150"/>
                <a:gd name="connsiteX20" fmla="*/ 407373 w 526297"/>
                <a:gd name="connsiteY20" fmla="*/ 286371 h 438150"/>
                <a:gd name="connsiteX21" fmla="*/ 427185 w 526297"/>
                <a:gd name="connsiteY21" fmla="*/ 180739 h 438150"/>
                <a:gd name="connsiteX22" fmla="*/ 483573 w 526297"/>
                <a:gd name="connsiteY22" fmla="*/ 133971 h 438150"/>
                <a:gd name="connsiteX23" fmla="*/ 416898 w 526297"/>
                <a:gd name="connsiteY23" fmla="*/ 621 h 438150"/>
                <a:gd name="connsiteX24" fmla="*/ 483573 w 526297"/>
                <a:gd name="connsiteY24" fmla="*/ 67296 h 438150"/>
                <a:gd name="connsiteX25" fmla="*/ 483573 w 526297"/>
                <a:gd name="connsiteY25" fmla="*/ 115397 h 438150"/>
                <a:gd name="connsiteX26" fmla="*/ 476429 w 526297"/>
                <a:gd name="connsiteY26" fmla="*/ 114921 h 438150"/>
                <a:gd name="connsiteX27" fmla="*/ 412040 w 526297"/>
                <a:gd name="connsiteY27" fmla="*/ 166451 h 438150"/>
                <a:gd name="connsiteX28" fmla="*/ 411564 w 526297"/>
                <a:gd name="connsiteY28" fmla="*/ 168737 h 438150"/>
                <a:gd name="connsiteX29" fmla="*/ 393086 w 526297"/>
                <a:gd name="connsiteY29" fmla="*/ 267321 h 438150"/>
                <a:gd name="connsiteX30" fmla="*/ 135911 w 526297"/>
                <a:gd name="connsiteY30" fmla="*/ 267321 h 438150"/>
                <a:gd name="connsiteX31" fmla="*/ 117432 w 526297"/>
                <a:gd name="connsiteY31" fmla="*/ 168737 h 438150"/>
                <a:gd name="connsiteX32" fmla="*/ 52567 w 526297"/>
                <a:gd name="connsiteY32" fmla="*/ 114921 h 438150"/>
                <a:gd name="connsiteX33" fmla="*/ 54948 w 526297"/>
                <a:gd name="connsiteY33" fmla="*/ 67296 h 438150"/>
                <a:gd name="connsiteX34" fmla="*/ 121623 w 526297"/>
                <a:gd name="connsiteY34" fmla="*/ 621 h 438150"/>
                <a:gd name="connsiteX35" fmla="*/ 416898 w 526297"/>
                <a:gd name="connsiteY35" fmla="*/ 621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26297" h="438150">
                  <a:moveTo>
                    <a:pt x="483573" y="133971"/>
                  </a:moveTo>
                  <a:cubicBezTo>
                    <a:pt x="507957" y="133971"/>
                    <a:pt x="527674" y="153688"/>
                    <a:pt x="527674" y="178072"/>
                  </a:cubicBezTo>
                  <a:cubicBezTo>
                    <a:pt x="527674" y="179215"/>
                    <a:pt x="527674" y="180358"/>
                    <a:pt x="527579" y="181501"/>
                  </a:cubicBezTo>
                  <a:lnTo>
                    <a:pt x="514244" y="355237"/>
                  </a:lnTo>
                  <a:cubicBezTo>
                    <a:pt x="513101" y="370096"/>
                    <a:pt x="500718" y="381621"/>
                    <a:pt x="485764" y="381621"/>
                  </a:cubicBezTo>
                  <a:lnTo>
                    <a:pt x="454998" y="381621"/>
                  </a:lnTo>
                  <a:lnTo>
                    <a:pt x="454998" y="438771"/>
                  </a:lnTo>
                  <a:lnTo>
                    <a:pt x="435948" y="438771"/>
                  </a:lnTo>
                  <a:lnTo>
                    <a:pt x="435948" y="381621"/>
                  </a:lnTo>
                  <a:lnTo>
                    <a:pt x="93048" y="381621"/>
                  </a:lnTo>
                  <a:lnTo>
                    <a:pt x="93048" y="438771"/>
                  </a:lnTo>
                  <a:lnTo>
                    <a:pt x="73998" y="438771"/>
                  </a:lnTo>
                  <a:lnTo>
                    <a:pt x="73998" y="381621"/>
                  </a:lnTo>
                  <a:lnTo>
                    <a:pt x="43328" y="381621"/>
                  </a:lnTo>
                  <a:cubicBezTo>
                    <a:pt x="28373" y="381621"/>
                    <a:pt x="15991" y="370096"/>
                    <a:pt x="14848" y="355237"/>
                  </a:cubicBezTo>
                  <a:lnTo>
                    <a:pt x="1513" y="181501"/>
                  </a:lnTo>
                  <a:cubicBezTo>
                    <a:pt x="-392" y="157212"/>
                    <a:pt x="17801" y="135971"/>
                    <a:pt x="42089" y="134162"/>
                  </a:cubicBezTo>
                  <a:cubicBezTo>
                    <a:pt x="43232" y="134066"/>
                    <a:pt x="44375" y="134066"/>
                    <a:pt x="45518" y="134066"/>
                  </a:cubicBezTo>
                  <a:cubicBezTo>
                    <a:pt x="73141" y="134066"/>
                    <a:pt x="96858" y="153688"/>
                    <a:pt x="101906" y="180834"/>
                  </a:cubicBezTo>
                  <a:lnTo>
                    <a:pt x="121623" y="286371"/>
                  </a:lnTo>
                  <a:lnTo>
                    <a:pt x="407373" y="286371"/>
                  </a:lnTo>
                  <a:lnTo>
                    <a:pt x="427185" y="180739"/>
                  </a:lnTo>
                  <a:cubicBezTo>
                    <a:pt x="432233" y="153592"/>
                    <a:pt x="455951" y="133971"/>
                    <a:pt x="483573" y="133971"/>
                  </a:cubicBezTo>
                  <a:close/>
                  <a:moveTo>
                    <a:pt x="416898" y="621"/>
                  </a:moveTo>
                  <a:cubicBezTo>
                    <a:pt x="453760" y="621"/>
                    <a:pt x="483573" y="30434"/>
                    <a:pt x="483573" y="67296"/>
                  </a:cubicBezTo>
                  <a:lnTo>
                    <a:pt x="483573" y="115397"/>
                  </a:lnTo>
                  <a:cubicBezTo>
                    <a:pt x="481192" y="115112"/>
                    <a:pt x="478811" y="114921"/>
                    <a:pt x="476429" y="114921"/>
                  </a:cubicBezTo>
                  <a:cubicBezTo>
                    <a:pt x="445473" y="114921"/>
                    <a:pt x="418803" y="136448"/>
                    <a:pt x="412040" y="166451"/>
                  </a:cubicBezTo>
                  <a:lnTo>
                    <a:pt x="411564" y="168737"/>
                  </a:lnTo>
                  <a:lnTo>
                    <a:pt x="393086" y="267321"/>
                  </a:lnTo>
                  <a:lnTo>
                    <a:pt x="135911" y="267321"/>
                  </a:lnTo>
                  <a:lnTo>
                    <a:pt x="117432" y="168737"/>
                  </a:lnTo>
                  <a:cubicBezTo>
                    <a:pt x="111622" y="137495"/>
                    <a:pt x="84285" y="114921"/>
                    <a:pt x="52567" y="114921"/>
                  </a:cubicBezTo>
                  <a:lnTo>
                    <a:pt x="54948" y="67296"/>
                  </a:lnTo>
                  <a:cubicBezTo>
                    <a:pt x="54948" y="30434"/>
                    <a:pt x="84761" y="621"/>
                    <a:pt x="121623" y="621"/>
                  </a:cubicBezTo>
                  <a:lnTo>
                    <a:pt x="416898" y="6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 dirty="0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13878" y="1693483"/>
            <a:ext cx="2318590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ea"/>
                <a:ea typeface="+mj-ea"/>
              </a:rPr>
              <a:t>30</a:t>
            </a:r>
            <a:r>
              <a:rPr lang="zh-CN" altLang="en-US" sz="2400" b="1" dirty="0">
                <a:latin typeface="+mj-ea"/>
                <a:ea typeface="+mj-ea"/>
              </a:rPr>
              <a:t>秒</a:t>
            </a:r>
            <a:r>
              <a:rPr lang="zh-CN" altLang="en-US" sz="1600" b="1" dirty="0">
                <a:latin typeface="+mj-ea"/>
                <a:ea typeface="+mj-ea"/>
              </a:rPr>
              <a:t>入住</a:t>
            </a:r>
            <a:endParaRPr lang="en-US" altLang="zh-CN" sz="16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支持个人预定、多人预定、散客现场入住多种快速入住场景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支持自助选房（文字</a:t>
            </a:r>
            <a:r>
              <a:rPr lang="en-US" altLang="zh-CN" sz="1100" dirty="0">
                <a:latin typeface="+mj-ea"/>
                <a:ea typeface="+mj-ea"/>
              </a:rPr>
              <a:t>|</a:t>
            </a:r>
            <a:r>
              <a:rPr lang="zh-CN" altLang="en-US" sz="1100" dirty="0">
                <a:latin typeface="+mj-ea"/>
                <a:ea typeface="+mj-ea"/>
              </a:rPr>
              <a:t>图形）、联房、换房等多种房务处理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88024" y="4697903"/>
            <a:ext cx="22044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健康码</a:t>
            </a:r>
            <a:r>
              <a:rPr lang="zh-CN" altLang="en-US" sz="1200" b="1" dirty="0">
                <a:latin typeface="+mj-ea"/>
                <a:ea typeface="+mj-ea"/>
              </a:rPr>
              <a:t>互联</a:t>
            </a:r>
            <a:endParaRPr lang="en-US" altLang="zh-CN" sz="16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+mj-ea"/>
                <a:ea typeface="+mj-ea"/>
              </a:rPr>
              <a:t>已支持浙江、上海地区健康码识别与入住风险预警联动</a:t>
            </a:r>
            <a:endParaRPr lang="zh-CN" altLang="en-US" sz="1000" dirty="0"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00412" y="2528382"/>
            <a:ext cx="29057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+mj-ea"/>
                <a:ea typeface="+mj-ea"/>
              </a:rPr>
              <a:t>全国公安覆盖</a:t>
            </a:r>
            <a:endParaRPr lang="en-US" altLang="zh-CN" sz="16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/>
              <a:t>入住、同住、退房自动上传</a:t>
            </a:r>
            <a:endParaRPr lang="en-US" altLang="zh-CN" sz="1050" dirty="0"/>
          </a:p>
          <a:p>
            <a:r>
              <a:rPr lang="zh-CN" altLang="en-US" sz="1050" dirty="0"/>
              <a:t>公安政策更新实时升级</a:t>
            </a:r>
            <a:endParaRPr lang="en-US" altLang="zh-CN" sz="1050" dirty="0"/>
          </a:p>
          <a:p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30643" y="816040"/>
            <a:ext cx="28169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团队</a:t>
            </a:r>
            <a:r>
              <a:rPr lang="zh-CN" altLang="en-US" sz="1600" b="1" dirty="0">
                <a:latin typeface="+mj-ea"/>
                <a:ea typeface="+mj-ea"/>
              </a:rPr>
              <a:t>速住神器</a:t>
            </a:r>
            <a:endParaRPr lang="en-US" altLang="zh-CN" sz="12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支持旅游团分房号</a:t>
            </a:r>
            <a:r>
              <a:rPr lang="en-US" altLang="zh-CN" sz="1100" dirty="0">
                <a:latin typeface="+mj-ea"/>
                <a:ea typeface="+mj-ea"/>
              </a:rPr>
              <a:t>|</a:t>
            </a:r>
            <a:r>
              <a:rPr lang="zh-CN" altLang="en-US" sz="1100" dirty="0">
                <a:latin typeface="+mj-ea"/>
                <a:ea typeface="+mj-ea"/>
              </a:rPr>
              <a:t>二维码自由组合入住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会议团预排房宾客，扫身份证直接关联房间快速入住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团队同房间预排客人，同住人相互确认</a:t>
            </a:r>
            <a:endParaRPr lang="en-US" altLang="zh-CN" sz="1100" dirty="0"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9382" y="3118266"/>
            <a:ext cx="3261303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邀请</a:t>
            </a:r>
            <a:r>
              <a:rPr lang="zh-CN" altLang="en-US" sz="1600" b="1" dirty="0">
                <a:latin typeface="+mj-ea"/>
                <a:ea typeface="+mj-ea"/>
              </a:rPr>
              <a:t>推送功能</a:t>
            </a:r>
            <a:endParaRPr lang="en-US" altLang="zh-CN" sz="12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今日预抵客人自助入住引导信息自动推动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入住成功及住中服务引导短信推送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同住人入住码短消息推送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/>
              <a:t>自助机指导操作视频推送</a:t>
            </a:r>
            <a:endParaRPr lang="en-US" altLang="zh-CN" sz="1100" dirty="0">
              <a:latin typeface="+mj-ea"/>
              <a:ea typeface="+mj-ea"/>
            </a:endParaRPr>
          </a:p>
          <a:p>
            <a:endParaRPr lang="en-US" altLang="zh-CN" sz="1050" dirty="0">
              <a:latin typeface="+mj-ea"/>
              <a:ea typeface="+mj-ea"/>
            </a:endParaRPr>
          </a:p>
          <a:p>
            <a:endParaRPr lang="zh-CN" altLang="en-US" sz="1200" b="1" dirty="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47625" y="1554704"/>
            <a:ext cx="22458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押金</a:t>
            </a:r>
            <a:r>
              <a:rPr lang="en-US" altLang="zh-CN" sz="2400" b="1" dirty="0">
                <a:latin typeface="+mj-ea"/>
                <a:ea typeface="+mj-ea"/>
              </a:rPr>
              <a:t>|</a:t>
            </a:r>
            <a:r>
              <a:rPr lang="zh-CN" altLang="en-US" sz="2400" b="1" dirty="0">
                <a:latin typeface="+mj-ea"/>
                <a:ea typeface="+mj-ea"/>
              </a:rPr>
              <a:t>预授权</a:t>
            </a:r>
            <a:r>
              <a:rPr lang="zh-CN" altLang="en-US" sz="1600" b="1" dirty="0">
                <a:latin typeface="+mj-ea"/>
                <a:ea typeface="+mj-ea"/>
              </a:rPr>
              <a:t>支持</a:t>
            </a:r>
            <a:endParaRPr lang="en-US" altLang="zh-CN" sz="16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50" dirty="0"/>
              <a:t>全面支持分场景多规则押金、预授权模式</a:t>
            </a:r>
            <a:endParaRPr lang="zh-CN" altLang="en-US" sz="1050" dirty="0"/>
          </a:p>
        </p:txBody>
      </p:sp>
      <p:sp>
        <p:nvSpPr>
          <p:cNvPr id="15" name="文本框 14"/>
          <p:cNvSpPr txBox="1"/>
          <p:nvPr/>
        </p:nvSpPr>
        <p:spPr>
          <a:xfrm>
            <a:off x="3332468" y="776131"/>
            <a:ext cx="27635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j-ea"/>
                <a:ea typeface="+mj-ea"/>
              </a:rPr>
              <a:t>0</a:t>
            </a:r>
            <a:r>
              <a:rPr lang="zh-CN" altLang="en-US" sz="2400" b="1" dirty="0">
                <a:latin typeface="+mj-ea"/>
                <a:ea typeface="+mj-ea"/>
              </a:rPr>
              <a:t>秒</a:t>
            </a:r>
            <a:r>
              <a:rPr lang="zh-CN" altLang="en-US" sz="1600" b="1" dirty="0">
                <a:latin typeface="+mj-ea"/>
                <a:ea typeface="+mj-ea"/>
              </a:rPr>
              <a:t>退房</a:t>
            </a:r>
            <a:endParaRPr lang="en-US" altLang="zh-CN" sz="1600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发票预留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平账订单</a:t>
            </a:r>
            <a:endParaRPr lang="zh-CN" altLang="en-US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联房挂账退房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自动挂</a:t>
            </a:r>
            <a:r>
              <a:rPr lang="en-US" altLang="zh-CN" sz="1100" dirty="0">
                <a:latin typeface="+mj-ea"/>
                <a:ea typeface="+mj-ea"/>
              </a:rPr>
              <a:t>AR</a:t>
            </a:r>
            <a:r>
              <a:rPr lang="zh-CN" altLang="en-US" sz="1100" dirty="0">
                <a:latin typeface="+mj-ea"/>
                <a:ea typeface="+mj-ea"/>
              </a:rPr>
              <a:t>账退房</a:t>
            </a:r>
            <a:endParaRPr lang="en-US" altLang="zh-CN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挂</a:t>
            </a:r>
            <a:r>
              <a:rPr lang="en-US" altLang="zh-CN" sz="1100" dirty="0">
                <a:latin typeface="+mj-ea"/>
                <a:ea typeface="+mj-ea"/>
              </a:rPr>
              <a:t>S</a:t>
            </a:r>
            <a:r>
              <a:rPr lang="zh-CN" altLang="en-US" sz="1100" dirty="0">
                <a:latin typeface="+mj-ea"/>
                <a:ea typeface="+mj-ea"/>
              </a:rPr>
              <a:t>账退房（退房不结账）</a:t>
            </a:r>
            <a:endParaRPr lang="zh-CN" altLang="en-US" sz="1100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latin typeface="+mj-ea"/>
                <a:ea typeface="+mj-ea"/>
              </a:rPr>
              <a:t>特殊规则订单，未平账退房</a:t>
            </a:r>
            <a:endParaRPr lang="zh-CN" altLang="en-US" sz="1100" dirty="0"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05826" y="4776021"/>
            <a:ext cx="290576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引导</a:t>
            </a:r>
            <a:r>
              <a:rPr lang="zh-CN" altLang="en-US" sz="1200" b="1" dirty="0">
                <a:latin typeface="+mj-ea"/>
                <a:ea typeface="+mj-ea"/>
              </a:rPr>
              <a:t>提示</a:t>
            </a:r>
            <a:endParaRPr lang="en-US" altLang="zh-CN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+mj-ea"/>
                <a:ea typeface="+mj-ea"/>
              </a:rPr>
              <a:t>宾客自助及办理全程语音指导</a:t>
            </a:r>
            <a:endParaRPr lang="en-US" altLang="zh-CN" sz="1000" dirty="0">
              <a:latin typeface="+mj-ea"/>
              <a:ea typeface="+mj-ea"/>
            </a:endParaRPr>
          </a:p>
          <a:p>
            <a:r>
              <a:rPr lang="zh-CN" altLang="en-US" sz="1000" dirty="0">
                <a:latin typeface="+mj-ea"/>
                <a:ea typeface="+mj-ea"/>
              </a:rPr>
              <a:t>酒店前台人员缺卡、缺纸运维提醒</a:t>
            </a:r>
            <a:endParaRPr lang="zh-CN" altLang="en-US" sz="1000" dirty="0"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82588" y="3754528"/>
            <a:ext cx="220447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便捷</a:t>
            </a:r>
            <a:r>
              <a:rPr lang="zh-CN" altLang="en-US" sz="1200" b="1" dirty="0">
                <a:latin typeface="+mj-ea"/>
                <a:ea typeface="+mj-ea"/>
              </a:rPr>
              <a:t>预定</a:t>
            </a:r>
            <a:endParaRPr lang="en-US" altLang="zh-CN" b="1" dirty="0">
              <a:latin typeface="+mj-ea"/>
              <a:ea typeface="+mj-e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+mj-ea"/>
                <a:ea typeface="+mj-ea"/>
              </a:rPr>
              <a:t>日租房预定、联房预定、钟点房预定、小程序预定</a:t>
            </a:r>
            <a:endParaRPr lang="zh-CN" altLang="en-US" sz="1000" dirty="0"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248" y="5609800"/>
            <a:ext cx="12424270" cy="1196180"/>
            <a:chOff x="207807" y="5588783"/>
            <a:chExt cx="12424270" cy="1196180"/>
          </a:xfrm>
        </p:grpSpPr>
        <p:sp>
          <p:nvSpPr>
            <p:cNvPr id="33" name="文本框 32"/>
            <p:cNvSpPr txBox="1"/>
            <p:nvPr/>
          </p:nvSpPr>
          <p:spPr>
            <a:xfrm>
              <a:off x="1193874" y="5588783"/>
              <a:ext cx="24513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9</a:t>
              </a:r>
              <a:r>
                <a:rPr lang="zh-CN" altLang="en-US" sz="1050" dirty="0">
                  <a:solidFill>
                    <a:schemeClr val="bg1"/>
                  </a:solidFill>
                </a:rPr>
                <a:t>大</a:t>
              </a:r>
              <a:r>
                <a:rPr lang="en-US" altLang="zh-CN" sz="1050" dirty="0">
                  <a:solidFill>
                    <a:schemeClr val="bg1"/>
                  </a:solidFill>
                </a:rPr>
                <a:t>PMS</a:t>
              </a:r>
              <a:r>
                <a:rPr lang="zh-CN" altLang="en-US" sz="1050" dirty="0">
                  <a:solidFill>
                    <a:schemeClr val="bg1"/>
                  </a:solidFill>
                </a:rPr>
                <a:t>品牌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14</a:t>
              </a:r>
              <a:r>
                <a:rPr lang="zh-CN" altLang="en-US" sz="1050" dirty="0">
                  <a:solidFill>
                    <a:schemeClr val="bg1"/>
                  </a:solidFill>
                </a:rPr>
                <a:t>套各类版本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948323" y="5588783"/>
              <a:ext cx="24513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80</a:t>
              </a:r>
              <a:r>
                <a:rPr lang="zh-CN" altLang="en-US" sz="1050" dirty="0">
                  <a:solidFill>
                    <a:schemeClr val="bg1"/>
                  </a:solidFill>
                </a:rPr>
                <a:t>大门锁品牌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100</a:t>
              </a:r>
              <a:r>
                <a:rPr lang="zh-CN" altLang="en-US" sz="1050" dirty="0">
                  <a:solidFill>
                    <a:schemeClr val="bg1"/>
                  </a:solidFill>
                </a:rPr>
                <a:t>款主流型号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6058" y="5692657"/>
              <a:ext cx="2956780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公安直联覆盖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2400" b="1" dirty="0">
                  <a:solidFill>
                    <a:schemeClr val="bg1"/>
                  </a:solidFill>
                </a:rPr>
                <a:t>280</a:t>
              </a:r>
              <a:r>
                <a:rPr lang="en-US" altLang="zh-CN" sz="2400" dirty="0">
                  <a:solidFill>
                    <a:schemeClr val="bg1"/>
                  </a:solidFill>
                </a:rPr>
                <a:t>+</a:t>
              </a:r>
              <a:r>
                <a:rPr lang="zh-CN" altLang="en-US" sz="1050" dirty="0">
                  <a:solidFill>
                    <a:schemeClr val="bg1"/>
                  </a:solidFill>
                </a:rPr>
                <a:t>城市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73262" y="6415631"/>
              <a:ext cx="5439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覆盖行业</a:t>
              </a:r>
              <a:r>
                <a: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90%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的目标客户酒店</a:t>
              </a:r>
              <a:endPara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07807" y="6415631"/>
              <a:ext cx="44253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覆盖市场</a:t>
              </a:r>
              <a:r>
                <a: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PMS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市场份额</a:t>
              </a:r>
              <a:endPara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192888" y="6415631"/>
              <a:ext cx="5439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覆盖全国主要</a:t>
              </a: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</a:t>
              </a:r>
              <a:endPara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4" name="组合 4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自助入住服务核心场景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辽宁"/>
          <p:cNvSpPr/>
          <p:nvPr/>
        </p:nvSpPr>
        <p:spPr bwMode="auto">
          <a:xfrm>
            <a:off x="6735522" y="2516663"/>
            <a:ext cx="962699" cy="736863"/>
          </a:xfrm>
          <a:custGeom>
            <a:avLst/>
            <a:gdLst>
              <a:gd name="T0" fmla="*/ 2147483646 w 376"/>
              <a:gd name="T1" fmla="*/ 2147483646 h 358"/>
              <a:gd name="T2" fmla="*/ 2147483646 w 376"/>
              <a:gd name="T3" fmla="*/ 2147483646 h 358"/>
              <a:gd name="T4" fmla="*/ 2147483646 w 376"/>
              <a:gd name="T5" fmla="*/ 2147483646 h 358"/>
              <a:gd name="T6" fmla="*/ 2147483646 w 376"/>
              <a:gd name="T7" fmla="*/ 2147483646 h 358"/>
              <a:gd name="T8" fmla="*/ 2147483646 w 376"/>
              <a:gd name="T9" fmla="*/ 2147483646 h 358"/>
              <a:gd name="T10" fmla="*/ 2147483646 w 376"/>
              <a:gd name="T11" fmla="*/ 2147483646 h 358"/>
              <a:gd name="T12" fmla="*/ 2147483646 w 376"/>
              <a:gd name="T13" fmla="*/ 2147483646 h 358"/>
              <a:gd name="T14" fmla="*/ 2147483646 w 376"/>
              <a:gd name="T15" fmla="*/ 2147483646 h 358"/>
              <a:gd name="T16" fmla="*/ 2147483646 w 376"/>
              <a:gd name="T17" fmla="*/ 2147483646 h 358"/>
              <a:gd name="T18" fmla="*/ 2147483646 w 376"/>
              <a:gd name="T19" fmla="*/ 2147483646 h 358"/>
              <a:gd name="T20" fmla="*/ 2147483646 w 376"/>
              <a:gd name="T21" fmla="*/ 2147483646 h 358"/>
              <a:gd name="T22" fmla="*/ 2147483646 w 376"/>
              <a:gd name="T23" fmla="*/ 2147483646 h 358"/>
              <a:gd name="T24" fmla="*/ 2147483646 w 376"/>
              <a:gd name="T25" fmla="*/ 2147483646 h 358"/>
              <a:gd name="T26" fmla="*/ 2147483646 w 376"/>
              <a:gd name="T27" fmla="*/ 2147483646 h 358"/>
              <a:gd name="T28" fmla="*/ 2147483646 w 376"/>
              <a:gd name="T29" fmla="*/ 2147483646 h 358"/>
              <a:gd name="T30" fmla="*/ 2147483646 w 376"/>
              <a:gd name="T31" fmla="*/ 2147483646 h 358"/>
              <a:gd name="T32" fmla="*/ 2147483646 w 376"/>
              <a:gd name="T33" fmla="*/ 2147483646 h 358"/>
              <a:gd name="T34" fmla="*/ 2147483646 w 376"/>
              <a:gd name="T35" fmla="*/ 2147483646 h 358"/>
              <a:gd name="T36" fmla="*/ 2147483646 w 376"/>
              <a:gd name="T37" fmla="*/ 2147483646 h 358"/>
              <a:gd name="T38" fmla="*/ 2147483646 w 376"/>
              <a:gd name="T39" fmla="*/ 2147483646 h 358"/>
              <a:gd name="T40" fmla="*/ 2147483646 w 376"/>
              <a:gd name="T41" fmla="*/ 2147483646 h 358"/>
              <a:gd name="T42" fmla="*/ 2147483646 w 376"/>
              <a:gd name="T43" fmla="*/ 2147483646 h 358"/>
              <a:gd name="T44" fmla="*/ 2147483646 w 376"/>
              <a:gd name="T45" fmla="*/ 2147483646 h 358"/>
              <a:gd name="T46" fmla="*/ 2147483646 w 376"/>
              <a:gd name="T47" fmla="*/ 2147483646 h 358"/>
              <a:gd name="T48" fmla="*/ 2147483646 w 376"/>
              <a:gd name="T49" fmla="*/ 2147483646 h 358"/>
              <a:gd name="T50" fmla="*/ 2147483646 w 376"/>
              <a:gd name="T51" fmla="*/ 2147483646 h 358"/>
              <a:gd name="T52" fmla="*/ 2147483646 w 376"/>
              <a:gd name="T53" fmla="*/ 2147483646 h 358"/>
              <a:gd name="T54" fmla="*/ 2147483646 w 376"/>
              <a:gd name="T55" fmla="*/ 2147483646 h 358"/>
              <a:gd name="T56" fmla="*/ 2147483646 w 376"/>
              <a:gd name="T57" fmla="*/ 2147483646 h 358"/>
              <a:gd name="T58" fmla="*/ 2147483646 w 376"/>
              <a:gd name="T59" fmla="*/ 2147483646 h 358"/>
              <a:gd name="T60" fmla="*/ 2147483646 w 376"/>
              <a:gd name="T61" fmla="*/ 2147483646 h 358"/>
              <a:gd name="T62" fmla="*/ 2147483646 w 376"/>
              <a:gd name="T63" fmla="*/ 2147483646 h 358"/>
              <a:gd name="T64" fmla="*/ 2147483646 w 376"/>
              <a:gd name="T65" fmla="*/ 2147483646 h 358"/>
              <a:gd name="T66" fmla="*/ 2147483646 w 376"/>
              <a:gd name="T67" fmla="*/ 2147483646 h 358"/>
              <a:gd name="T68" fmla="*/ 2147483646 w 376"/>
              <a:gd name="T69" fmla="*/ 2147483646 h 358"/>
              <a:gd name="T70" fmla="*/ 2147483646 w 376"/>
              <a:gd name="T71" fmla="*/ 2147483646 h 358"/>
              <a:gd name="T72" fmla="*/ 2147483646 w 376"/>
              <a:gd name="T73" fmla="*/ 2147483646 h 358"/>
              <a:gd name="T74" fmla="*/ 2147483646 w 376"/>
              <a:gd name="T75" fmla="*/ 2147483646 h 358"/>
              <a:gd name="T76" fmla="*/ 2147483646 w 376"/>
              <a:gd name="T77" fmla="*/ 2147483646 h 358"/>
              <a:gd name="T78" fmla="*/ 2147483646 w 376"/>
              <a:gd name="T79" fmla="*/ 2147483646 h 358"/>
              <a:gd name="T80" fmla="*/ 2147483646 w 376"/>
              <a:gd name="T81" fmla="*/ 2147483646 h 358"/>
              <a:gd name="T82" fmla="*/ 2147483646 w 376"/>
              <a:gd name="T83" fmla="*/ 2147483646 h 358"/>
              <a:gd name="T84" fmla="*/ 2147483646 w 376"/>
              <a:gd name="T85" fmla="*/ 2147483646 h 358"/>
              <a:gd name="T86" fmla="*/ 2147483646 w 376"/>
              <a:gd name="T87" fmla="*/ 2147483646 h 358"/>
              <a:gd name="T88" fmla="*/ 2147483646 w 376"/>
              <a:gd name="T89" fmla="*/ 2147483646 h 358"/>
              <a:gd name="T90" fmla="*/ 2147483646 w 376"/>
              <a:gd name="T91" fmla="*/ 2147483646 h 358"/>
              <a:gd name="T92" fmla="*/ 2147483646 w 376"/>
              <a:gd name="T93" fmla="*/ 2147483646 h 358"/>
              <a:gd name="T94" fmla="*/ 2147483646 w 376"/>
              <a:gd name="T95" fmla="*/ 2147483646 h 358"/>
              <a:gd name="T96" fmla="*/ 2147483646 w 376"/>
              <a:gd name="T97" fmla="*/ 2147483646 h 358"/>
              <a:gd name="T98" fmla="*/ 2147483646 w 376"/>
              <a:gd name="T99" fmla="*/ 2147483646 h 358"/>
              <a:gd name="T100" fmla="*/ 2147483646 w 376"/>
              <a:gd name="T101" fmla="*/ 2147483646 h 358"/>
              <a:gd name="T102" fmla="*/ 2147483646 w 376"/>
              <a:gd name="T103" fmla="*/ 2147483646 h 358"/>
              <a:gd name="T104" fmla="*/ 2147483646 w 376"/>
              <a:gd name="T105" fmla="*/ 0 h 358"/>
              <a:gd name="T106" fmla="*/ 2147483646 w 376"/>
              <a:gd name="T107" fmla="*/ 2147483646 h 358"/>
              <a:gd name="T108" fmla="*/ 2147483646 w 376"/>
              <a:gd name="T109" fmla="*/ 2147483646 h 358"/>
              <a:gd name="T110" fmla="*/ 2147483646 w 376"/>
              <a:gd name="T111" fmla="*/ 2147483646 h 358"/>
              <a:gd name="T112" fmla="*/ 2147483646 w 376"/>
              <a:gd name="T113" fmla="*/ 2147483646 h 35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4" y="268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76" y="156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海南"/>
          <p:cNvSpPr/>
          <p:nvPr/>
        </p:nvSpPr>
        <p:spPr bwMode="auto">
          <a:xfrm>
            <a:off x="5390409" y="6268939"/>
            <a:ext cx="409092" cy="287948"/>
          </a:xfrm>
          <a:custGeom>
            <a:avLst/>
            <a:gdLst>
              <a:gd name="T0" fmla="*/ 2147483646 w 160"/>
              <a:gd name="T1" fmla="*/ 2147483646 h 140"/>
              <a:gd name="T2" fmla="*/ 2147483646 w 160"/>
              <a:gd name="T3" fmla="*/ 2147483646 h 140"/>
              <a:gd name="T4" fmla="*/ 2147483646 w 160"/>
              <a:gd name="T5" fmla="*/ 2147483646 h 140"/>
              <a:gd name="T6" fmla="*/ 2147483646 w 160"/>
              <a:gd name="T7" fmla="*/ 2147483646 h 140"/>
              <a:gd name="T8" fmla="*/ 2147483646 w 160"/>
              <a:gd name="T9" fmla="*/ 2147483646 h 140"/>
              <a:gd name="T10" fmla="*/ 2147483646 w 160"/>
              <a:gd name="T11" fmla="*/ 2147483646 h 140"/>
              <a:gd name="T12" fmla="*/ 2147483646 w 160"/>
              <a:gd name="T13" fmla="*/ 2147483646 h 140"/>
              <a:gd name="T14" fmla="*/ 2147483646 w 160"/>
              <a:gd name="T15" fmla="*/ 2147483646 h 140"/>
              <a:gd name="T16" fmla="*/ 2147483646 w 160"/>
              <a:gd name="T17" fmla="*/ 2147483646 h 140"/>
              <a:gd name="T18" fmla="*/ 2147483646 w 160"/>
              <a:gd name="T19" fmla="*/ 2147483646 h 140"/>
              <a:gd name="T20" fmla="*/ 2147483646 w 160"/>
              <a:gd name="T21" fmla="*/ 2147483646 h 140"/>
              <a:gd name="T22" fmla="*/ 2147483646 w 160"/>
              <a:gd name="T23" fmla="*/ 2147483646 h 140"/>
              <a:gd name="T24" fmla="*/ 2147483646 w 160"/>
              <a:gd name="T25" fmla="*/ 2147483646 h 140"/>
              <a:gd name="T26" fmla="*/ 0 w 160"/>
              <a:gd name="T27" fmla="*/ 2147483646 h 140"/>
              <a:gd name="T28" fmla="*/ 2147483646 w 160"/>
              <a:gd name="T29" fmla="*/ 2147483646 h 140"/>
              <a:gd name="T30" fmla="*/ 2147483646 w 160"/>
              <a:gd name="T31" fmla="*/ 2147483646 h 140"/>
              <a:gd name="T32" fmla="*/ 2147483646 w 160"/>
              <a:gd name="T33" fmla="*/ 2147483646 h 140"/>
              <a:gd name="T34" fmla="*/ 2147483646 w 160"/>
              <a:gd name="T35" fmla="*/ 2147483646 h 140"/>
              <a:gd name="T36" fmla="*/ 2147483646 w 160"/>
              <a:gd name="T37" fmla="*/ 2147483646 h 140"/>
              <a:gd name="T38" fmla="*/ 2147483646 w 160"/>
              <a:gd name="T39" fmla="*/ 2147483646 h 140"/>
              <a:gd name="T40" fmla="*/ 2147483646 w 160"/>
              <a:gd name="T41" fmla="*/ 2147483646 h 140"/>
              <a:gd name="T42" fmla="*/ 2147483646 w 160"/>
              <a:gd name="T43" fmla="*/ 2147483646 h 140"/>
              <a:gd name="T44" fmla="*/ 2147483646 w 160"/>
              <a:gd name="T45" fmla="*/ 2147483646 h 140"/>
              <a:gd name="T46" fmla="*/ 2147483646 w 160"/>
              <a:gd name="T47" fmla="*/ 2147483646 h 140"/>
              <a:gd name="T48" fmla="*/ 2147483646 w 160"/>
              <a:gd name="T49" fmla="*/ 2147483646 h 140"/>
              <a:gd name="T50" fmla="*/ 2147483646 w 160"/>
              <a:gd name="T51" fmla="*/ 2147483646 h 140"/>
              <a:gd name="T52" fmla="*/ 2147483646 w 160"/>
              <a:gd name="T53" fmla="*/ 2147483646 h 140"/>
              <a:gd name="T54" fmla="*/ 2147483646 w 160"/>
              <a:gd name="T55" fmla="*/ 2147483646 h 140"/>
              <a:gd name="T56" fmla="*/ 2147483646 w 160"/>
              <a:gd name="T57" fmla="*/ 2147483646 h 140"/>
              <a:gd name="T58" fmla="*/ 2147483646 w 160"/>
              <a:gd name="T59" fmla="*/ 2147483646 h 140"/>
              <a:gd name="T60" fmla="*/ 2147483646 w 160"/>
              <a:gd name="T61" fmla="*/ 2147483646 h 140"/>
              <a:gd name="T62" fmla="*/ 2147483646 w 160"/>
              <a:gd name="T63" fmla="*/ 2147483646 h 140"/>
              <a:gd name="T64" fmla="*/ 2147483646 w 160"/>
              <a:gd name="T65" fmla="*/ 2147483646 h 140"/>
              <a:gd name="T66" fmla="*/ 2147483646 w 160"/>
              <a:gd name="T67" fmla="*/ 2147483646 h 140"/>
              <a:gd name="T68" fmla="*/ 2147483646 w 160"/>
              <a:gd name="T69" fmla="*/ 2147483646 h 140"/>
              <a:gd name="T70" fmla="*/ 2147483646 w 160"/>
              <a:gd name="T71" fmla="*/ 2147483646 h 140"/>
              <a:gd name="T72" fmla="*/ 2147483646 w 160"/>
              <a:gd name="T73" fmla="*/ 2147483646 h 140"/>
              <a:gd name="T74" fmla="*/ 2147483646 w 160"/>
              <a:gd name="T75" fmla="*/ 2147483646 h 140"/>
              <a:gd name="T76" fmla="*/ 2147483646 w 160"/>
              <a:gd name="T77" fmla="*/ 2147483646 h 140"/>
              <a:gd name="T78" fmla="*/ 2147483646 w 160"/>
              <a:gd name="T79" fmla="*/ 2147483646 h 140"/>
              <a:gd name="T80" fmla="*/ 2147483646 w 160"/>
              <a:gd name="T81" fmla="*/ 2147483646 h 140"/>
              <a:gd name="T82" fmla="*/ 2147483646 w 160"/>
              <a:gd name="T83" fmla="*/ 0 h 140"/>
              <a:gd name="T84" fmla="*/ 2147483646 w 160"/>
              <a:gd name="T85" fmla="*/ 2147483646 h 140"/>
              <a:gd name="T86" fmla="*/ 2147483646 w 160"/>
              <a:gd name="T87" fmla="*/ 2147483646 h 140"/>
              <a:gd name="T88" fmla="*/ 2147483646 w 160"/>
              <a:gd name="T89" fmla="*/ 2147483646 h 140"/>
              <a:gd name="T90" fmla="*/ 2147483646 w 160"/>
              <a:gd name="T91" fmla="*/ 2147483646 h 140"/>
              <a:gd name="T92" fmla="*/ 2147483646 w 160"/>
              <a:gd name="T93" fmla="*/ 2147483646 h 140"/>
              <a:gd name="T94" fmla="*/ 2147483646 w 160"/>
              <a:gd name="T95" fmla="*/ 2147483646 h 14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48" y="4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内蒙古"/>
          <p:cNvSpPr/>
          <p:nvPr/>
        </p:nvSpPr>
        <p:spPr bwMode="auto">
          <a:xfrm>
            <a:off x="3660662" y="1075131"/>
            <a:ext cx="3652925" cy="2507479"/>
          </a:xfrm>
          <a:custGeom>
            <a:avLst/>
            <a:gdLst>
              <a:gd name="T0" fmla="*/ 2147483646 w 1428"/>
              <a:gd name="T1" fmla="*/ 2147483646 h 1218"/>
              <a:gd name="T2" fmla="*/ 2147483646 w 1428"/>
              <a:gd name="T3" fmla="*/ 2147483646 h 1218"/>
              <a:gd name="T4" fmla="*/ 2147483646 w 1428"/>
              <a:gd name="T5" fmla="*/ 2147483646 h 1218"/>
              <a:gd name="T6" fmla="*/ 2147483646 w 1428"/>
              <a:gd name="T7" fmla="*/ 2147483646 h 1218"/>
              <a:gd name="T8" fmla="*/ 2147483646 w 1428"/>
              <a:gd name="T9" fmla="*/ 2147483646 h 1218"/>
              <a:gd name="T10" fmla="*/ 2147483646 w 1428"/>
              <a:gd name="T11" fmla="*/ 2147483646 h 1218"/>
              <a:gd name="T12" fmla="*/ 2147483646 w 1428"/>
              <a:gd name="T13" fmla="*/ 2147483646 h 1218"/>
              <a:gd name="T14" fmla="*/ 2147483646 w 1428"/>
              <a:gd name="T15" fmla="*/ 2147483646 h 1218"/>
              <a:gd name="T16" fmla="*/ 2147483646 w 1428"/>
              <a:gd name="T17" fmla="*/ 2147483646 h 1218"/>
              <a:gd name="T18" fmla="*/ 2147483646 w 1428"/>
              <a:gd name="T19" fmla="*/ 2147483646 h 1218"/>
              <a:gd name="T20" fmla="*/ 2147483646 w 1428"/>
              <a:gd name="T21" fmla="*/ 2147483646 h 1218"/>
              <a:gd name="T22" fmla="*/ 2147483646 w 1428"/>
              <a:gd name="T23" fmla="*/ 2147483646 h 1218"/>
              <a:gd name="T24" fmla="*/ 2147483646 w 1428"/>
              <a:gd name="T25" fmla="*/ 2147483646 h 1218"/>
              <a:gd name="T26" fmla="*/ 2147483646 w 1428"/>
              <a:gd name="T27" fmla="*/ 2147483646 h 1218"/>
              <a:gd name="T28" fmla="*/ 2147483646 w 1428"/>
              <a:gd name="T29" fmla="*/ 2147483646 h 1218"/>
              <a:gd name="T30" fmla="*/ 2147483646 w 1428"/>
              <a:gd name="T31" fmla="*/ 2147483646 h 1218"/>
              <a:gd name="T32" fmla="*/ 2147483646 w 1428"/>
              <a:gd name="T33" fmla="*/ 2147483646 h 1218"/>
              <a:gd name="T34" fmla="*/ 2147483646 w 1428"/>
              <a:gd name="T35" fmla="*/ 2147483646 h 1218"/>
              <a:gd name="T36" fmla="*/ 2147483646 w 1428"/>
              <a:gd name="T37" fmla="*/ 2147483646 h 1218"/>
              <a:gd name="T38" fmla="*/ 2147483646 w 1428"/>
              <a:gd name="T39" fmla="*/ 2147483646 h 1218"/>
              <a:gd name="T40" fmla="*/ 2147483646 w 1428"/>
              <a:gd name="T41" fmla="*/ 2147483646 h 1218"/>
              <a:gd name="T42" fmla="*/ 2147483646 w 1428"/>
              <a:gd name="T43" fmla="*/ 2147483646 h 1218"/>
              <a:gd name="T44" fmla="*/ 0 w 1428"/>
              <a:gd name="T45" fmla="*/ 2147483646 h 1218"/>
              <a:gd name="T46" fmla="*/ 2147483646 w 1428"/>
              <a:gd name="T47" fmla="*/ 2147483646 h 1218"/>
              <a:gd name="T48" fmla="*/ 2147483646 w 1428"/>
              <a:gd name="T49" fmla="*/ 2147483646 h 1218"/>
              <a:gd name="T50" fmla="*/ 2147483646 w 1428"/>
              <a:gd name="T51" fmla="*/ 2147483646 h 1218"/>
              <a:gd name="T52" fmla="*/ 2147483646 w 1428"/>
              <a:gd name="T53" fmla="*/ 2147483646 h 1218"/>
              <a:gd name="T54" fmla="*/ 2147483646 w 1428"/>
              <a:gd name="T55" fmla="*/ 2147483646 h 1218"/>
              <a:gd name="T56" fmla="*/ 2147483646 w 1428"/>
              <a:gd name="T57" fmla="*/ 2147483646 h 1218"/>
              <a:gd name="T58" fmla="*/ 2147483646 w 1428"/>
              <a:gd name="T59" fmla="*/ 2147483646 h 1218"/>
              <a:gd name="T60" fmla="*/ 2147483646 w 1428"/>
              <a:gd name="T61" fmla="*/ 2147483646 h 1218"/>
              <a:gd name="T62" fmla="*/ 2147483646 w 1428"/>
              <a:gd name="T63" fmla="*/ 2147483646 h 1218"/>
              <a:gd name="T64" fmla="*/ 2147483646 w 1428"/>
              <a:gd name="T65" fmla="*/ 2147483646 h 1218"/>
              <a:gd name="T66" fmla="*/ 2147483646 w 1428"/>
              <a:gd name="T67" fmla="*/ 2147483646 h 1218"/>
              <a:gd name="T68" fmla="*/ 2147483646 w 1428"/>
              <a:gd name="T69" fmla="*/ 2147483646 h 1218"/>
              <a:gd name="T70" fmla="*/ 2147483646 w 1428"/>
              <a:gd name="T71" fmla="*/ 2147483646 h 1218"/>
              <a:gd name="T72" fmla="*/ 2147483646 w 1428"/>
              <a:gd name="T73" fmla="*/ 2147483646 h 1218"/>
              <a:gd name="T74" fmla="*/ 2147483646 w 1428"/>
              <a:gd name="T75" fmla="*/ 2147483646 h 1218"/>
              <a:gd name="T76" fmla="*/ 2147483646 w 1428"/>
              <a:gd name="T77" fmla="*/ 2147483646 h 1218"/>
              <a:gd name="T78" fmla="*/ 2147483646 w 1428"/>
              <a:gd name="T79" fmla="*/ 2147483646 h 1218"/>
              <a:gd name="T80" fmla="*/ 2147483646 w 1428"/>
              <a:gd name="T81" fmla="*/ 2147483646 h 1218"/>
              <a:gd name="T82" fmla="*/ 2147483646 w 1428"/>
              <a:gd name="T83" fmla="*/ 2147483646 h 1218"/>
              <a:gd name="T84" fmla="*/ 2147483646 w 1428"/>
              <a:gd name="T85" fmla="*/ 2147483646 h 1218"/>
              <a:gd name="T86" fmla="*/ 2147483646 w 1428"/>
              <a:gd name="T87" fmla="*/ 2147483646 h 1218"/>
              <a:gd name="T88" fmla="*/ 2147483646 w 1428"/>
              <a:gd name="T89" fmla="*/ 2147483646 h 1218"/>
              <a:gd name="T90" fmla="*/ 2147483646 w 1428"/>
              <a:gd name="T91" fmla="*/ 2147483646 h 1218"/>
              <a:gd name="T92" fmla="*/ 2147483646 w 1428"/>
              <a:gd name="T93" fmla="*/ 2147483646 h 1218"/>
              <a:gd name="T94" fmla="*/ 2147483646 w 1428"/>
              <a:gd name="T95" fmla="*/ 2147483646 h 1218"/>
              <a:gd name="T96" fmla="*/ 2147483646 w 1428"/>
              <a:gd name="T97" fmla="*/ 2147483646 h 1218"/>
              <a:gd name="T98" fmla="*/ 2147483646 w 1428"/>
              <a:gd name="T99" fmla="*/ 2147483646 h 1218"/>
              <a:gd name="T100" fmla="*/ 2147483646 w 1428"/>
              <a:gd name="T101" fmla="*/ 2147483646 h 1218"/>
              <a:gd name="T102" fmla="*/ 2147483646 w 1428"/>
              <a:gd name="T103" fmla="*/ 2147483646 h 1218"/>
              <a:gd name="T104" fmla="*/ 2147483646 w 1428"/>
              <a:gd name="T105" fmla="*/ 2147483646 h 1218"/>
              <a:gd name="T106" fmla="*/ 2147483646 w 1428"/>
              <a:gd name="T107" fmla="*/ 2147483646 h 1218"/>
              <a:gd name="T108" fmla="*/ 2147483646 w 1428"/>
              <a:gd name="T109" fmla="*/ 2147483646 h 1218"/>
              <a:gd name="T110" fmla="*/ 2147483646 w 1428"/>
              <a:gd name="T111" fmla="*/ 2147483646 h 1218"/>
              <a:gd name="T112" fmla="*/ 2147483646 w 1428"/>
              <a:gd name="T113" fmla="*/ 2147483646 h 1218"/>
              <a:gd name="T114" fmla="*/ 2147483646 w 1428"/>
              <a:gd name="T115" fmla="*/ 2147483646 h 1218"/>
              <a:gd name="T116" fmla="*/ 2147483646 w 1428"/>
              <a:gd name="T117" fmla="*/ 2147483646 h 12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4" y="940"/>
                </a:lnTo>
                <a:lnTo>
                  <a:pt x="912" y="924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甘肃"/>
          <p:cNvSpPr/>
          <p:nvPr/>
        </p:nvSpPr>
        <p:spPr bwMode="auto">
          <a:xfrm>
            <a:off x="2958091" y="2770630"/>
            <a:ext cx="2334492" cy="1589977"/>
          </a:xfrm>
          <a:custGeom>
            <a:avLst/>
            <a:gdLst>
              <a:gd name="T0" fmla="*/ 2147483646 w 912"/>
              <a:gd name="T1" fmla="*/ 2147483646 h 772"/>
              <a:gd name="T2" fmla="*/ 2147483646 w 912"/>
              <a:gd name="T3" fmla="*/ 2147483646 h 772"/>
              <a:gd name="T4" fmla="*/ 2147483646 w 912"/>
              <a:gd name="T5" fmla="*/ 2147483646 h 772"/>
              <a:gd name="T6" fmla="*/ 2147483646 w 912"/>
              <a:gd name="T7" fmla="*/ 2147483646 h 772"/>
              <a:gd name="T8" fmla="*/ 2147483646 w 912"/>
              <a:gd name="T9" fmla="*/ 2147483646 h 772"/>
              <a:gd name="T10" fmla="*/ 2147483646 w 912"/>
              <a:gd name="T11" fmla="*/ 2147483646 h 772"/>
              <a:gd name="T12" fmla="*/ 2147483646 w 912"/>
              <a:gd name="T13" fmla="*/ 2147483646 h 772"/>
              <a:gd name="T14" fmla="*/ 2147483646 w 912"/>
              <a:gd name="T15" fmla="*/ 2147483646 h 772"/>
              <a:gd name="T16" fmla="*/ 2147483646 w 912"/>
              <a:gd name="T17" fmla="*/ 2147483646 h 772"/>
              <a:gd name="T18" fmla="*/ 2147483646 w 912"/>
              <a:gd name="T19" fmla="*/ 2147483646 h 772"/>
              <a:gd name="T20" fmla="*/ 2147483646 w 912"/>
              <a:gd name="T21" fmla="*/ 2147483646 h 772"/>
              <a:gd name="T22" fmla="*/ 2147483646 w 912"/>
              <a:gd name="T23" fmla="*/ 2147483646 h 772"/>
              <a:gd name="T24" fmla="*/ 2147483646 w 912"/>
              <a:gd name="T25" fmla="*/ 2147483646 h 772"/>
              <a:gd name="T26" fmla="*/ 2147483646 w 912"/>
              <a:gd name="T27" fmla="*/ 2147483646 h 772"/>
              <a:gd name="T28" fmla="*/ 2147483646 w 912"/>
              <a:gd name="T29" fmla="*/ 2147483646 h 772"/>
              <a:gd name="T30" fmla="*/ 2147483646 w 912"/>
              <a:gd name="T31" fmla="*/ 2147483646 h 772"/>
              <a:gd name="T32" fmla="*/ 2147483646 w 912"/>
              <a:gd name="T33" fmla="*/ 2147483646 h 772"/>
              <a:gd name="T34" fmla="*/ 2147483646 w 912"/>
              <a:gd name="T35" fmla="*/ 2147483646 h 772"/>
              <a:gd name="T36" fmla="*/ 2147483646 w 912"/>
              <a:gd name="T37" fmla="*/ 2147483646 h 772"/>
              <a:gd name="T38" fmla="*/ 2147483646 w 912"/>
              <a:gd name="T39" fmla="*/ 2147483646 h 772"/>
              <a:gd name="T40" fmla="*/ 2147483646 w 912"/>
              <a:gd name="T41" fmla="*/ 2147483646 h 772"/>
              <a:gd name="T42" fmla="*/ 2147483646 w 912"/>
              <a:gd name="T43" fmla="*/ 2147483646 h 772"/>
              <a:gd name="T44" fmla="*/ 2147483646 w 912"/>
              <a:gd name="T45" fmla="*/ 2147483646 h 772"/>
              <a:gd name="T46" fmla="*/ 2147483646 w 912"/>
              <a:gd name="T47" fmla="*/ 2147483646 h 772"/>
              <a:gd name="T48" fmla="*/ 2147483646 w 912"/>
              <a:gd name="T49" fmla="*/ 2147483646 h 772"/>
              <a:gd name="T50" fmla="*/ 2147483646 w 912"/>
              <a:gd name="T51" fmla="*/ 2147483646 h 772"/>
              <a:gd name="T52" fmla="*/ 2147483646 w 912"/>
              <a:gd name="T53" fmla="*/ 2147483646 h 772"/>
              <a:gd name="T54" fmla="*/ 2147483646 w 912"/>
              <a:gd name="T55" fmla="*/ 2147483646 h 772"/>
              <a:gd name="T56" fmla="*/ 2147483646 w 912"/>
              <a:gd name="T57" fmla="*/ 2147483646 h 772"/>
              <a:gd name="T58" fmla="*/ 2147483646 w 912"/>
              <a:gd name="T59" fmla="*/ 2147483646 h 772"/>
              <a:gd name="T60" fmla="*/ 2147483646 w 912"/>
              <a:gd name="T61" fmla="*/ 2147483646 h 772"/>
              <a:gd name="T62" fmla="*/ 2147483646 w 912"/>
              <a:gd name="T63" fmla="*/ 2147483646 h 772"/>
              <a:gd name="T64" fmla="*/ 2147483646 w 912"/>
              <a:gd name="T65" fmla="*/ 2147483646 h 772"/>
              <a:gd name="T66" fmla="*/ 2147483646 w 912"/>
              <a:gd name="T67" fmla="*/ 2147483646 h 772"/>
              <a:gd name="T68" fmla="*/ 2147483646 w 912"/>
              <a:gd name="T69" fmla="*/ 2147483646 h 772"/>
              <a:gd name="T70" fmla="*/ 2147483646 w 912"/>
              <a:gd name="T71" fmla="*/ 2147483646 h 772"/>
              <a:gd name="T72" fmla="*/ 2147483646 w 912"/>
              <a:gd name="T73" fmla="*/ 2147483646 h 772"/>
              <a:gd name="T74" fmla="*/ 2147483646 w 912"/>
              <a:gd name="T75" fmla="*/ 2147483646 h 772"/>
              <a:gd name="T76" fmla="*/ 2147483646 w 912"/>
              <a:gd name="T77" fmla="*/ 2147483646 h 772"/>
              <a:gd name="T78" fmla="*/ 2147483646 w 912"/>
              <a:gd name="T79" fmla="*/ 2147483646 h 772"/>
              <a:gd name="T80" fmla="*/ 2147483646 w 912"/>
              <a:gd name="T81" fmla="*/ 2147483646 h 772"/>
              <a:gd name="T82" fmla="*/ 2147483646 w 912"/>
              <a:gd name="T83" fmla="*/ 2147483646 h 772"/>
              <a:gd name="T84" fmla="*/ 2147483646 w 912"/>
              <a:gd name="T85" fmla="*/ 2147483646 h 772"/>
              <a:gd name="T86" fmla="*/ 2147483646 w 912"/>
              <a:gd name="T87" fmla="*/ 2147483646 h 772"/>
              <a:gd name="T88" fmla="*/ 2147483646 w 912"/>
              <a:gd name="T89" fmla="*/ 2147483646 h 772"/>
              <a:gd name="T90" fmla="*/ 2147483646 w 912"/>
              <a:gd name="T91" fmla="*/ 2147483646 h 772"/>
              <a:gd name="T92" fmla="*/ 2147483646 w 912"/>
              <a:gd name="T93" fmla="*/ 2147483646 h 772"/>
              <a:gd name="T94" fmla="*/ 2147483646 w 912"/>
              <a:gd name="T95" fmla="*/ 2147483646 h 772"/>
              <a:gd name="T96" fmla="*/ 2147483646 w 912"/>
              <a:gd name="T97" fmla="*/ 2147483646 h 772"/>
              <a:gd name="T98" fmla="*/ 2147483646 w 912"/>
              <a:gd name="T99" fmla="*/ 2147483646 h 772"/>
              <a:gd name="T100" fmla="*/ 2147483646 w 912"/>
              <a:gd name="T101" fmla="*/ 2147483646 h 772"/>
              <a:gd name="T102" fmla="*/ 2147483646 w 912"/>
              <a:gd name="T103" fmla="*/ 2147483646 h 772"/>
              <a:gd name="T104" fmla="*/ 2147483646 w 912"/>
              <a:gd name="T105" fmla="*/ 2147483646 h 772"/>
              <a:gd name="T106" fmla="*/ 2147483646 w 912"/>
              <a:gd name="T107" fmla="*/ 2147483646 h 772"/>
              <a:gd name="T108" fmla="*/ 2147483646 w 912"/>
              <a:gd name="T109" fmla="*/ 2147483646 h 772"/>
              <a:gd name="T110" fmla="*/ 2147483646 w 912"/>
              <a:gd name="T111" fmla="*/ 2147483646 h 77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70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6" y="362"/>
                </a:lnTo>
                <a:lnTo>
                  <a:pt x="596" y="360"/>
                </a:lnTo>
                <a:lnTo>
                  <a:pt x="600" y="336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4" name="宁夏"/>
          <p:cNvSpPr/>
          <p:nvPr/>
        </p:nvSpPr>
        <p:spPr bwMode="auto">
          <a:xfrm>
            <a:off x="4616692" y="3323277"/>
            <a:ext cx="471345" cy="625975"/>
          </a:xfrm>
          <a:custGeom>
            <a:avLst/>
            <a:gdLst>
              <a:gd name="T0" fmla="*/ 2147483646 w 184"/>
              <a:gd name="T1" fmla="*/ 2147483646 h 304"/>
              <a:gd name="T2" fmla="*/ 2147483646 w 184"/>
              <a:gd name="T3" fmla="*/ 2147483646 h 304"/>
              <a:gd name="T4" fmla="*/ 2147483646 w 184"/>
              <a:gd name="T5" fmla="*/ 2147483646 h 304"/>
              <a:gd name="T6" fmla="*/ 2147483646 w 184"/>
              <a:gd name="T7" fmla="*/ 2147483646 h 304"/>
              <a:gd name="T8" fmla="*/ 2147483646 w 184"/>
              <a:gd name="T9" fmla="*/ 2147483646 h 304"/>
              <a:gd name="T10" fmla="*/ 2147483646 w 184"/>
              <a:gd name="T11" fmla="*/ 2147483646 h 304"/>
              <a:gd name="T12" fmla="*/ 2147483646 w 184"/>
              <a:gd name="T13" fmla="*/ 2147483646 h 304"/>
              <a:gd name="T14" fmla="*/ 2147483646 w 184"/>
              <a:gd name="T15" fmla="*/ 2147483646 h 304"/>
              <a:gd name="T16" fmla="*/ 2147483646 w 184"/>
              <a:gd name="T17" fmla="*/ 2147483646 h 304"/>
              <a:gd name="T18" fmla="*/ 2147483646 w 184"/>
              <a:gd name="T19" fmla="*/ 2147483646 h 304"/>
              <a:gd name="T20" fmla="*/ 2147483646 w 184"/>
              <a:gd name="T21" fmla="*/ 2147483646 h 304"/>
              <a:gd name="T22" fmla="*/ 2147483646 w 184"/>
              <a:gd name="T23" fmla="*/ 2147483646 h 304"/>
              <a:gd name="T24" fmla="*/ 2147483646 w 184"/>
              <a:gd name="T25" fmla="*/ 2147483646 h 304"/>
              <a:gd name="T26" fmla="*/ 2147483646 w 184"/>
              <a:gd name="T27" fmla="*/ 2147483646 h 304"/>
              <a:gd name="T28" fmla="*/ 2147483646 w 184"/>
              <a:gd name="T29" fmla="*/ 2147483646 h 304"/>
              <a:gd name="T30" fmla="*/ 2147483646 w 184"/>
              <a:gd name="T31" fmla="*/ 2147483646 h 304"/>
              <a:gd name="T32" fmla="*/ 2147483646 w 184"/>
              <a:gd name="T33" fmla="*/ 2147483646 h 304"/>
              <a:gd name="T34" fmla="*/ 2147483646 w 184"/>
              <a:gd name="T35" fmla="*/ 2147483646 h 304"/>
              <a:gd name="T36" fmla="*/ 2147483646 w 184"/>
              <a:gd name="T37" fmla="*/ 2147483646 h 304"/>
              <a:gd name="T38" fmla="*/ 2147483646 w 184"/>
              <a:gd name="T39" fmla="*/ 2147483646 h 304"/>
              <a:gd name="T40" fmla="*/ 2147483646 w 184"/>
              <a:gd name="T41" fmla="*/ 2147483646 h 304"/>
              <a:gd name="T42" fmla="*/ 2147483646 w 184"/>
              <a:gd name="T43" fmla="*/ 2147483646 h 304"/>
              <a:gd name="T44" fmla="*/ 2147483646 w 184"/>
              <a:gd name="T45" fmla="*/ 2147483646 h 304"/>
              <a:gd name="T46" fmla="*/ 2147483646 w 184"/>
              <a:gd name="T47" fmla="*/ 2147483646 h 304"/>
              <a:gd name="T48" fmla="*/ 2147483646 w 184"/>
              <a:gd name="T49" fmla="*/ 2147483646 h 304"/>
              <a:gd name="T50" fmla="*/ 2147483646 w 184"/>
              <a:gd name="T51" fmla="*/ 2147483646 h 304"/>
              <a:gd name="T52" fmla="*/ 2147483646 w 184"/>
              <a:gd name="T53" fmla="*/ 2147483646 h 304"/>
              <a:gd name="T54" fmla="*/ 2147483646 w 184"/>
              <a:gd name="T55" fmla="*/ 2147483646 h 304"/>
              <a:gd name="T56" fmla="*/ 2147483646 w 184"/>
              <a:gd name="T57" fmla="*/ 2147483646 h 304"/>
              <a:gd name="T58" fmla="*/ 2147483646 w 184"/>
              <a:gd name="T59" fmla="*/ 2147483646 h 304"/>
              <a:gd name="T60" fmla="*/ 2147483646 w 184"/>
              <a:gd name="T61" fmla="*/ 2147483646 h 304"/>
              <a:gd name="T62" fmla="*/ 2147483646 w 184"/>
              <a:gd name="T63" fmla="*/ 2147483646 h 304"/>
              <a:gd name="T64" fmla="*/ 2147483646 w 184"/>
              <a:gd name="T65" fmla="*/ 2147483646 h 304"/>
              <a:gd name="T66" fmla="*/ 2147483646 w 184"/>
              <a:gd name="T67" fmla="*/ 2147483646 h 304"/>
              <a:gd name="T68" fmla="*/ 2147483646 w 184"/>
              <a:gd name="T69" fmla="*/ 2147483646 h 304"/>
              <a:gd name="T70" fmla="*/ 2147483646 w 184"/>
              <a:gd name="T71" fmla="*/ 2147483646 h 304"/>
              <a:gd name="T72" fmla="*/ 2147483646 w 184"/>
              <a:gd name="T73" fmla="*/ 2147483646 h 304"/>
              <a:gd name="T74" fmla="*/ 2147483646 w 184"/>
              <a:gd name="T75" fmla="*/ 2147483646 h 304"/>
              <a:gd name="T76" fmla="*/ 2147483646 w 184"/>
              <a:gd name="T77" fmla="*/ 2147483646 h 304"/>
              <a:gd name="T78" fmla="*/ 2147483646 w 184"/>
              <a:gd name="T79" fmla="*/ 2147483646 h 304"/>
              <a:gd name="T80" fmla="*/ 2147483646 w 184"/>
              <a:gd name="T81" fmla="*/ 2147483646 h 304"/>
              <a:gd name="T82" fmla="*/ 2147483646 w 184"/>
              <a:gd name="T83" fmla="*/ 2147483646 h 304"/>
              <a:gd name="T84" fmla="*/ 2147483646 w 184"/>
              <a:gd name="T85" fmla="*/ 2147483646 h 304"/>
              <a:gd name="T86" fmla="*/ 2147483646 w 184"/>
              <a:gd name="T87" fmla="*/ 2147483646 h 304"/>
              <a:gd name="T88" fmla="*/ 2147483646 w 184"/>
              <a:gd name="T89" fmla="*/ 2147483646 h 304"/>
              <a:gd name="T90" fmla="*/ 2147483646 w 184"/>
              <a:gd name="T91" fmla="*/ 2147483646 h 304"/>
              <a:gd name="T92" fmla="*/ 2147483646 w 184"/>
              <a:gd name="T93" fmla="*/ 2147483646 h 304"/>
              <a:gd name="T94" fmla="*/ 2147483646 w 184"/>
              <a:gd name="T95" fmla="*/ 2147483646 h 304"/>
              <a:gd name="T96" fmla="*/ 2147483646 w 184"/>
              <a:gd name="T97" fmla="*/ 2147483646 h 304"/>
              <a:gd name="T98" fmla="*/ 2147483646 w 184"/>
              <a:gd name="T99" fmla="*/ 0 h 30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新疆"/>
          <p:cNvSpPr/>
          <p:nvPr/>
        </p:nvSpPr>
        <p:spPr bwMode="auto">
          <a:xfrm>
            <a:off x="158924" y="1676068"/>
            <a:ext cx="3337213" cy="2029950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青海"/>
          <p:cNvSpPr/>
          <p:nvPr/>
        </p:nvSpPr>
        <p:spPr bwMode="auto">
          <a:xfrm>
            <a:off x="2324443" y="3269622"/>
            <a:ext cx="2076586" cy="1198296"/>
          </a:xfrm>
          <a:custGeom>
            <a:avLst/>
            <a:gdLst>
              <a:gd name="T0" fmla="*/ 2147483646 w 812"/>
              <a:gd name="T1" fmla="*/ 2147483646 h 582"/>
              <a:gd name="T2" fmla="*/ 2147483646 w 812"/>
              <a:gd name="T3" fmla="*/ 2147483646 h 582"/>
              <a:gd name="T4" fmla="*/ 2147483646 w 812"/>
              <a:gd name="T5" fmla="*/ 2147483646 h 582"/>
              <a:gd name="T6" fmla="*/ 2147483646 w 812"/>
              <a:gd name="T7" fmla="*/ 2147483646 h 582"/>
              <a:gd name="T8" fmla="*/ 2147483646 w 812"/>
              <a:gd name="T9" fmla="*/ 2147483646 h 582"/>
              <a:gd name="T10" fmla="*/ 2147483646 w 812"/>
              <a:gd name="T11" fmla="*/ 2147483646 h 582"/>
              <a:gd name="T12" fmla="*/ 2147483646 w 812"/>
              <a:gd name="T13" fmla="*/ 2147483646 h 582"/>
              <a:gd name="T14" fmla="*/ 2147483646 w 812"/>
              <a:gd name="T15" fmla="*/ 2147483646 h 582"/>
              <a:gd name="T16" fmla="*/ 2147483646 w 812"/>
              <a:gd name="T17" fmla="*/ 2147483646 h 582"/>
              <a:gd name="T18" fmla="*/ 2147483646 w 812"/>
              <a:gd name="T19" fmla="*/ 2147483646 h 582"/>
              <a:gd name="T20" fmla="*/ 2147483646 w 812"/>
              <a:gd name="T21" fmla="*/ 2147483646 h 582"/>
              <a:gd name="T22" fmla="*/ 2147483646 w 812"/>
              <a:gd name="T23" fmla="*/ 2147483646 h 582"/>
              <a:gd name="T24" fmla="*/ 2147483646 w 812"/>
              <a:gd name="T25" fmla="*/ 2147483646 h 582"/>
              <a:gd name="T26" fmla="*/ 2147483646 w 812"/>
              <a:gd name="T27" fmla="*/ 2147483646 h 582"/>
              <a:gd name="T28" fmla="*/ 2147483646 w 812"/>
              <a:gd name="T29" fmla="*/ 2147483646 h 582"/>
              <a:gd name="T30" fmla="*/ 2147483646 w 812"/>
              <a:gd name="T31" fmla="*/ 2147483646 h 582"/>
              <a:gd name="T32" fmla="*/ 2147483646 w 812"/>
              <a:gd name="T33" fmla="*/ 2147483646 h 582"/>
              <a:gd name="T34" fmla="*/ 0 w 812"/>
              <a:gd name="T35" fmla="*/ 2147483646 h 582"/>
              <a:gd name="T36" fmla="*/ 2147483646 w 812"/>
              <a:gd name="T37" fmla="*/ 2147483646 h 582"/>
              <a:gd name="T38" fmla="*/ 2147483646 w 812"/>
              <a:gd name="T39" fmla="*/ 2147483646 h 582"/>
              <a:gd name="T40" fmla="*/ 2147483646 w 812"/>
              <a:gd name="T41" fmla="*/ 2147483646 h 582"/>
              <a:gd name="T42" fmla="*/ 2147483646 w 812"/>
              <a:gd name="T43" fmla="*/ 2147483646 h 582"/>
              <a:gd name="T44" fmla="*/ 2147483646 w 812"/>
              <a:gd name="T45" fmla="*/ 2147483646 h 582"/>
              <a:gd name="T46" fmla="*/ 2147483646 w 812"/>
              <a:gd name="T47" fmla="*/ 2147483646 h 582"/>
              <a:gd name="T48" fmla="*/ 2147483646 w 812"/>
              <a:gd name="T49" fmla="*/ 2147483646 h 582"/>
              <a:gd name="T50" fmla="*/ 2147483646 w 812"/>
              <a:gd name="T51" fmla="*/ 2147483646 h 582"/>
              <a:gd name="T52" fmla="*/ 2147483646 w 812"/>
              <a:gd name="T53" fmla="*/ 2147483646 h 582"/>
              <a:gd name="T54" fmla="*/ 2147483646 w 812"/>
              <a:gd name="T55" fmla="*/ 2147483646 h 582"/>
              <a:gd name="T56" fmla="*/ 2147483646 w 812"/>
              <a:gd name="T57" fmla="*/ 2147483646 h 582"/>
              <a:gd name="T58" fmla="*/ 2147483646 w 812"/>
              <a:gd name="T59" fmla="*/ 2147483646 h 582"/>
              <a:gd name="T60" fmla="*/ 2147483646 w 812"/>
              <a:gd name="T61" fmla="*/ 2147483646 h 582"/>
              <a:gd name="T62" fmla="*/ 2147483646 w 812"/>
              <a:gd name="T63" fmla="*/ 2147483646 h 582"/>
              <a:gd name="T64" fmla="*/ 2147483646 w 812"/>
              <a:gd name="T65" fmla="*/ 2147483646 h 582"/>
              <a:gd name="T66" fmla="*/ 2147483646 w 812"/>
              <a:gd name="T67" fmla="*/ 2147483646 h 582"/>
              <a:gd name="T68" fmla="*/ 2147483646 w 812"/>
              <a:gd name="T69" fmla="*/ 2147483646 h 582"/>
              <a:gd name="T70" fmla="*/ 2147483646 w 812"/>
              <a:gd name="T71" fmla="*/ 2147483646 h 582"/>
              <a:gd name="T72" fmla="*/ 2147483646 w 812"/>
              <a:gd name="T73" fmla="*/ 2147483646 h 582"/>
              <a:gd name="T74" fmla="*/ 2147483646 w 812"/>
              <a:gd name="T75" fmla="*/ 2147483646 h 582"/>
              <a:gd name="T76" fmla="*/ 2147483646 w 812"/>
              <a:gd name="T77" fmla="*/ 2147483646 h 582"/>
              <a:gd name="T78" fmla="*/ 2147483646 w 812"/>
              <a:gd name="T79" fmla="*/ 2147483646 h 582"/>
              <a:gd name="T80" fmla="*/ 2147483646 w 812"/>
              <a:gd name="T81" fmla="*/ 2147483646 h 582"/>
              <a:gd name="T82" fmla="*/ 2147483646 w 812"/>
              <a:gd name="T83" fmla="*/ 2147483646 h 582"/>
              <a:gd name="T84" fmla="*/ 2147483646 w 812"/>
              <a:gd name="T85" fmla="*/ 2147483646 h 582"/>
              <a:gd name="T86" fmla="*/ 2147483646 w 812"/>
              <a:gd name="T87" fmla="*/ 2147483646 h 582"/>
              <a:gd name="T88" fmla="*/ 2147483646 w 812"/>
              <a:gd name="T89" fmla="*/ 2147483646 h 582"/>
              <a:gd name="T90" fmla="*/ 2147483646 w 812"/>
              <a:gd name="T91" fmla="*/ 2147483646 h 582"/>
              <a:gd name="T92" fmla="*/ 2147483646 w 812"/>
              <a:gd name="T93" fmla="*/ 2147483646 h 582"/>
              <a:gd name="T94" fmla="*/ 2147483646 w 812"/>
              <a:gd name="T95" fmla="*/ 2147483646 h 582"/>
              <a:gd name="T96" fmla="*/ 2147483646 w 812"/>
              <a:gd name="T97" fmla="*/ 2147483646 h 582"/>
              <a:gd name="T98" fmla="*/ 2147483646 w 812"/>
              <a:gd name="T99" fmla="*/ 2147483646 h 582"/>
              <a:gd name="T100" fmla="*/ 2147483646 w 812"/>
              <a:gd name="T101" fmla="*/ 2147483646 h 582"/>
              <a:gd name="T102" fmla="*/ 2147483646 w 812"/>
              <a:gd name="T103" fmla="*/ 2147483646 h 582"/>
              <a:gd name="T104" fmla="*/ 2147483646 w 812"/>
              <a:gd name="T105" fmla="*/ 2147483646 h 582"/>
              <a:gd name="T106" fmla="*/ 2147483646 w 812"/>
              <a:gd name="T107" fmla="*/ 2147483646 h 58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2" y="56"/>
                </a:lnTo>
                <a:lnTo>
                  <a:pt x="530" y="58"/>
                </a:lnTo>
                <a:lnTo>
                  <a:pt x="484" y="30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四川"/>
          <p:cNvSpPr/>
          <p:nvPr/>
        </p:nvSpPr>
        <p:spPr bwMode="auto">
          <a:xfrm>
            <a:off x="3516146" y="4110217"/>
            <a:ext cx="1796447" cy="1268048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西藏"/>
          <p:cNvSpPr/>
          <p:nvPr/>
        </p:nvSpPr>
        <p:spPr bwMode="auto">
          <a:xfrm>
            <a:off x="532443" y="3595129"/>
            <a:ext cx="3214929" cy="1573881"/>
          </a:xfrm>
          <a:custGeom>
            <a:avLst/>
            <a:gdLst>
              <a:gd name="T0" fmla="*/ 2147483646 w 1256"/>
              <a:gd name="T1" fmla="*/ 2147483646 h 764"/>
              <a:gd name="T2" fmla="*/ 2147483646 w 1256"/>
              <a:gd name="T3" fmla="*/ 2147483646 h 764"/>
              <a:gd name="T4" fmla="*/ 2147483646 w 1256"/>
              <a:gd name="T5" fmla="*/ 2147483646 h 764"/>
              <a:gd name="T6" fmla="*/ 2147483646 w 1256"/>
              <a:gd name="T7" fmla="*/ 2147483646 h 764"/>
              <a:gd name="T8" fmla="*/ 2147483646 w 1256"/>
              <a:gd name="T9" fmla="*/ 2147483646 h 764"/>
              <a:gd name="T10" fmla="*/ 2147483646 w 1256"/>
              <a:gd name="T11" fmla="*/ 2147483646 h 764"/>
              <a:gd name="T12" fmla="*/ 2147483646 w 1256"/>
              <a:gd name="T13" fmla="*/ 2147483646 h 764"/>
              <a:gd name="T14" fmla="*/ 2147483646 w 1256"/>
              <a:gd name="T15" fmla="*/ 2147483646 h 764"/>
              <a:gd name="T16" fmla="*/ 2147483646 w 1256"/>
              <a:gd name="T17" fmla="*/ 2147483646 h 764"/>
              <a:gd name="T18" fmla="*/ 2147483646 w 1256"/>
              <a:gd name="T19" fmla="*/ 2147483646 h 764"/>
              <a:gd name="T20" fmla="*/ 2147483646 w 1256"/>
              <a:gd name="T21" fmla="*/ 2147483646 h 764"/>
              <a:gd name="T22" fmla="*/ 2147483646 w 1256"/>
              <a:gd name="T23" fmla="*/ 2147483646 h 764"/>
              <a:gd name="T24" fmla="*/ 2147483646 w 1256"/>
              <a:gd name="T25" fmla="*/ 2147483646 h 764"/>
              <a:gd name="T26" fmla="*/ 2147483646 w 1256"/>
              <a:gd name="T27" fmla="*/ 2147483646 h 764"/>
              <a:gd name="T28" fmla="*/ 2147483646 w 1256"/>
              <a:gd name="T29" fmla="*/ 2147483646 h 764"/>
              <a:gd name="T30" fmla="*/ 2147483646 w 1256"/>
              <a:gd name="T31" fmla="*/ 2147483646 h 764"/>
              <a:gd name="T32" fmla="*/ 2147483646 w 1256"/>
              <a:gd name="T33" fmla="*/ 2147483646 h 764"/>
              <a:gd name="T34" fmla="*/ 2147483646 w 1256"/>
              <a:gd name="T35" fmla="*/ 2147483646 h 764"/>
              <a:gd name="T36" fmla="*/ 2147483646 w 1256"/>
              <a:gd name="T37" fmla="*/ 2147483646 h 764"/>
              <a:gd name="T38" fmla="*/ 2147483646 w 1256"/>
              <a:gd name="T39" fmla="*/ 2147483646 h 764"/>
              <a:gd name="T40" fmla="*/ 2147483646 w 1256"/>
              <a:gd name="T41" fmla="*/ 2147483646 h 764"/>
              <a:gd name="T42" fmla="*/ 2147483646 w 1256"/>
              <a:gd name="T43" fmla="*/ 2147483646 h 764"/>
              <a:gd name="T44" fmla="*/ 2147483646 w 1256"/>
              <a:gd name="T45" fmla="*/ 2147483646 h 764"/>
              <a:gd name="T46" fmla="*/ 2147483646 w 1256"/>
              <a:gd name="T47" fmla="*/ 2147483646 h 764"/>
              <a:gd name="T48" fmla="*/ 2147483646 w 1256"/>
              <a:gd name="T49" fmla="*/ 2147483646 h 764"/>
              <a:gd name="T50" fmla="*/ 2147483646 w 1256"/>
              <a:gd name="T51" fmla="*/ 2147483646 h 764"/>
              <a:gd name="T52" fmla="*/ 2147483646 w 1256"/>
              <a:gd name="T53" fmla="*/ 2147483646 h 764"/>
              <a:gd name="T54" fmla="*/ 2147483646 w 1256"/>
              <a:gd name="T55" fmla="*/ 2147483646 h 764"/>
              <a:gd name="T56" fmla="*/ 2147483646 w 1256"/>
              <a:gd name="T57" fmla="*/ 2147483646 h 764"/>
              <a:gd name="T58" fmla="*/ 2147483646 w 1256"/>
              <a:gd name="T59" fmla="*/ 2147483646 h 764"/>
              <a:gd name="T60" fmla="*/ 2147483646 w 1256"/>
              <a:gd name="T61" fmla="*/ 2147483646 h 764"/>
              <a:gd name="T62" fmla="*/ 2147483646 w 1256"/>
              <a:gd name="T63" fmla="*/ 2147483646 h 764"/>
              <a:gd name="T64" fmla="*/ 2147483646 w 1256"/>
              <a:gd name="T65" fmla="*/ 2147483646 h 764"/>
              <a:gd name="T66" fmla="*/ 2147483646 w 1256"/>
              <a:gd name="T67" fmla="*/ 2147483646 h 764"/>
              <a:gd name="T68" fmla="*/ 2147483646 w 1256"/>
              <a:gd name="T69" fmla="*/ 2147483646 h 764"/>
              <a:gd name="T70" fmla="*/ 2147483646 w 1256"/>
              <a:gd name="T71" fmla="*/ 2147483646 h 764"/>
              <a:gd name="T72" fmla="*/ 2147483646 w 1256"/>
              <a:gd name="T73" fmla="*/ 2147483646 h 764"/>
              <a:gd name="T74" fmla="*/ 2147483646 w 1256"/>
              <a:gd name="T75" fmla="*/ 2147483646 h 764"/>
              <a:gd name="T76" fmla="*/ 2147483646 w 1256"/>
              <a:gd name="T77" fmla="*/ 2147483646 h 764"/>
              <a:gd name="T78" fmla="*/ 2147483646 w 1256"/>
              <a:gd name="T79" fmla="*/ 2147483646 h 764"/>
              <a:gd name="T80" fmla="*/ 2147483646 w 1256"/>
              <a:gd name="T81" fmla="*/ 2147483646 h 764"/>
              <a:gd name="T82" fmla="*/ 2147483646 w 1256"/>
              <a:gd name="T83" fmla="*/ 2147483646 h 764"/>
              <a:gd name="T84" fmla="*/ 2147483646 w 1256"/>
              <a:gd name="T85" fmla="*/ 2147483646 h 764"/>
              <a:gd name="T86" fmla="*/ 2147483646 w 1256"/>
              <a:gd name="T87" fmla="*/ 2147483646 h 764"/>
              <a:gd name="T88" fmla="*/ 2147483646 w 1256"/>
              <a:gd name="T89" fmla="*/ 2147483646 h 764"/>
              <a:gd name="T90" fmla="*/ 2147483646 w 1256"/>
              <a:gd name="T91" fmla="*/ 2147483646 h 764"/>
              <a:gd name="T92" fmla="*/ 2147483646 w 1256"/>
              <a:gd name="T93" fmla="*/ 2147483646 h 764"/>
              <a:gd name="T94" fmla="*/ 2147483646 w 1256"/>
              <a:gd name="T95" fmla="*/ 2147483646 h 764"/>
              <a:gd name="T96" fmla="*/ 2147483646 w 1256"/>
              <a:gd name="T97" fmla="*/ 2147483646 h 764"/>
              <a:gd name="T98" fmla="*/ 2147483646 w 1256"/>
              <a:gd name="T99" fmla="*/ 2147483646 h 764"/>
              <a:gd name="T100" fmla="*/ 2147483646 w 1256"/>
              <a:gd name="T101" fmla="*/ 2147483646 h 764"/>
              <a:gd name="T102" fmla="*/ 2147483646 w 1256"/>
              <a:gd name="T103" fmla="*/ 2147483646 h 764"/>
              <a:gd name="T104" fmla="*/ 2147483646 w 1256"/>
              <a:gd name="T105" fmla="*/ 2147483646 h 764"/>
              <a:gd name="T106" fmla="*/ 2147483646 w 1256"/>
              <a:gd name="T107" fmla="*/ 2147483646 h 764"/>
              <a:gd name="T108" fmla="*/ 2147483646 w 1256"/>
              <a:gd name="T109" fmla="*/ 2147483646 h 764"/>
              <a:gd name="T110" fmla="*/ 2147483646 w 1256"/>
              <a:gd name="T111" fmla="*/ 2147483646 h 764"/>
              <a:gd name="T112" fmla="*/ 2147483646 w 1256"/>
              <a:gd name="T113" fmla="*/ 2147483646 h 764"/>
              <a:gd name="T114" fmla="*/ 2147483646 w 1256"/>
              <a:gd name="T115" fmla="*/ 2147483646 h 764"/>
              <a:gd name="T116" fmla="*/ 2147483646 w 1256"/>
              <a:gd name="T117" fmla="*/ 2147483646 h 764"/>
              <a:gd name="T118" fmla="*/ 2147483646 w 1256"/>
              <a:gd name="T119" fmla="*/ 2147483646 h 764"/>
              <a:gd name="T120" fmla="*/ 2147483646 w 1256"/>
              <a:gd name="T121" fmla="*/ 2147483646 h 764"/>
              <a:gd name="T122" fmla="*/ 2147483646 w 1256"/>
              <a:gd name="T123" fmla="*/ 2147483646 h 764"/>
              <a:gd name="T124" fmla="*/ 2147483646 w 1256"/>
              <a:gd name="T125" fmla="*/ 2147483646 h 76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44"/>
                </a:lnTo>
                <a:lnTo>
                  <a:pt x="710" y="42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云南"/>
          <p:cNvSpPr/>
          <p:nvPr/>
        </p:nvSpPr>
        <p:spPr bwMode="auto">
          <a:xfrm>
            <a:off x="3460562" y="4904312"/>
            <a:ext cx="1454055" cy="1219758"/>
          </a:xfrm>
          <a:custGeom>
            <a:avLst/>
            <a:gdLst>
              <a:gd name="T0" fmla="*/ 2147483646 w 568"/>
              <a:gd name="T1" fmla="*/ 2147483646 h 592"/>
              <a:gd name="T2" fmla="*/ 2147483646 w 568"/>
              <a:gd name="T3" fmla="*/ 2147483646 h 592"/>
              <a:gd name="T4" fmla="*/ 2147483646 w 568"/>
              <a:gd name="T5" fmla="*/ 2147483646 h 592"/>
              <a:gd name="T6" fmla="*/ 2147483646 w 568"/>
              <a:gd name="T7" fmla="*/ 2147483646 h 592"/>
              <a:gd name="T8" fmla="*/ 2147483646 w 568"/>
              <a:gd name="T9" fmla="*/ 2147483646 h 592"/>
              <a:gd name="T10" fmla="*/ 2147483646 w 568"/>
              <a:gd name="T11" fmla="*/ 2147483646 h 592"/>
              <a:gd name="T12" fmla="*/ 2147483646 w 568"/>
              <a:gd name="T13" fmla="*/ 2147483646 h 592"/>
              <a:gd name="T14" fmla="*/ 2147483646 w 568"/>
              <a:gd name="T15" fmla="*/ 2147483646 h 592"/>
              <a:gd name="T16" fmla="*/ 2147483646 w 568"/>
              <a:gd name="T17" fmla="*/ 2147483646 h 592"/>
              <a:gd name="T18" fmla="*/ 2147483646 w 568"/>
              <a:gd name="T19" fmla="*/ 2147483646 h 592"/>
              <a:gd name="T20" fmla="*/ 2147483646 w 568"/>
              <a:gd name="T21" fmla="*/ 2147483646 h 592"/>
              <a:gd name="T22" fmla="*/ 2147483646 w 568"/>
              <a:gd name="T23" fmla="*/ 2147483646 h 592"/>
              <a:gd name="T24" fmla="*/ 2147483646 w 568"/>
              <a:gd name="T25" fmla="*/ 2147483646 h 592"/>
              <a:gd name="T26" fmla="*/ 2147483646 w 568"/>
              <a:gd name="T27" fmla="*/ 2147483646 h 592"/>
              <a:gd name="T28" fmla="*/ 2147483646 w 568"/>
              <a:gd name="T29" fmla="*/ 2147483646 h 592"/>
              <a:gd name="T30" fmla="*/ 2147483646 w 568"/>
              <a:gd name="T31" fmla="*/ 2147483646 h 592"/>
              <a:gd name="T32" fmla="*/ 2147483646 w 568"/>
              <a:gd name="T33" fmla="*/ 2147483646 h 592"/>
              <a:gd name="T34" fmla="*/ 2147483646 w 568"/>
              <a:gd name="T35" fmla="*/ 2147483646 h 592"/>
              <a:gd name="T36" fmla="*/ 2147483646 w 568"/>
              <a:gd name="T37" fmla="*/ 2147483646 h 592"/>
              <a:gd name="T38" fmla="*/ 2147483646 w 568"/>
              <a:gd name="T39" fmla="*/ 2147483646 h 592"/>
              <a:gd name="T40" fmla="*/ 2147483646 w 568"/>
              <a:gd name="T41" fmla="*/ 2147483646 h 592"/>
              <a:gd name="T42" fmla="*/ 2147483646 w 568"/>
              <a:gd name="T43" fmla="*/ 2147483646 h 592"/>
              <a:gd name="T44" fmla="*/ 2147483646 w 568"/>
              <a:gd name="T45" fmla="*/ 2147483646 h 592"/>
              <a:gd name="T46" fmla="*/ 2147483646 w 568"/>
              <a:gd name="T47" fmla="*/ 2147483646 h 592"/>
              <a:gd name="T48" fmla="*/ 2147483646 w 568"/>
              <a:gd name="T49" fmla="*/ 2147483646 h 592"/>
              <a:gd name="T50" fmla="*/ 2147483646 w 568"/>
              <a:gd name="T51" fmla="*/ 2147483646 h 592"/>
              <a:gd name="T52" fmla="*/ 2147483646 w 568"/>
              <a:gd name="T53" fmla="*/ 2147483646 h 592"/>
              <a:gd name="T54" fmla="*/ 2147483646 w 568"/>
              <a:gd name="T55" fmla="*/ 2147483646 h 592"/>
              <a:gd name="T56" fmla="*/ 2147483646 w 568"/>
              <a:gd name="T57" fmla="*/ 2147483646 h 592"/>
              <a:gd name="T58" fmla="*/ 2147483646 w 568"/>
              <a:gd name="T59" fmla="*/ 2147483646 h 592"/>
              <a:gd name="T60" fmla="*/ 2147483646 w 568"/>
              <a:gd name="T61" fmla="*/ 2147483646 h 592"/>
              <a:gd name="T62" fmla="*/ 2147483646 w 568"/>
              <a:gd name="T63" fmla="*/ 2147483646 h 592"/>
              <a:gd name="T64" fmla="*/ 2147483646 w 568"/>
              <a:gd name="T65" fmla="*/ 2147483646 h 592"/>
              <a:gd name="T66" fmla="*/ 2147483646 w 568"/>
              <a:gd name="T67" fmla="*/ 2147483646 h 592"/>
              <a:gd name="T68" fmla="*/ 2147483646 w 568"/>
              <a:gd name="T69" fmla="*/ 2147483646 h 592"/>
              <a:gd name="T70" fmla="*/ 2147483646 w 568"/>
              <a:gd name="T71" fmla="*/ 2147483646 h 592"/>
              <a:gd name="T72" fmla="*/ 2147483646 w 568"/>
              <a:gd name="T73" fmla="*/ 2147483646 h 592"/>
              <a:gd name="T74" fmla="*/ 2147483646 w 568"/>
              <a:gd name="T75" fmla="*/ 2147483646 h 592"/>
              <a:gd name="T76" fmla="*/ 2147483646 w 568"/>
              <a:gd name="T77" fmla="*/ 2147483646 h 592"/>
              <a:gd name="T78" fmla="*/ 2147483646 w 568"/>
              <a:gd name="T79" fmla="*/ 2147483646 h 592"/>
              <a:gd name="T80" fmla="*/ 2147483646 w 568"/>
              <a:gd name="T81" fmla="*/ 2147483646 h 592"/>
              <a:gd name="T82" fmla="*/ 2147483646 w 568"/>
              <a:gd name="T83" fmla="*/ 2147483646 h 592"/>
              <a:gd name="T84" fmla="*/ 2147483646 w 568"/>
              <a:gd name="T85" fmla="*/ 2147483646 h 592"/>
              <a:gd name="T86" fmla="*/ 2147483646 w 568"/>
              <a:gd name="T87" fmla="*/ 2147483646 h 592"/>
              <a:gd name="T88" fmla="*/ 2147483646 w 568"/>
              <a:gd name="T89" fmla="*/ 2147483646 h 592"/>
              <a:gd name="T90" fmla="*/ 2147483646 w 568"/>
              <a:gd name="T91" fmla="*/ 2147483646 h 592"/>
              <a:gd name="T92" fmla="*/ 2147483646 w 568"/>
              <a:gd name="T93" fmla="*/ 2147483646 h 592"/>
              <a:gd name="T94" fmla="*/ 2147483646 w 568"/>
              <a:gd name="T95" fmla="*/ 2147483646 h 592"/>
              <a:gd name="T96" fmla="*/ 2147483646 w 568"/>
              <a:gd name="T97" fmla="*/ 2147483646 h 592"/>
              <a:gd name="T98" fmla="*/ 2147483646 w 568"/>
              <a:gd name="T99" fmla="*/ 2147483646 h 592"/>
              <a:gd name="T100" fmla="*/ 2147483646 w 568"/>
              <a:gd name="T101" fmla="*/ 2147483646 h 592"/>
              <a:gd name="T102" fmla="*/ 2147483646 w 568"/>
              <a:gd name="T103" fmla="*/ 2147483646 h 592"/>
              <a:gd name="T104" fmla="*/ 2147483646 w 568"/>
              <a:gd name="T105" fmla="*/ 2147483646 h 592"/>
              <a:gd name="T106" fmla="*/ 2147483646 w 568"/>
              <a:gd name="T107" fmla="*/ 2147483646 h 59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48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贵州"/>
          <p:cNvSpPr/>
          <p:nvPr/>
        </p:nvSpPr>
        <p:spPr bwMode="auto">
          <a:xfrm>
            <a:off x="4503303" y="4888216"/>
            <a:ext cx="982710" cy="684995"/>
          </a:xfrm>
          <a:custGeom>
            <a:avLst/>
            <a:gdLst>
              <a:gd name="T0" fmla="*/ 2147483646 w 384"/>
              <a:gd name="T1" fmla="*/ 2147483646 h 332"/>
              <a:gd name="T2" fmla="*/ 2147483646 w 384"/>
              <a:gd name="T3" fmla="*/ 2147483646 h 332"/>
              <a:gd name="T4" fmla="*/ 2147483646 w 384"/>
              <a:gd name="T5" fmla="*/ 2147483646 h 332"/>
              <a:gd name="T6" fmla="*/ 2147483646 w 384"/>
              <a:gd name="T7" fmla="*/ 2147483646 h 332"/>
              <a:gd name="T8" fmla="*/ 2147483646 w 384"/>
              <a:gd name="T9" fmla="*/ 2147483646 h 332"/>
              <a:gd name="T10" fmla="*/ 2147483646 w 384"/>
              <a:gd name="T11" fmla="*/ 2147483646 h 332"/>
              <a:gd name="T12" fmla="*/ 2147483646 w 384"/>
              <a:gd name="T13" fmla="*/ 2147483646 h 332"/>
              <a:gd name="T14" fmla="*/ 2147483646 w 384"/>
              <a:gd name="T15" fmla="*/ 2147483646 h 332"/>
              <a:gd name="T16" fmla="*/ 2147483646 w 384"/>
              <a:gd name="T17" fmla="*/ 2147483646 h 332"/>
              <a:gd name="T18" fmla="*/ 2147483646 w 384"/>
              <a:gd name="T19" fmla="*/ 2147483646 h 332"/>
              <a:gd name="T20" fmla="*/ 2147483646 w 384"/>
              <a:gd name="T21" fmla="*/ 2147483646 h 332"/>
              <a:gd name="T22" fmla="*/ 2147483646 w 384"/>
              <a:gd name="T23" fmla="*/ 2147483646 h 332"/>
              <a:gd name="T24" fmla="*/ 2147483646 w 384"/>
              <a:gd name="T25" fmla="*/ 2147483646 h 332"/>
              <a:gd name="T26" fmla="*/ 2147483646 w 384"/>
              <a:gd name="T27" fmla="*/ 2147483646 h 332"/>
              <a:gd name="T28" fmla="*/ 2147483646 w 384"/>
              <a:gd name="T29" fmla="*/ 2147483646 h 332"/>
              <a:gd name="T30" fmla="*/ 2147483646 w 384"/>
              <a:gd name="T31" fmla="*/ 2147483646 h 332"/>
              <a:gd name="T32" fmla="*/ 2147483646 w 384"/>
              <a:gd name="T33" fmla="*/ 2147483646 h 332"/>
              <a:gd name="T34" fmla="*/ 2147483646 w 384"/>
              <a:gd name="T35" fmla="*/ 2147483646 h 332"/>
              <a:gd name="T36" fmla="*/ 2147483646 w 384"/>
              <a:gd name="T37" fmla="*/ 2147483646 h 332"/>
              <a:gd name="T38" fmla="*/ 2147483646 w 384"/>
              <a:gd name="T39" fmla="*/ 2147483646 h 332"/>
              <a:gd name="T40" fmla="*/ 2147483646 w 384"/>
              <a:gd name="T41" fmla="*/ 2147483646 h 332"/>
              <a:gd name="T42" fmla="*/ 0 w 384"/>
              <a:gd name="T43" fmla="*/ 2147483646 h 332"/>
              <a:gd name="T44" fmla="*/ 2147483646 w 384"/>
              <a:gd name="T45" fmla="*/ 2147483646 h 332"/>
              <a:gd name="T46" fmla="*/ 2147483646 w 384"/>
              <a:gd name="T47" fmla="*/ 2147483646 h 332"/>
              <a:gd name="T48" fmla="*/ 2147483646 w 384"/>
              <a:gd name="T49" fmla="*/ 2147483646 h 332"/>
              <a:gd name="T50" fmla="*/ 2147483646 w 384"/>
              <a:gd name="T51" fmla="*/ 2147483646 h 332"/>
              <a:gd name="T52" fmla="*/ 2147483646 w 384"/>
              <a:gd name="T53" fmla="*/ 2147483646 h 332"/>
              <a:gd name="T54" fmla="*/ 2147483646 w 384"/>
              <a:gd name="T55" fmla="*/ 2147483646 h 332"/>
              <a:gd name="T56" fmla="*/ 2147483646 w 384"/>
              <a:gd name="T57" fmla="*/ 2147483646 h 332"/>
              <a:gd name="T58" fmla="*/ 2147483646 w 384"/>
              <a:gd name="T59" fmla="*/ 2147483646 h 332"/>
              <a:gd name="T60" fmla="*/ 2147483646 w 384"/>
              <a:gd name="T61" fmla="*/ 2147483646 h 332"/>
              <a:gd name="T62" fmla="*/ 2147483646 w 384"/>
              <a:gd name="T63" fmla="*/ 2147483646 h 332"/>
              <a:gd name="T64" fmla="*/ 2147483646 w 384"/>
              <a:gd name="T65" fmla="*/ 2147483646 h 332"/>
              <a:gd name="T66" fmla="*/ 2147483646 w 384"/>
              <a:gd name="T67" fmla="*/ 2147483646 h 332"/>
              <a:gd name="T68" fmla="*/ 2147483646 w 384"/>
              <a:gd name="T69" fmla="*/ 2147483646 h 332"/>
              <a:gd name="T70" fmla="*/ 2147483646 w 384"/>
              <a:gd name="T71" fmla="*/ 2147483646 h 332"/>
              <a:gd name="T72" fmla="*/ 2147483646 w 384"/>
              <a:gd name="T73" fmla="*/ 2147483646 h 332"/>
              <a:gd name="T74" fmla="*/ 2147483646 w 384"/>
              <a:gd name="T75" fmla="*/ 2147483646 h 332"/>
              <a:gd name="T76" fmla="*/ 2147483646 w 384"/>
              <a:gd name="T77" fmla="*/ 2147483646 h 332"/>
              <a:gd name="T78" fmla="*/ 2147483646 w 384"/>
              <a:gd name="T79" fmla="*/ 2147483646 h 332"/>
              <a:gd name="T80" fmla="*/ 2147483646 w 384"/>
              <a:gd name="T81" fmla="*/ 2147483646 h 332"/>
              <a:gd name="T82" fmla="*/ 2147483646 w 384"/>
              <a:gd name="T83" fmla="*/ 2147483646 h 332"/>
              <a:gd name="T84" fmla="*/ 2147483646 w 384"/>
              <a:gd name="T85" fmla="*/ 2147483646 h 332"/>
              <a:gd name="T86" fmla="*/ 2147483646 w 384"/>
              <a:gd name="T87" fmla="*/ 2147483646 h 332"/>
              <a:gd name="T88" fmla="*/ 2147483646 w 384"/>
              <a:gd name="T89" fmla="*/ 2147483646 h 332"/>
              <a:gd name="T90" fmla="*/ 2147483646 w 384"/>
              <a:gd name="T91" fmla="*/ 2147483646 h 332"/>
              <a:gd name="T92" fmla="*/ 2147483646 w 384"/>
              <a:gd name="T93" fmla="*/ 2147483646 h 332"/>
              <a:gd name="T94" fmla="*/ 2147483646 w 384"/>
              <a:gd name="T95" fmla="*/ 2147483646 h 332"/>
              <a:gd name="T96" fmla="*/ 2147483646 w 384"/>
              <a:gd name="T97" fmla="*/ 2147483646 h 332"/>
              <a:gd name="T98" fmla="*/ 2147483646 w 384"/>
              <a:gd name="T99" fmla="*/ 2147483646 h 332"/>
              <a:gd name="T100" fmla="*/ 2147483646 w 384"/>
              <a:gd name="T101" fmla="*/ 2147483646 h 332"/>
              <a:gd name="T102" fmla="*/ 2147483646 w 384"/>
              <a:gd name="T103" fmla="*/ 2147483646 h 332"/>
              <a:gd name="T104" fmla="*/ 2147483646 w 384"/>
              <a:gd name="T105" fmla="*/ 2147483646 h 332"/>
              <a:gd name="T106" fmla="*/ 2147483646 w 384"/>
              <a:gd name="T107" fmla="*/ 2147483646 h 332"/>
              <a:gd name="T108" fmla="*/ 2147483646 w 384"/>
              <a:gd name="T109" fmla="*/ 2147483646 h 332"/>
              <a:gd name="T110" fmla="*/ 2147483646 w 384"/>
              <a:gd name="T111" fmla="*/ 2147483646 h 332"/>
              <a:gd name="T112" fmla="*/ 2147483646 w 384"/>
              <a:gd name="T113" fmla="*/ 2147483646 h 332"/>
              <a:gd name="T114" fmla="*/ 2147483646 w 384"/>
              <a:gd name="T115" fmla="*/ 2147483646 h 332"/>
              <a:gd name="T116" fmla="*/ 2147483646 w 384"/>
              <a:gd name="T117" fmla="*/ 2147483646 h 3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88"/>
                </a:lnTo>
                <a:lnTo>
                  <a:pt x="302" y="284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广西"/>
          <p:cNvSpPr/>
          <p:nvPr/>
        </p:nvSpPr>
        <p:spPr bwMode="auto">
          <a:xfrm>
            <a:off x="4663382" y="5308513"/>
            <a:ext cx="1285082" cy="786941"/>
          </a:xfrm>
          <a:custGeom>
            <a:avLst/>
            <a:gdLst>
              <a:gd name="T0" fmla="*/ 2147483646 w 502"/>
              <a:gd name="T1" fmla="*/ 2147483646 h 382"/>
              <a:gd name="T2" fmla="*/ 2147483646 w 502"/>
              <a:gd name="T3" fmla="*/ 2147483646 h 382"/>
              <a:gd name="T4" fmla="*/ 2147483646 w 502"/>
              <a:gd name="T5" fmla="*/ 2147483646 h 382"/>
              <a:gd name="T6" fmla="*/ 2147483646 w 502"/>
              <a:gd name="T7" fmla="*/ 2147483646 h 382"/>
              <a:gd name="T8" fmla="*/ 2147483646 w 502"/>
              <a:gd name="T9" fmla="*/ 2147483646 h 382"/>
              <a:gd name="T10" fmla="*/ 2147483646 w 502"/>
              <a:gd name="T11" fmla="*/ 2147483646 h 382"/>
              <a:gd name="T12" fmla="*/ 2147483646 w 502"/>
              <a:gd name="T13" fmla="*/ 2147483646 h 382"/>
              <a:gd name="T14" fmla="*/ 2147483646 w 502"/>
              <a:gd name="T15" fmla="*/ 2147483646 h 382"/>
              <a:gd name="T16" fmla="*/ 2147483646 w 502"/>
              <a:gd name="T17" fmla="*/ 2147483646 h 382"/>
              <a:gd name="T18" fmla="*/ 2147483646 w 502"/>
              <a:gd name="T19" fmla="*/ 2147483646 h 382"/>
              <a:gd name="T20" fmla="*/ 2147483646 w 502"/>
              <a:gd name="T21" fmla="*/ 2147483646 h 382"/>
              <a:gd name="T22" fmla="*/ 2147483646 w 502"/>
              <a:gd name="T23" fmla="*/ 2147483646 h 382"/>
              <a:gd name="T24" fmla="*/ 2147483646 w 502"/>
              <a:gd name="T25" fmla="*/ 2147483646 h 382"/>
              <a:gd name="T26" fmla="*/ 2147483646 w 502"/>
              <a:gd name="T27" fmla="*/ 2147483646 h 382"/>
              <a:gd name="T28" fmla="*/ 2147483646 w 502"/>
              <a:gd name="T29" fmla="*/ 2147483646 h 382"/>
              <a:gd name="T30" fmla="*/ 2147483646 w 502"/>
              <a:gd name="T31" fmla="*/ 2147483646 h 382"/>
              <a:gd name="T32" fmla="*/ 2147483646 w 502"/>
              <a:gd name="T33" fmla="*/ 2147483646 h 382"/>
              <a:gd name="T34" fmla="*/ 2147483646 w 502"/>
              <a:gd name="T35" fmla="*/ 2147483646 h 382"/>
              <a:gd name="T36" fmla="*/ 2147483646 w 502"/>
              <a:gd name="T37" fmla="*/ 2147483646 h 382"/>
              <a:gd name="T38" fmla="*/ 2147483646 w 502"/>
              <a:gd name="T39" fmla="*/ 2147483646 h 382"/>
              <a:gd name="T40" fmla="*/ 2147483646 w 502"/>
              <a:gd name="T41" fmla="*/ 2147483646 h 382"/>
              <a:gd name="T42" fmla="*/ 2147483646 w 502"/>
              <a:gd name="T43" fmla="*/ 2147483646 h 382"/>
              <a:gd name="T44" fmla="*/ 2147483646 w 502"/>
              <a:gd name="T45" fmla="*/ 2147483646 h 382"/>
              <a:gd name="T46" fmla="*/ 2147483646 w 502"/>
              <a:gd name="T47" fmla="*/ 2147483646 h 382"/>
              <a:gd name="T48" fmla="*/ 2147483646 w 502"/>
              <a:gd name="T49" fmla="*/ 2147483646 h 382"/>
              <a:gd name="T50" fmla="*/ 2147483646 w 502"/>
              <a:gd name="T51" fmla="*/ 2147483646 h 382"/>
              <a:gd name="T52" fmla="*/ 2147483646 w 502"/>
              <a:gd name="T53" fmla="*/ 2147483646 h 382"/>
              <a:gd name="T54" fmla="*/ 2147483646 w 502"/>
              <a:gd name="T55" fmla="*/ 2147483646 h 382"/>
              <a:gd name="T56" fmla="*/ 2147483646 w 502"/>
              <a:gd name="T57" fmla="*/ 2147483646 h 382"/>
              <a:gd name="T58" fmla="*/ 2147483646 w 502"/>
              <a:gd name="T59" fmla="*/ 2147483646 h 382"/>
              <a:gd name="T60" fmla="*/ 2147483646 w 502"/>
              <a:gd name="T61" fmla="*/ 2147483646 h 382"/>
              <a:gd name="T62" fmla="*/ 2147483646 w 502"/>
              <a:gd name="T63" fmla="*/ 2147483646 h 382"/>
              <a:gd name="T64" fmla="*/ 2147483646 w 502"/>
              <a:gd name="T65" fmla="*/ 2147483646 h 382"/>
              <a:gd name="T66" fmla="*/ 2147483646 w 502"/>
              <a:gd name="T67" fmla="*/ 2147483646 h 382"/>
              <a:gd name="T68" fmla="*/ 2147483646 w 502"/>
              <a:gd name="T69" fmla="*/ 2147483646 h 382"/>
              <a:gd name="T70" fmla="*/ 2147483646 w 502"/>
              <a:gd name="T71" fmla="*/ 2147483646 h 382"/>
              <a:gd name="T72" fmla="*/ 2147483646 w 502"/>
              <a:gd name="T73" fmla="*/ 2147483646 h 382"/>
              <a:gd name="T74" fmla="*/ 2147483646 w 502"/>
              <a:gd name="T75" fmla="*/ 2147483646 h 382"/>
              <a:gd name="T76" fmla="*/ 2147483646 w 502"/>
              <a:gd name="T77" fmla="*/ 2147483646 h 382"/>
              <a:gd name="T78" fmla="*/ 2147483646 w 502"/>
              <a:gd name="T79" fmla="*/ 2147483646 h 382"/>
              <a:gd name="T80" fmla="*/ 2147483646 w 502"/>
              <a:gd name="T81" fmla="*/ 2147483646 h 382"/>
              <a:gd name="T82" fmla="*/ 2147483646 w 502"/>
              <a:gd name="T83" fmla="*/ 2147483646 h 382"/>
              <a:gd name="T84" fmla="*/ 2147483646 w 502"/>
              <a:gd name="T85" fmla="*/ 2147483646 h 382"/>
              <a:gd name="T86" fmla="*/ 2147483646 w 502"/>
              <a:gd name="T87" fmla="*/ 2147483646 h 382"/>
              <a:gd name="T88" fmla="*/ 2147483646 w 502"/>
              <a:gd name="T89" fmla="*/ 2147483646 h 382"/>
              <a:gd name="T90" fmla="*/ 2147483646 w 502"/>
              <a:gd name="T91" fmla="*/ 2147483646 h 382"/>
              <a:gd name="T92" fmla="*/ 2147483646 w 502"/>
              <a:gd name="T93" fmla="*/ 2147483646 h 382"/>
              <a:gd name="T94" fmla="*/ 2147483646 w 502"/>
              <a:gd name="T95" fmla="*/ 2147483646 h 382"/>
              <a:gd name="T96" fmla="*/ 2147483646 w 502"/>
              <a:gd name="T97" fmla="*/ 2147483646 h 382"/>
              <a:gd name="T98" fmla="*/ 2147483646 w 502"/>
              <a:gd name="T99" fmla="*/ 2147483646 h 382"/>
              <a:gd name="T100" fmla="*/ 2147483646 w 502"/>
              <a:gd name="T101" fmla="*/ 2147483646 h 382"/>
              <a:gd name="T102" fmla="*/ 2147483646 w 502"/>
              <a:gd name="T103" fmla="*/ 2147483646 h 382"/>
              <a:gd name="T104" fmla="*/ 2147483646 w 502"/>
              <a:gd name="T105" fmla="*/ 2147483646 h 382"/>
              <a:gd name="T106" fmla="*/ 2147483646 w 502"/>
              <a:gd name="T107" fmla="*/ 2147483646 h 382"/>
              <a:gd name="T108" fmla="*/ 2147483646 w 502"/>
              <a:gd name="T109" fmla="*/ 2147483646 h 382"/>
              <a:gd name="T110" fmla="*/ 2147483646 w 502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3" name="重庆"/>
          <p:cNvSpPr/>
          <p:nvPr/>
        </p:nvSpPr>
        <p:spPr bwMode="auto">
          <a:xfrm>
            <a:off x="4841248" y="4442878"/>
            <a:ext cx="727027" cy="593782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陕西"/>
          <p:cNvSpPr/>
          <p:nvPr/>
        </p:nvSpPr>
        <p:spPr bwMode="auto">
          <a:xfrm>
            <a:off x="4841248" y="3291084"/>
            <a:ext cx="829300" cy="1189354"/>
          </a:xfrm>
          <a:custGeom>
            <a:avLst/>
            <a:gdLst>
              <a:gd name="T0" fmla="*/ 2147483646 w 324"/>
              <a:gd name="T1" fmla="*/ 2147483646 h 578"/>
              <a:gd name="T2" fmla="*/ 2147483646 w 324"/>
              <a:gd name="T3" fmla="*/ 2147483646 h 578"/>
              <a:gd name="T4" fmla="*/ 2147483646 w 324"/>
              <a:gd name="T5" fmla="*/ 2147483646 h 578"/>
              <a:gd name="T6" fmla="*/ 2147483646 w 324"/>
              <a:gd name="T7" fmla="*/ 2147483646 h 578"/>
              <a:gd name="T8" fmla="*/ 2147483646 w 324"/>
              <a:gd name="T9" fmla="*/ 2147483646 h 578"/>
              <a:gd name="T10" fmla="*/ 2147483646 w 324"/>
              <a:gd name="T11" fmla="*/ 2147483646 h 578"/>
              <a:gd name="T12" fmla="*/ 2147483646 w 324"/>
              <a:gd name="T13" fmla="*/ 2147483646 h 578"/>
              <a:gd name="T14" fmla="*/ 2147483646 w 324"/>
              <a:gd name="T15" fmla="*/ 2147483646 h 578"/>
              <a:gd name="T16" fmla="*/ 2147483646 w 324"/>
              <a:gd name="T17" fmla="*/ 2147483646 h 578"/>
              <a:gd name="T18" fmla="*/ 2147483646 w 324"/>
              <a:gd name="T19" fmla="*/ 2147483646 h 578"/>
              <a:gd name="T20" fmla="*/ 2147483646 w 324"/>
              <a:gd name="T21" fmla="*/ 2147483646 h 578"/>
              <a:gd name="T22" fmla="*/ 2147483646 w 324"/>
              <a:gd name="T23" fmla="*/ 2147483646 h 578"/>
              <a:gd name="T24" fmla="*/ 2147483646 w 324"/>
              <a:gd name="T25" fmla="*/ 2147483646 h 578"/>
              <a:gd name="T26" fmla="*/ 2147483646 w 324"/>
              <a:gd name="T27" fmla="*/ 2147483646 h 578"/>
              <a:gd name="T28" fmla="*/ 2147483646 w 324"/>
              <a:gd name="T29" fmla="*/ 2147483646 h 578"/>
              <a:gd name="T30" fmla="*/ 2147483646 w 324"/>
              <a:gd name="T31" fmla="*/ 2147483646 h 578"/>
              <a:gd name="T32" fmla="*/ 2147483646 w 324"/>
              <a:gd name="T33" fmla="*/ 2147483646 h 578"/>
              <a:gd name="T34" fmla="*/ 2147483646 w 324"/>
              <a:gd name="T35" fmla="*/ 2147483646 h 578"/>
              <a:gd name="T36" fmla="*/ 2147483646 w 324"/>
              <a:gd name="T37" fmla="*/ 2147483646 h 578"/>
              <a:gd name="T38" fmla="*/ 2147483646 w 324"/>
              <a:gd name="T39" fmla="*/ 2147483646 h 578"/>
              <a:gd name="T40" fmla="*/ 2147483646 w 324"/>
              <a:gd name="T41" fmla="*/ 2147483646 h 578"/>
              <a:gd name="T42" fmla="*/ 2147483646 w 324"/>
              <a:gd name="T43" fmla="*/ 2147483646 h 578"/>
              <a:gd name="T44" fmla="*/ 2147483646 w 324"/>
              <a:gd name="T45" fmla="*/ 2147483646 h 578"/>
              <a:gd name="T46" fmla="*/ 2147483646 w 324"/>
              <a:gd name="T47" fmla="*/ 2147483646 h 578"/>
              <a:gd name="T48" fmla="*/ 2147483646 w 324"/>
              <a:gd name="T49" fmla="*/ 2147483646 h 578"/>
              <a:gd name="T50" fmla="*/ 2147483646 w 324"/>
              <a:gd name="T51" fmla="*/ 2147483646 h 578"/>
              <a:gd name="T52" fmla="*/ 2147483646 w 324"/>
              <a:gd name="T53" fmla="*/ 2147483646 h 578"/>
              <a:gd name="T54" fmla="*/ 2147483646 w 324"/>
              <a:gd name="T55" fmla="*/ 2147483646 h 578"/>
              <a:gd name="T56" fmla="*/ 2147483646 w 324"/>
              <a:gd name="T57" fmla="*/ 2147483646 h 578"/>
              <a:gd name="T58" fmla="*/ 2147483646 w 324"/>
              <a:gd name="T59" fmla="*/ 2147483646 h 578"/>
              <a:gd name="T60" fmla="*/ 2147483646 w 324"/>
              <a:gd name="T61" fmla="*/ 2147483646 h 578"/>
              <a:gd name="T62" fmla="*/ 2147483646 w 324"/>
              <a:gd name="T63" fmla="*/ 2147483646 h 578"/>
              <a:gd name="T64" fmla="*/ 2147483646 w 324"/>
              <a:gd name="T65" fmla="*/ 2147483646 h 578"/>
              <a:gd name="T66" fmla="*/ 2147483646 w 324"/>
              <a:gd name="T67" fmla="*/ 2147483646 h 578"/>
              <a:gd name="T68" fmla="*/ 2147483646 w 324"/>
              <a:gd name="T69" fmla="*/ 2147483646 h 578"/>
              <a:gd name="T70" fmla="*/ 2147483646 w 324"/>
              <a:gd name="T71" fmla="*/ 2147483646 h 578"/>
              <a:gd name="T72" fmla="*/ 2147483646 w 324"/>
              <a:gd name="T73" fmla="*/ 2147483646 h 578"/>
              <a:gd name="T74" fmla="*/ 2147483646 w 324"/>
              <a:gd name="T75" fmla="*/ 2147483646 h 578"/>
              <a:gd name="T76" fmla="*/ 2147483646 w 324"/>
              <a:gd name="T77" fmla="*/ 2147483646 h 578"/>
              <a:gd name="T78" fmla="*/ 2147483646 w 324"/>
              <a:gd name="T79" fmla="*/ 2147483646 h 578"/>
              <a:gd name="T80" fmla="*/ 2147483646 w 324"/>
              <a:gd name="T81" fmla="*/ 2147483646 h 578"/>
              <a:gd name="T82" fmla="*/ 2147483646 w 324"/>
              <a:gd name="T83" fmla="*/ 2147483646 h 578"/>
              <a:gd name="T84" fmla="*/ 2147483646 w 324"/>
              <a:gd name="T85" fmla="*/ 2147483646 h 578"/>
              <a:gd name="T86" fmla="*/ 2147483646 w 324"/>
              <a:gd name="T87" fmla="*/ 2147483646 h 578"/>
              <a:gd name="T88" fmla="*/ 2147483646 w 324"/>
              <a:gd name="T89" fmla="*/ 2147483646 h 578"/>
              <a:gd name="T90" fmla="*/ 2147483646 w 324"/>
              <a:gd name="T91" fmla="*/ 2147483646 h 578"/>
              <a:gd name="T92" fmla="*/ 2147483646 w 324"/>
              <a:gd name="T93" fmla="*/ 2147483646 h 578"/>
              <a:gd name="T94" fmla="*/ 2147483646 w 324"/>
              <a:gd name="T95" fmla="*/ 2147483646 h 578"/>
              <a:gd name="T96" fmla="*/ 2147483646 w 324"/>
              <a:gd name="T97" fmla="*/ 2147483646 h 578"/>
              <a:gd name="T98" fmla="*/ 2147483646 w 324"/>
              <a:gd name="T99" fmla="*/ 2147483646 h 578"/>
              <a:gd name="T100" fmla="*/ 2147483646 w 324"/>
              <a:gd name="T101" fmla="*/ 2147483646 h 57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6"/>
                </a:lnTo>
                <a:lnTo>
                  <a:pt x="152" y="14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山西"/>
          <p:cNvSpPr/>
          <p:nvPr/>
        </p:nvSpPr>
        <p:spPr bwMode="auto">
          <a:xfrm>
            <a:off x="5559382" y="3067522"/>
            <a:ext cx="551385" cy="976522"/>
          </a:xfrm>
          <a:custGeom>
            <a:avLst/>
            <a:gdLst>
              <a:gd name="T0" fmla="*/ 2147483646 w 216"/>
              <a:gd name="T1" fmla="*/ 2147483646 h 474"/>
              <a:gd name="T2" fmla="*/ 2147483646 w 216"/>
              <a:gd name="T3" fmla="*/ 2147483646 h 474"/>
              <a:gd name="T4" fmla="*/ 2147483646 w 216"/>
              <a:gd name="T5" fmla="*/ 2147483646 h 474"/>
              <a:gd name="T6" fmla="*/ 2147483646 w 216"/>
              <a:gd name="T7" fmla="*/ 2147483646 h 474"/>
              <a:gd name="T8" fmla="*/ 2147483646 w 216"/>
              <a:gd name="T9" fmla="*/ 2147483646 h 474"/>
              <a:gd name="T10" fmla="*/ 2147483646 w 216"/>
              <a:gd name="T11" fmla="*/ 2147483646 h 474"/>
              <a:gd name="T12" fmla="*/ 2147483646 w 216"/>
              <a:gd name="T13" fmla="*/ 2147483646 h 474"/>
              <a:gd name="T14" fmla="*/ 2147483646 w 216"/>
              <a:gd name="T15" fmla="*/ 2147483646 h 474"/>
              <a:gd name="T16" fmla="*/ 2147483646 w 216"/>
              <a:gd name="T17" fmla="*/ 2147483646 h 474"/>
              <a:gd name="T18" fmla="*/ 2147483646 w 216"/>
              <a:gd name="T19" fmla="*/ 2147483646 h 474"/>
              <a:gd name="T20" fmla="*/ 2147483646 w 216"/>
              <a:gd name="T21" fmla="*/ 2147483646 h 474"/>
              <a:gd name="T22" fmla="*/ 2147483646 w 216"/>
              <a:gd name="T23" fmla="*/ 2147483646 h 474"/>
              <a:gd name="T24" fmla="*/ 2147483646 w 216"/>
              <a:gd name="T25" fmla="*/ 2147483646 h 474"/>
              <a:gd name="T26" fmla="*/ 2147483646 w 216"/>
              <a:gd name="T27" fmla="*/ 2147483646 h 474"/>
              <a:gd name="T28" fmla="*/ 2147483646 w 216"/>
              <a:gd name="T29" fmla="*/ 2147483646 h 474"/>
              <a:gd name="T30" fmla="*/ 2147483646 w 216"/>
              <a:gd name="T31" fmla="*/ 2147483646 h 474"/>
              <a:gd name="T32" fmla="*/ 2147483646 w 216"/>
              <a:gd name="T33" fmla="*/ 2147483646 h 474"/>
              <a:gd name="T34" fmla="*/ 2147483646 w 216"/>
              <a:gd name="T35" fmla="*/ 2147483646 h 474"/>
              <a:gd name="T36" fmla="*/ 2147483646 w 216"/>
              <a:gd name="T37" fmla="*/ 2147483646 h 474"/>
              <a:gd name="T38" fmla="*/ 2147483646 w 216"/>
              <a:gd name="T39" fmla="*/ 2147483646 h 474"/>
              <a:gd name="T40" fmla="*/ 2147483646 w 216"/>
              <a:gd name="T41" fmla="*/ 2147483646 h 474"/>
              <a:gd name="T42" fmla="*/ 2147483646 w 216"/>
              <a:gd name="T43" fmla="*/ 2147483646 h 474"/>
              <a:gd name="T44" fmla="*/ 2147483646 w 216"/>
              <a:gd name="T45" fmla="*/ 2147483646 h 474"/>
              <a:gd name="T46" fmla="*/ 2147483646 w 216"/>
              <a:gd name="T47" fmla="*/ 2147483646 h 474"/>
              <a:gd name="T48" fmla="*/ 2147483646 w 216"/>
              <a:gd name="T49" fmla="*/ 2147483646 h 474"/>
              <a:gd name="T50" fmla="*/ 2147483646 w 216"/>
              <a:gd name="T51" fmla="*/ 2147483646 h 474"/>
              <a:gd name="T52" fmla="*/ 2147483646 w 216"/>
              <a:gd name="T53" fmla="*/ 2147483646 h 474"/>
              <a:gd name="T54" fmla="*/ 2147483646 w 216"/>
              <a:gd name="T55" fmla="*/ 2147483646 h 474"/>
              <a:gd name="T56" fmla="*/ 2147483646 w 216"/>
              <a:gd name="T57" fmla="*/ 2147483646 h 474"/>
              <a:gd name="T58" fmla="*/ 2147483646 w 216"/>
              <a:gd name="T59" fmla="*/ 2147483646 h 474"/>
              <a:gd name="T60" fmla="*/ 2147483646 w 216"/>
              <a:gd name="T61" fmla="*/ 2147483646 h 474"/>
              <a:gd name="T62" fmla="*/ 2147483646 w 216"/>
              <a:gd name="T63" fmla="*/ 2147483646 h 474"/>
              <a:gd name="T64" fmla="*/ 2147483646 w 216"/>
              <a:gd name="T65" fmla="*/ 2147483646 h 474"/>
              <a:gd name="T66" fmla="*/ 2147483646 w 216"/>
              <a:gd name="T67" fmla="*/ 2147483646 h 474"/>
              <a:gd name="T68" fmla="*/ 2147483646 w 216"/>
              <a:gd name="T69" fmla="*/ 2147483646 h 474"/>
              <a:gd name="T70" fmla="*/ 2147483646 w 216"/>
              <a:gd name="T71" fmla="*/ 2147483646 h 474"/>
              <a:gd name="T72" fmla="*/ 2147483646 w 216"/>
              <a:gd name="T73" fmla="*/ 2147483646 h 474"/>
              <a:gd name="T74" fmla="*/ 2147483646 w 216"/>
              <a:gd name="T75" fmla="*/ 2147483646 h 474"/>
              <a:gd name="T76" fmla="*/ 2147483646 w 216"/>
              <a:gd name="T77" fmla="*/ 2147483646 h 474"/>
              <a:gd name="T78" fmla="*/ 2147483646 w 216"/>
              <a:gd name="T79" fmla="*/ 2147483646 h 474"/>
              <a:gd name="T80" fmla="*/ 2147483646 w 216"/>
              <a:gd name="T81" fmla="*/ 2147483646 h 474"/>
              <a:gd name="T82" fmla="*/ 2147483646 w 216"/>
              <a:gd name="T83" fmla="*/ 2147483646 h 474"/>
              <a:gd name="T84" fmla="*/ 2147483646 w 216"/>
              <a:gd name="T85" fmla="*/ 2147483646 h 474"/>
              <a:gd name="T86" fmla="*/ 2147483646 w 216"/>
              <a:gd name="T87" fmla="*/ 2147483646 h 474"/>
              <a:gd name="T88" fmla="*/ 2147483646 w 216"/>
              <a:gd name="T89" fmla="*/ 2147483646 h 474"/>
              <a:gd name="T90" fmla="*/ 2147483646 w 216"/>
              <a:gd name="T91" fmla="*/ 2147483646 h 474"/>
              <a:gd name="T92" fmla="*/ 2147483646 w 216"/>
              <a:gd name="T93" fmla="*/ 2147483646 h 474"/>
              <a:gd name="T94" fmla="*/ 2147483646 w 216"/>
              <a:gd name="T95" fmla="*/ 2147483646 h 474"/>
              <a:gd name="T96" fmla="*/ 2147483646 w 216"/>
              <a:gd name="T97" fmla="*/ 2147483646 h 47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湖南"/>
          <p:cNvSpPr/>
          <p:nvPr/>
        </p:nvSpPr>
        <p:spPr bwMode="auto">
          <a:xfrm>
            <a:off x="5414866" y="4732616"/>
            <a:ext cx="880437" cy="822711"/>
          </a:xfrm>
          <a:custGeom>
            <a:avLst/>
            <a:gdLst>
              <a:gd name="T0" fmla="*/ 2147483646 w 344"/>
              <a:gd name="T1" fmla="*/ 2147483646 h 400"/>
              <a:gd name="T2" fmla="*/ 2147483646 w 344"/>
              <a:gd name="T3" fmla="*/ 2147483646 h 400"/>
              <a:gd name="T4" fmla="*/ 2147483646 w 344"/>
              <a:gd name="T5" fmla="*/ 2147483646 h 400"/>
              <a:gd name="T6" fmla="*/ 2147483646 w 344"/>
              <a:gd name="T7" fmla="*/ 2147483646 h 400"/>
              <a:gd name="T8" fmla="*/ 2147483646 w 344"/>
              <a:gd name="T9" fmla="*/ 2147483646 h 400"/>
              <a:gd name="T10" fmla="*/ 2147483646 w 344"/>
              <a:gd name="T11" fmla="*/ 2147483646 h 400"/>
              <a:gd name="T12" fmla="*/ 2147483646 w 344"/>
              <a:gd name="T13" fmla="*/ 2147483646 h 400"/>
              <a:gd name="T14" fmla="*/ 2147483646 w 344"/>
              <a:gd name="T15" fmla="*/ 2147483646 h 400"/>
              <a:gd name="T16" fmla="*/ 2147483646 w 344"/>
              <a:gd name="T17" fmla="*/ 2147483646 h 400"/>
              <a:gd name="T18" fmla="*/ 2147483646 w 344"/>
              <a:gd name="T19" fmla="*/ 2147483646 h 400"/>
              <a:gd name="T20" fmla="*/ 2147483646 w 344"/>
              <a:gd name="T21" fmla="*/ 0 h 400"/>
              <a:gd name="T22" fmla="*/ 2147483646 w 344"/>
              <a:gd name="T23" fmla="*/ 2147483646 h 400"/>
              <a:gd name="T24" fmla="*/ 2147483646 w 344"/>
              <a:gd name="T25" fmla="*/ 2147483646 h 400"/>
              <a:gd name="T26" fmla="*/ 2147483646 w 344"/>
              <a:gd name="T27" fmla="*/ 2147483646 h 400"/>
              <a:gd name="T28" fmla="*/ 2147483646 w 344"/>
              <a:gd name="T29" fmla="*/ 2147483646 h 400"/>
              <a:gd name="T30" fmla="*/ 2147483646 w 344"/>
              <a:gd name="T31" fmla="*/ 2147483646 h 400"/>
              <a:gd name="T32" fmla="*/ 2147483646 w 344"/>
              <a:gd name="T33" fmla="*/ 2147483646 h 400"/>
              <a:gd name="T34" fmla="*/ 2147483646 w 344"/>
              <a:gd name="T35" fmla="*/ 2147483646 h 400"/>
              <a:gd name="T36" fmla="*/ 2147483646 w 344"/>
              <a:gd name="T37" fmla="*/ 2147483646 h 400"/>
              <a:gd name="T38" fmla="*/ 2147483646 w 344"/>
              <a:gd name="T39" fmla="*/ 2147483646 h 400"/>
              <a:gd name="T40" fmla="*/ 2147483646 w 344"/>
              <a:gd name="T41" fmla="*/ 2147483646 h 400"/>
              <a:gd name="T42" fmla="*/ 2147483646 w 344"/>
              <a:gd name="T43" fmla="*/ 2147483646 h 400"/>
              <a:gd name="T44" fmla="*/ 2147483646 w 344"/>
              <a:gd name="T45" fmla="*/ 2147483646 h 400"/>
              <a:gd name="T46" fmla="*/ 2147483646 w 344"/>
              <a:gd name="T47" fmla="*/ 2147483646 h 400"/>
              <a:gd name="T48" fmla="*/ 2147483646 w 344"/>
              <a:gd name="T49" fmla="*/ 2147483646 h 400"/>
              <a:gd name="T50" fmla="*/ 2147483646 w 344"/>
              <a:gd name="T51" fmla="*/ 2147483646 h 400"/>
              <a:gd name="T52" fmla="*/ 2147483646 w 344"/>
              <a:gd name="T53" fmla="*/ 2147483646 h 400"/>
              <a:gd name="T54" fmla="*/ 2147483646 w 344"/>
              <a:gd name="T55" fmla="*/ 2147483646 h 400"/>
              <a:gd name="T56" fmla="*/ 2147483646 w 344"/>
              <a:gd name="T57" fmla="*/ 2147483646 h 400"/>
              <a:gd name="T58" fmla="*/ 2147483646 w 344"/>
              <a:gd name="T59" fmla="*/ 2147483646 h 400"/>
              <a:gd name="T60" fmla="*/ 2147483646 w 344"/>
              <a:gd name="T61" fmla="*/ 2147483646 h 400"/>
              <a:gd name="T62" fmla="*/ 2147483646 w 344"/>
              <a:gd name="T63" fmla="*/ 2147483646 h 400"/>
              <a:gd name="T64" fmla="*/ 2147483646 w 344"/>
              <a:gd name="T65" fmla="*/ 2147483646 h 400"/>
              <a:gd name="T66" fmla="*/ 2147483646 w 344"/>
              <a:gd name="T67" fmla="*/ 2147483646 h 400"/>
              <a:gd name="T68" fmla="*/ 2147483646 w 344"/>
              <a:gd name="T69" fmla="*/ 2147483646 h 400"/>
              <a:gd name="T70" fmla="*/ 2147483646 w 344"/>
              <a:gd name="T71" fmla="*/ 2147483646 h 400"/>
              <a:gd name="T72" fmla="*/ 2147483646 w 344"/>
              <a:gd name="T73" fmla="*/ 2147483646 h 400"/>
              <a:gd name="T74" fmla="*/ 2147483646 w 344"/>
              <a:gd name="T75" fmla="*/ 2147483646 h 400"/>
              <a:gd name="T76" fmla="*/ 2147483646 w 344"/>
              <a:gd name="T77" fmla="*/ 2147483646 h 400"/>
              <a:gd name="T78" fmla="*/ 2147483646 w 344"/>
              <a:gd name="T79" fmla="*/ 2147483646 h 400"/>
              <a:gd name="T80" fmla="*/ 2147483646 w 344"/>
              <a:gd name="T81" fmla="*/ 2147483646 h 400"/>
              <a:gd name="T82" fmla="*/ 2147483646 w 344"/>
              <a:gd name="T83" fmla="*/ 2147483646 h 400"/>
              <a:gd name="T84" fmla="*/ 2147483646 w 344"/>
              <a:gd name="T85" fmla="*/ 2147483646 h 400"/>
              <a:gd name="T86" fmla="*/ 2147483646 w 344"/>
              <a:gd name="T87" fmla="*/ 2147483646 h 400"/>
              <a:gd name="T88" fmla="*/ 2147483646 w 344"/>
              <a:gd name="T89" fmla="*/ 2147483646 h 400"/>
              <a:gd name="T90" fmla="*/ 2147483646 w 344"/>
              <a:gd name="T91" fmla="*/ 2147483646 h 400"/>
              <a:gd name="T92" fmla="*/ 2147483646 w 344"/>
              <a:gd name="T93" fmla="*/ 2147483646 h 400"/>
              <a:gd name="T94" fmla="*/ 2147483646 w 344"/>
              <a:gd name="T95" fmla="*/ 2147483646 h 400"/>
              <a:gd name="T96" fmla="*/ 2147483646 w 344"/>
              <a:gd name="T97" fmla="*/ 2147483646 h 400"/>
              <a:gd name="T98" fmla="*/ 2147483646 w 344"/>
              <a:gd name="T99" fmla="*/ 2147483646 h 400"/>
              <a:gd name="T100" fmla="*/ 2147483646 w 344"/>
              <a:gd name="T101" fmla="*/ 2147483646 h 400"/>
              <a:gd name="T102" fmla="*/ 2147483646 w 344"/>
              <a:gd name="T103" fmla="*/ 2147483646 h 400"/>
              <a:gd name="T104" fmla="*/ 2147483646 w 344"/>
              <a:gd name="T105" fmla="*/ 2147483646 h 4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2" y="328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湖北"/>
          <p:cNvSpPr/>
          <p:nvPr/>
        </p:nvSpPr>
        <p:spPr bwMode="auto">
          <a:xfrm>
            <a:off x="5312593" y="4258663"/>
            <a:ext cx="1249509" cy="629552"/>
          </a:xfrm>
          <a:custGeom>
            <a:avLst/>
            <a:gdLst>
              <a:gd name="T0" fmla="*/ 2147483646 w 488"/>
              <a:gd name="T1" fmla="*/ 2147483646 h 306"/>
              <a:gd name="T2" fmla="*/ 2147483646 w 488"/>
              <a:gd name="T3" fmla="*/ 2147483646 h 306"/>
              <a:gd name="T4" fmla="*/ 2147483646 w 488"/>
              <a:gd name="T5" fmla="*/ 2147483646 h 306"/>
              <a:gd name="T6" fmla="*/ 2147483646 w 488"/>
              <a:gd name="T7" fmla="*/ 2147483646 h 306"/>
              <a:gd name="T8" fmla="*/ 2147483646 w 488"/>
              <a:gd name="T9" fmla="*/ 2147483646 h 306"/>
              <a:gd name="T10" fmla="*/ 2147483646 w 488"/>
              <a:gd name="T11" fmla="*/ 2147483646 h 306"/>
              <a:gd name="T12" fmla="*/ 2147483646 w 488"/>
              <a:gd name="T13" fmla="*/ 2147483646 h 306"/>
              <a:gd name="T14" fmla="*/ 2147483646 w 488"/>
              <a:gd name="T15" fmla="*/ 2147483646 h 306"/>
              <a:gd name="T16" fmla="*/ 2147483646 w 488"/>
              <a:gd name="T17" fmla="*/ 2147483646 h 306"/>
              <a:gd name="T18" fmla="*/ 2147483646 w 488"/>
              <a:gd name="T19" fmla="*/ 2147483646 h 306"/>
              <a:gd name="T20" fmla="*/ 2147483646 w 488"/>
              <a:gd name="T21" fmla="*/ 2147483646 h 306"/>
              <a:gd name="T22" fmla="*/ 2147483646 w 488"/>
              <a:gd name="T23" fmla="*/ 2147483646 h 306"/>
              <a:gd name="T24" fmla="*/ 2147483646 w 488"/>
              <a:gd name="T25" fmla="*/ 2147483646 h 306"/>
              <a:gd name="T26" fmla="*/ 2147483646 w 488"/>
              <a:gd name="T27" fmla="*/ 2147483646 h 306"/>
              <a:gd name="T28" fmla="*/ 2147483646 w 488"/>
              <a:gd name="T29" fmla="*/ 2147483646 h 306"/>
              <a:gd name="T30" fmla="*/ 2147483646 w 488"/>
              <a:gd name="T31" fmla="*/ 2147483646 h 306"/>
              <a:gd name="T32" fmla="*/ 2147483646 w 488"/>
              <a:gd name="T33" fmla="*/ 2147483646 h 306"/>
              <a:gd name="T34" fmla="*/ 2147483646 w 488"/>
              <a:gd name="T35" fmla="*/ 2147483646 h 306"/>
              <a:gd name="T36" fmla="*/ 2147483646 w 488"/>
              <a:gd name="T37" fmla="*/ 2147483646 h 306"/>
              <a:gd name="T38" fmla="*/ 2147483646 w 488"/>
              <a:gd name="T39" fmla="*/ 2147483646 h 306"/>
              <a:gd name="T40" fmla="*/ 2147483646 w 488"/>
              <a:gd name="T41" fmla="*/ 2147483646 h 306"/>
              <a:gd name="T42" fmla="*/ 2147483646 w 488"/>
              <a:gd name="T43" fmla="*/ 2147483646 h 306"/>
              <a:gd name="T44" fmla="*/ 2147483646 w 488"/>
              <a:gd name="T45" fmla="*/ 2147483646 h 306"/>
              <a:gd name="T46" fmla="*/ 2147483646 w 488"/>
              <a:gd name="T47" fmla="*/ 2147483646 h 306"/>
              <a:gd name="T48" fmla="*/ 2147483646 w 488"/>
              <a:gd name="T49" fmla="*/ 2147483646 h 306"/>
              <a:gd name="T50" fmla="*/ 2147483646 w 488"/>
              <a:gd name="T51" fmla="*/ 2147483646 h 306"/>
              <a:gd name="T52" fmla="*/ 2147483646 w 488"/>
              <a:gd name="T53" fmla="*/ 2147483646 h 306"/>
              <a:gd name="T54" fmla="*/ 2147483646 w 488"/>
              <a:gd name="T55" fmla="*/ 2147483646 h 306"/>
              <a:gd name="T56" fmla="*/ 2147483646 w 488"/>
              <a:gd name="T57" fmla="*/ 2147483646 h 306"/>
              <a:gd name="T58" fmla="*/ 2147483646 w 488"/>
              <a:gd name="T59" fmla="*/ 2147483646 h 306"/>
              <a:gd name="T60" fmla="*/ 2147483646 w 488"/>
              <a:gd name="T61" fmla="*/ 2147483646 h 306"/>
              <a:gd name="T62" fmla="*/ 2147483646 w 488"/>
              <a:gd name="T63" fmla="*/ 2147483646 h 306"/>
              <a:gd name="T64" fmla="*/ 2147483646 w 488"/>
              <a:gd name="T65" fmla="*/ 2147483646 h 306"/>
              <a:gd name="T66" fmla="*/ 2147483646 w 488"/>
              <a:gd name="T67" fmla="*/ 2147483646 h 306"/>
              <a:gd name="T68" fmla="*/ 2147483646 w 488"/>
              <a:gd name="T69" fmla="*/ 2147483646 h 306"/>
              <a:gd name="T70" fmla="*/ 2147483646 w 488"/>
              <a:gd name="T71" fmla="*/ 2147483646 h 306"/>
              <a:gd name="T72" fmla="*/ 2147483646 w 488"/>
              <a:gd name="T73" fmla="*/ 2147483646 h 306"/>
              <a:gd name="T74" fmla="*/ 2147483646 w 488"/>
              <a:gd name="T75" fmla="*/ 2147483646 h 306"/>
              <a:gd name="T76" fmla="*/ 2147483646 w 488"/>
              <a:gd name="T77" fmla="*/ 2147483646 h 306"/>
              <a:gd name="T78" fmla="*/ 2147483646 w 488"/>
              <a:gd name="T79" fmla="*/ 2147483646 h 306"/>
              <a:gd name="T80" fmla="*/ 2147483646 w 488"/>
              <a:gd name="T81" fmla="*/ 2147483646 h 306"/>
              <a:gd name="T82" fmla="*/ 2147483646 w 488"/>
              <a:gd name="T83" fmla="*/ 2147483646 h 306"/>
              <a:gd name="T84" fmla="*/ 2147483646 w 488"/>
              <a:gd name="T85" fmla="*/ 2147483646 h 306"/>
              <a:gd name="T86" fmla="*/ 2147483646 w 488"/>
              <a:gd name="T87" fmla="*/ 2147483646 h 306"/>
              <a:gd name="T88" fmla="*/ 2147483646 w 488"/>
              <a:gd name="T89" fmla="*/ 2147483646 h 306"/>
              <a:gd name="T90" fmla="*/ 2147483646 w 488"/>
              <a:gd name="T91" fmla="*/ 2147483646 h 306"/>
              <a:gd name="T92" fmla="*/ 2147483646 w 488"/>
              <a:gd name="T93" fmla="*/ 2147483646 h 306"/>
              <a:gd name="T94" fmla="*/ 2147483646 w 488"/>
              <a:gd name="T95" fmla="*/ 2147483646 h 306"/>
              <a:gd name="T96" fmla="*/ 2147483646 w 488"/>
              <a:gd name="T97" fmla="*/ 2147483646 h 306"/>
              <a:gd name="T98" fmla="*/ 2147483646 w 488"/>
              <a:gd name="T99" fmla="*/ 2147483646 h 306"/>
              <a:gd name="T100" fmla="*/ 2147483646 w 488"/>
              <a:gd name="T101" fmla="*/ 2147483646 h 306"/>
              <a:gd name="T102" fmla="*/ 2147483646 w 488"/>
              <a:gd name="T103" fmla="*/ 2147483646 h 306"/>
              <a:gd name="T104" fmla="*/ 2147483646 w 488"/>
              <a:gd name="T105" fmla="*/ 2147483646 h 306"/>
              <a:gd name="T106" fmla="*/ 2147483646 w 488"/>
              <a:gd name="T107" fmla="*/ 2147483646 h 306"/>
              <a:gd name="T108" fmla="*/ 2147483646 w 488"/>
              <a:gd name="T109" fmla="*/ 2147483646 h 306"/>
              <a:gd name="T110" fmla="*/ 2147483646 w 488"/>
              <a:gd name="T111" fmla="*/ 2147483646 h 306"/>
              <a:gd name="T112" fmla="*/ 2147483646 w 488"/>
              <a:gd name="T113" fmla="*/ 2147483646 h 306"/>
              <a:gd name="T114" fmla="*/ 2147483646 w 488"/>
              <a:gd name="T115" fmla="*/ 2147483646 h 30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8" y="14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60" y="278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8" name="广东"/>
          <p:cNvSpPr/>
          <p:nvPr/>
        </p:nvSpPr>
        <p:spPr bwMode="auto">
          <a:xfrm>
            <a:off x="5588286" y="5415823"/>
            <a:ext cx="1300645" cy="828077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9" name="江西"/>
          <p:cNvSpPr/>
          <p:nvPr/>
        </p:nvSpPr>
        <p:spPr bwMode="auto">
          <a:xfrm>
            <a:off x="6204146" y="4698635"/>
            <a:ext cx="778164" cy="853115"/>
          </a:xfrm>
          <a:custGeom>
            <a:avLst/>
            <a:gdLst>
              <a:gd name="T0" fmla="*/ 2147483646 w 304"/>
              <a:gd name="T1" fmla="*/ 0 h 414"/>
              <a:gd name="T2" fmla="*/ 2147483646 w 304"/>
              <a:gd name="T3" fmla="*/ 2147483646 h 414"/>
              <a:gd name="T4" fmla="*/ 2147483646 w 304"/>
              <a:gd name="T5" fmla="*/ 2147483646 h 414"/>
              <a:gd name="T6" fmla="*/ 2147483646 w 304"/>
              <a:gd name="T7" fmla="*/ 2147483646 h 414"/>
              <a:gd name="T8" fmla="*/ 2147483646 w 304"/>
              <a:gd name="T9" fmla="*/ 2147483646 h 414"/>
              <a:gd name="T10" fmla="*/ 2147483646 w 304"/>
              <a:gd name="T11" fmla="*/ 2147483646 h 414"/>
              <a:gd name="T12" fmla="*/ 2147483646 w 304"/>
              <a:gd name="T13" fmla="*/ 2147483646 h 414"/>
              <a:gd name="T14" fmla="*/ 2147483646 w 304"/>
              <a:gd name="T15" fmla="*/ 2147483646 h 414"/>
              <a:gd name="T16" fmla="*/ 2147483646 w 304"/>
              <a:gd name="T17" fmla="*/ 2147483646 h 414"/>
              <a:gd name="T18" fmla="*/ 2147483646 w 304"/>
              <a:gd name="T19" fmla="*/ 2147483646 h 414"/>
              <a:gd name="T20" fmla="*/ 2147483646 w 304"/>
              <a:gd name="T21" fmla="*/ 2147483646 h 414"/>
              <a:gd name="T22" fmla="*/ 2147483646 w 304"/>
              <a:gd name="T23" fmla="*/ 2147483646 h 414"/>
              <a:gd name="T24" fmla="*/ 2147483646 w 304"/>
              <a:gd name="T25" fmla="*/ 2147483646 h 414"/>
              <a:gd name="T26" fmla="*/ 2147483646 w 304"/>
              <a:gd name="T27" fmla="*/ 2147483646 h 414"/>
              <a:gd name="T28" fmla="*/ 0 w 304"/>
              <a:gd name="T29" fmla="*/ 2147483646 h 414"/>
              <a:gd name="T30" fmla="*/ 2147483646 w 304"/>
              <a:gd name="T31" fmla="*/ 2147483646 h 414"/>
              <a:gd name="T32" fmla="*/ 2147483646 w 304"/>
              <a:gd name="T33" fmla="*/ 2147483646 h 414"/>
              <a:gd name="T34" fmla="*/ 2147483646 w 304"/>
              <a:gd name="T35" fmla="*/ 2147483646 h 414"/>
              <a:gd name="T36" fmla="*/ 2147483646 w 304"/>
              <a:gd name="T37" fmla="*/ 2147483646 h 414"/>
              <a:gd name="T38" fmla="*/ 2147483646 w 304"/>
              <a:gd name="T39" fmla="*/ 2147483646 h 414"/>
              <a:gd name="T40" fmla="*/ 2147483646 w 304"/>
              <a:gd name="T41" fmla="*/ 2147483646 h 414"/>
              <a:gd name="T42" fmla="*/ 2147483646 w 304"/>
              <a:gd name="T43" fmla="*/ 2147483646 h 414"/>
              <a:gd name="T44" fmla="*/ 2147483646 w 304"/>
              <a:gd name="T45" fmla="*/ 2147483646 h 414"/>
              <a:gd name="T46" fmla="*/ 2147483646 w 304"/>
              <a:gd name="T47" fmla="*/ 2147483646 h 414"/>
              <a:gd name="T48" fmla="*/ 2147483646 w 304"/>
              <a:gd name="T49" fmla="*/ 2147483646 h 414"/>
              <a:gd name="T50" fmla="*/ 2147483646 w 304"/>
              <a:gd name="T51" fmla="*/ 2147483646 h 414"/>
              <a:gd name="T52" fmla="*/ 2147483646 w 304"/>
              <a:gd name="T53" fmla="*/ 2147483646 h 414"/>
              <a:gd name="T54" fmla="*/ 2147483646 w 304"/>
              <a:gd name="T55" fmla="*/ 2147483646 h 414"/>
              <a:gd name="T56" fmla="*/ 2147483646 w 304"/>
              <a:gd name="T57" fmla="*/ 2147483646 h 414"/>
              <a:gd name="T58" fmla="*/ 2147483646 w 304"/>
              <a:gd name="T59" fmla="*/ 2147483646 h 414"/>
              <a:gd name="T60" fmla="*/ 2147483646 w 304"/>
              <a:gd name="T61" fmla="*/ 2147483646 h 414"/>
              <a:gd name="T62" fmla="*/ 2147483646 w 304"/>
              <a:gd name="T63" fmla="*/ 2147483646 h 414"/>
              <a:gd name="T64" fmla="*/ 2147483646 w 304"/>
              <a:gd name="T65" fmla="*/ 2147483646 h 414"/>
              <a:gd name="T66" fmla="*/ 2147483646 w 304"/>
              <a:gd name="T67" fmla="*/ 2147483646 h 414"/>
              <a:gd name="T68" fmla="*/ 2147483646 w 304"/>
              <a:gd name="T69" fmla="*/ 2147483646 h 414"/>
              <a:gd name="T70" fmla="*/ 2147483646 w 304"/>
              <a:gd name="T71" fmla="*/ 2147483646 h 414"/>
              <a:gd name="T72" fmla="*/ 2147483646 w 304"/>
              <a:gd name="T73" fmla="*/ 2147483646 h 414"/>
              <a:gd name="T74" fmla="*/ 2147483646 w 304"/>
              <a:gd name="T75" fmla="*/ 2147483646 h 414"/>
              <a:gd name="T76" fmla="*/ 2147483646 w 304"/>
              <a:gd name="T77" fmla="*/ 2147483646 h 414"/>
              <a:gd name="T78" fmla="*/ 2147483646 w 304"/>
              <a:gd name="T79" fmla="*/ 2147483646 h 414"/>
              <a:gd name="T80" fmla="*/ 2147483646 w 304"/>
              <a:gd name="T81" fmla="*/ 2147483646 h 414"/>
              <a:gd name="T82" fmla="*/ 2147483646 w 304"/>
              <a:gd name="T83" fmla="*/ 2147483646 h 414"/>
              <a:gd name="T84" fmla="*/ 2147483646 w 304"/>
              <a:gd name="T85" fmla="*/ 2147483646 h 414"/>
              <a:gd name="T86" fmla="*/ 2147483646 w 304"/>
              <a:gd name="T87" fmla="*/ 2147483646 h 414"/>
              <a:gd name="T88" fmla="*/ 2147483646 w 304"/>
              <a:gd name="T89" fmla="*/ 2147483646 h 414"/>
              <a:gd name="T90" fmla="*/ 2147483646 w 304"/>
              <a:gd name="T91" fmla="*/ 2147483646 h 414"/>
              <a:gd name="T92" fmla="*/ 2147483646 w 304"/>
              <a:gd name="T93" fmla="*/ 2147483646 h 414"/>
              <a:gd name="T94" fmla="*/ 2147483646 w 304"/>
              <a:gd name="T95" fmla="*/ 2147483646 h 414"/>
              <a:gd name="T96" fmla="*/ 2147483646 w 304"/>
              <a:gd name="T97" fmla="*/ 2147483646 h 414"/>
              <a:gd name="T98" fmla="*/ 2147483646 w 304"/>
              <a:gd name="T99" fmla="*/ 2147483646 h 414"/>
              <a:gd name="T100" fmla="*/ 2147483646 w 304"/>
              <a:gd name="T101" fmla="*/ 2147483646 h 414"/>
              <a:gd name="T102" fmla="*/ 2147483646 w 304"/>
              <a:gd name="T103" fmla="*/ 2147483646 h 414"/>
              <a:gd name="T104" fmla="*/ 2147483646 w 304"/>
              <a:gd name="T105" fmla="*/ 2147483646 h 414"/>
              <a:gd name="T106" fmla="*/ 2147483646 w 304"/>
              <a:gd name="T107" fmla="*/ 2147483646 h 414"/>
              <a:gd name="T108" fmla="*/ 2147483646 w 304"/>
              <a:gd name="T109" fmla="*/ 2147483646 h 414"/>
              <a:gd name="T110" fmla="*/ 2147483646 w 304"/>
              <a:gd name="T111" fmla="*/ 2147483646 h 414"/>
              <a:gd name="T112" fmla="*/ 2147483646 w 304"/>
              <a:gd name="T113" fmla="*/ 2147483646 h 414"/>
              <a:gd name="T114" fmla="*/ 2147483646 w 304"/>
              <a:gd name="T115" fmla="*/ 2147483646 h 414"/>
              <a:gd name="T116" fmla="*/ 2147483646 w 304"/>
              <a:gd name="T117" fmla="*/ 2147483646 h 41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福建"/>
          <p:cNvSpPr/>
          <p:nvPr/>
        </p:nvSpPr>
        <p:spPr bwMode="auto">
          <a:xfrm>
            <a:off x="6608792" y="4925774"/>
            <a:ext cx="720358" cy="708247"/>
          </a:xfrm>
          <a:custGeom>
            <a:avLst/>
            <a:gdLst>
              <a:gd name="T0" fmla="*/ 2147483646 w 282"/>
              <a:gd name="T1" fmla="*/ 2147483646 h 344"/>
              <a:gd name="T2" fmla="*/ 2147483646 w 282"/>
              <a:gd name="T3" fmla="*/ 2147483646 h 344"/>
              <a:gd name="T4" fmla="*/ 2147483646 w 282"/>
              <a:gd name="T5" fmla="*/ 2147483646 h 344"/>
              <a:gd name="T6" fmla="*/ 2147483646 w 282"/>
              <a:gd name="T7" fmla="*/ 2147483646 h 344"/>
              <a:gd name="T8" fmla="*/ 2147483646 w 282"/>
              <a:gd name="T9" fmla="*/ 2147483646 h 344"/>
              <a:gd name="T10" fmla="*/ 2147483646 w 282"/>
              <a:gd name="T11" fmla="*/ 2147483646 h 344"/>
              <a:gd name="T12" fmla="*/ 2147483646 w 282"/>
              <a:gd name="T13" fmla="*/ 2147483646 h 344"/>
              <a:gd name="T14" fmla="*/ 2147483646 w 282"/>
              <a:gd name="T15" fmla="*/ 2147483646 h 344"/>
              <a:gd name="T16" fmla="*/ 2147483646 w 282"/>
              <a:gd name="T17" fmla="*/ 2147483646 h 344"/>
              <a:gd name="T18" fmla="*/ 2147483646 w 282"/>
              <a:gd name="T19" fmla="*/ 2147483646 h 344"/>
              <a:gd name="T20" fmla="*/ 2147483646 w 282"/>
              <a:gd name="T21" fmla="*/ 2147483646 h 344"/>
              <a:gd name="T22" fmla="*/ 2147483646 w 282"/>
              <a:gd name="T23" fmla="*/ 2147483646 h 344"/>
              <a:gd name="T24" fmla="*/ 2147483646 w 282"/>
              <a:gd name="T25" fmla="*/ 2147483646 h 344"/>
              <a:gd name="T26" fmla="*/ 2147483646 w 282"/>
              <a:gd name="T27" fmla="*/ 2147483646 h 344"/>
              <a:gd name="T28" fmla="*/ 2147483646 w 282"/>
              <a:gd name="T29" fmla="*/ 2147483646 h 344"/>
              <a:gd name="T30" fmla="*/ 2147483646 w 282"/>
              <a:gd name="T31" fmla="*/ 2147483646 h 344"/>
              <a:gd name="T32" fmla="*/ 2147483646 w 282"/>
              <a:gd name="T33" fmla="*/ 2147483646 h 344"/>
              <a:gd name="T34" fmla="*/ 0 w 282"/>
              <a:gd name="T35" fmla="*/ 2147483646 h 344"/>
              <a:gd name="T36" fmla="*/ 2147483646 w 282"/>
              <a:gd name="T37" fmla="*/ 2147483646 h 344"/>
              <a:gd name="T38" fmla="*/ 2147483646 w 282"/>
              <a:gd name="T39" fmla="*/ 2147483646 h 344"/>
              <a:gd name="T40" fmla="*/ 2147483646 w 282"/>
              <a:gd name="T41" fmla="*/ 2147483646 h 344"/>
              <a:gd name="T42" fmla="*/ 2147483646 w 282"/>
              <a:gd name="T43" fmla="*/ 2147483646 h 344"/>
              <a:gd name="T44" fmla="*/ 2147483646 w 282"/>
              <a:gd name="T45" fmla="*/ 2147483646 h 344"/>
              <a:gd name="T46" fmla="*/ 2147483646 w 282"/>
              <a:gd name="T47" fmla="*/ 2147483646 h 344"/>
              <a:gd name="T48" fmla="*/ 2147483646 w 282"/>
              <a:gd name="T49" fmla="*/ 2147483646 h 344"/>
              <a:gd name="T50" fmla="*/ 2147483646 w 282"/>
              <a:gd name="T51" fmla="*/ 2147483646 h 344"/>
              <a:gd name="T52" fmla="*/ 2147483646 w 282"/>
              <a:gd name="T53" fmla="*/ 2147483646 h 344"/>
              <a:gd name="T54" fmla="*/ 2147483646 w 282"/>
              <a:gd name="T55" fmla="*/ 2147483646 h 344"/>
              <a:gd name="T56" fmla="*/ 2147483646 w 282"/>
              <a:gd name="T57" fmla="*/ 2147483646 h 344"/>
              <a:gd name="T58" fmla="*/ 2147483646 w 282"/>
              <a:gd name="T59" fmla="*/ 2147483646 h 344"/>
              <a:gd name="T60" fmla="*/ 2147483646 w 282"/>
              <a:gd name="T61" fmla="*/ 2147483646 h 344"/>
              <a:gd name="T62" fmla="*/ 2147483646 w 282"/>
              <a:gd name="T63" fmla="*/ 2147483646 h 344"/>
              <a:gd name="T64" fmla="*/ 2147483646 w 282"/>
              <a:gd name="T65" fmla="*/ 2147483646 h 344"/>
              <a:gd name="T66" fmla="*/ 2147483646 w 282"/>
              <a:gd name="T67" fmla="*/ 2147483646 h 344"/>
              <a:gd name="T68" fmla="*/ 2147483646 w 282"/>
              <a:gd name="T69" fmla="*/ 2147483646 h 344"/>
              <a:gd name="T70" fmla="*/ 2147483646 w 282"/>
              <a:gd name="T71" fmla="*/ 2147483646 h 344"/>
              <a:gd name="T72" fmla="*/ 2147483646 w 282"/>
              <a:gd name="T73" fmla="*/ 2147483646 h 344"/>
              <a:gd name="T74" fmla="*/ 2147483646 w 282"/>
              <a:gd name="T75" fmla="*/ 2147483646 h 344"/>
              <a:gd name="T76" fmla="*/ 2147483646 w 282"/>
              <a:gd name="T77" fmla="*/ 2147483646 h 344"/>
              <a:gd name="T78" fmla="*/ 2147483646 w 282"/>
              <a:gd name="T79" fmla="*/ 2147483646 h 344"/>
              <a:gd name="T80" fmla="*/ 2147483646 w 282"/>
              <a:gd name="T81" fmla="*/ 2147483646 h 344"/>
              <a:gd name="T82" fmla="*/ 2147483646 w 282"/>
              <a:gd name="T83" fmla="*/ 2147483646 h 344"/>
              <a:gd name="T84" fmla="*/ 2147483646 w 282"/>
              <a:gd name="T85" fmla="*/ 2147483646 h 344"/>
              <a:gd name="T86" fmla="*/ 2147483646 w 282"/>
              <a:gd name="T87" fmla="*/ 2147483646 h 344"/>
              <a:gd name="T88" fmla="*/ 2147483646 w 282"/>
              <a:gd name="T89" fmla="*/ 2147483646 h 344"/>
              <a:gd name="T90" fmla="*/ 2147483646 w 282"/>
              <a:gd name="T91" fmla="*/ 2147483646 h 344"/>
              <a:gd name="T92" fmla="*/ 2147483646 w 282"/>
              <a:gd name="T93" fmla="*/ 2147483646 h 344"/>
              <a:gd name="T94" fmla="*/ 2147483646 w 282"/>
              <a:gd name="T95" fmla="*/ 2147483646 h 344"/>
              <a:gd name="T96" fmla="*/ 2147483646 w 282"/>
              <a:gd name="T97" fmla="*/ 2147483646 h 344"/>
              <a:gd name="T98" fmla="*/ 2147483646 w 282"/>
              <a:gd name="T99" fmla="*/ 2147483646 h 344"/>
              <a:gd name="T100" fmla="*/ 2147483646 w 282"/>
              <a:gd name="T101" fmla="*/ 2147483646 h 344"/>
              <a:gd name="T102" fmla="*/ 2147483646 w 282"/>
              <a:gd name="T103" fmla="*/ 0 h 34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浙江"/>
          <p:cNvSpPr/>
          <p:nvPr/>
        </p:nvSpPr>
        <p:spPr bwMode="auto">
          <a:xfrm>
            <a:off x="6931175" y="4476861"/>
            <a:ext cx="618085" cy="575897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2" name="安徽"/>
          <p:cNvSpPr/>
          <p:nvPr/>
        </p:nvSpPr>
        <p:spPr bwMode="auto">
          <a:xfrm>
            <a:off x="6326430" y="3977868"/>
            <a:ext cx="782611" cy="770845"/>
          </a:xfrm>
          <a:custGeom>
            <a:avLst/>
            <a:gdLst>
              <a:gd name="T0" fmla="*/ 2147483646 w 306"/>
              <a:gd name="T1" fmla="*/ 2147483646 h 374"/>
              <a:gd name="T2" fmla="*/ 2147483646 w 306"/>
              <a:gd name="T3" fmla="*/ 2147483646 h 374"/>
              <a:gd name="T4" fmla="*/ 2147483646 w 306"/>
              <a:gd name="T5" fmla="*/ 2147483646 h 374"/>
              <a:gd name="T6" fmla="*/ 2147483646 w 306"/>
              <a:gd name="T7" fmla="*/ 2147483646 h 374"/>
              <a:gd name="T8" fmla="*/ 2147483646 w 306"/>
              <a:gd name="T9" fmla="*/ 2147483646 h 374"/>
              <a:gd name="T10" fmla="*/ 2147483646 w 306"/>
              <a:gd name="T11" fmla="*/ 2147483646 h 374"/>
              <a:gd name="T12" fmla="*/ 2147483646 w 306"/>
              <a:gd name="T13" fmla="*/ 2147483646 h 374"/>
              <a:gd name="T14" fmla="*/ 2147483646 w 306"/>
              <a:gd name="T15" fmla="*/ 2147483646 h 374"/>
              <a:gd name="T16" fmla="*/ 2147483646 w 306"/>
              <a:gd name="T17" fmla="*/ 2147483646 h 374"/>
              <a:gd name="T18" fmla="*/ 2147483646 w 306"/>
              <a:gd name="T19" fmla="*/ 2147483646 h 374"/>
              <a:gd name="T20" fmla="*/ 2147483646 w 306"/>
              <a:gd name="T21" fmla="*/ 2147483646 h 374"/>
              <a:gd name="T22" fmla="*/ 2147483646 w 306"/>
              <a:gd name="T23" fmla="*/ 2147483646 h 374"/>
              <a:gd name="T24" fmla="*/ 2147483646 w 306"/>
              <a:gd name="T25" fmla="*/ 2147483646 h 374"/>
              <a:gd name="T26" fmla="*/ 2147483646 w 306"/>
              <a:gd name="T27" fmla="*/ 2147483646 h 374"/>
              <a:gd name="T28" fmla="*/ 2147483646 w 306"/>
              <a:gd name="T29" fmla="*/ 2147483646 h 374"/>
              <a:gd name="T30" fmla="*/ 2147483646 w 306"/>
              <a:gd name="T31" fmla="*/ 2147483646 h 374"/>
              <a:gd name="T32" fmla="*/ 2147483646 w 306"/>
              <a:gd name="T33" fmla="*/ 2147483646 h 374"/>
              <a:gd name="T34" fmla="*/ 2147483646 w 306"/>
              <a:gd name="T35" fmla="*/ 2147483646 h 374"/>
              <a:gd name="T36" fmla="*/ 2147483646 w 306"/>
              <a:gd name="T37" fmla="*/ 2147483646 h 374"/>
              <a:gd name="T38" fmla="*/ 2147483646 w 306"/>
              <a:gd name="T39" fmla="*/ 2147483646 h 374"/>
              <a:gd name="T40" fmla="*/ 2147483646 w 306"/>
              <a:gd name="T41" fmla="*/ 2147483646 h 374"/>
              <a:gd name="T42" fmla="*/ 2147483646 w 306"/>
              <a:gd name="T43" fmla="*/ 2147483646 h 374"/>
              <a:gd name="T44" fmla="*/ 2147483646 w 306"/>
              <a:gd name="T45" fmla="*/ 2147483646 h 374"/>
              <a:gd name="T46" fmla="*/ 2147483646 w 306"/>
              <a:gd name="T47" fmla="*/ 2147483646 h 374"/>
              <a:gd name="T48" fmla="*/ 2147483646 w 306"/>
              <a:gd name="T49" fmla="*/ 2147483646 h 374"/>
              <a:gd name="T50" fmla="*/ 2147483646 w 306"/>
              <a:gd name="T51" fmla="*/ 2147483646 h 374"/>
              <a:gd name="T52" fmla="*/ 2147483646 w 306"/>
              <a:gd name="T53" fmla="*/ 2147483646 h 374"/>
              <a:gd name="T54" fmla="*/ 2147483646 w 306"/>
              <a:gd name="T55" fmla="*/ 2147483646 h 374"/>
              <a:gd name="T56" fmla="*/ 2147483646 w 306"/>
              <a:gd name="T57" fmla="*/ 2147483646 h 374"/>
              <a:gd name="T58" fmla="*/ 2147483646 w 306"/>
              <a:gd name="T59" fmla="*/ 2147483646 h 374"/>
              <a:gd name="T60" fmla="*/ 2147483646 w 306"/>
              <a:gd name="T61" fmla="*/ 2147483646 h 374"/>
              <a:gd name="T62" fmla="*/ 2147483646 w 306"/>
              <a:gd name="T63" fmla="*/ 2147483646 h 374"/>
              <a:gd name="T64" fmla="*/ 2147483646 w 306"/>
              <a:gd name="T65" fmla="*/ 2147483646 h 374"/>
              <a:gd name="T66" fmla="*/ 2147483646 w 306"/>
              <a:gd name="T67" fmla="*/ 2147483646 h 374"/>
              <a:gd name="T68" fmla="*/ 2147483646 w 306"/>
              <a:gd name="T69" fmla="*/ 2147483646 h 374"/>
              <a:gd name="T70" fmla="*/ 2147483646 w 306"/>
              <a:gd name="T71" fmla="*/ 2147483646 h 374"/>
              <a:gd name="T72" fmla="*/ 2147483646 w 306"/>
              <a:gd name="T73" fmla="*/ 2147483646 h 374"/>
              <a:gd name="T74" fmla="*/ 2147483646 w 306"/>
              <a:gd name="T75" fmla="*/ 2147483646 h 374"/>
              <a:gd name="T76" fmla="*/ 2147483646 w 306"/>
              <a:gd name="T77" fmla="*/ 2147483646 h 374"/>
              <a:gd name="T78" fmla="*/ 2147483646 w 306"/>
              <a:gd name="T79" fmla="*/ 2147483646 h 374"/>
              <a:gd name="T80" fmla="*/ 2147483646 w 306"/>
              <a:gd name="T81" fmla="*/ 2147483646 h 374"/>
              <a:gd name="T82" fmla="*/ 2147483646 w 306"/>
              <a:gd name="T83" fmla="*/ 2147483646 h 374"/>
              <a:gd name="T84" fmla="*/ 2147483646 w 306"/>
              <a:gd name="T85" fmla="*/ 2147483646 h 374"/>
              <a:gd name="T86" fmla="*/ 2147483646 w 306"/>
              <a:gd name="T87" fmla="*/ 2147483646 h 374"/>
              <a:gd name="T88" fmla="*/ 2147483646 w 306"/>
              <a:gd name="T89" fmla="*/ 2147483646 h 374"/>
              <a:gd name="T90" fmla="*/ 2147483646 w 306"/>
              <a:gd name="T91" fmla="*/ 2147483646 h 374"/>
              <a:gd name="T92" fmla="*/ 2147483646 w 306"/>
              <a:gd name="T93" fmla="*/ 2147483646 h 374"/>
              <a:gd name="T94" fmla="*/ 2147483646 w 306"/>
              <a:gd name="T95" fmla="*/ 2147483646 h 374"/>
              <a:gd name="T96" fmla="*/ 2147483646 w 306"/>
              <a:gd name="T97" fmla="*/ 2147483646 h 374"/>
              <a:gd name="T98" fmla="*/ 2147483646 w 306"/>
              <a:gd name="T99" fmla="*/ 2147483646 h 374"/>
              <a:gd name="T100" fmla="*/ 2147483646 w 306"/>
              <a:gd name="T101" fmla="*/ 2147483646 h 374"/>
              <a:gd name="T102" fmla="*/ 2147483646 w 306"/>
              <a:gd name="T103" fmla="*/ 2147483646 h 374"/>
              <a:gd name="T104" fmla="*/ 2147483646 w 306"/>
              <a:gd name="T105" fmla="*/ 2147483646 h 374"/>
              <a:gd name="T106" fmla="*/ 2147483646 w 306"/>
              <a:gd name="T107" fmla="*/ 2147483646 h 374"/>
              <a:gd name="T108" fmla="*/ 2147483646 w 306"/>
              <a:gd name="T109" fmla="*/ 2147483646 h 374"/>
              <a:gd name="T110" fmla="*/ 2147483646 w 306"/>
              <a:gd name="T111" fmla="*/ 2147483646 h 374"/>
              <a:gd name="T112" fmla="*/ 2147483646 w 306"/>
              <a:gd name="T113" fmla="*/ 2147483646 h 374"/>
              <a:gd name="T114" fmla="*/ 2147483646 w 306"/>
              <a:gd name="T115" fmla="*/ 2147483646 h 37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3" name="天津"/>
          <p:cNvSpPr/>
          <p:nvPr/>
        </p:nvSpPr>
        <p:spPr bwMode="auto">
          <a:xfrm>
            <a:off x="6479839" y="3088984"/>
            <a:ext cx="204546" cy="237870"/>
          </a:xfrm>
          <a:custGeom>
            <a:avLst/>
            <a:gdLst>
              <a:gd name="T0" fmla="*/ 2147483646 w 80"/>
              <a:gd name="T1" fmla="*/ 2147483646 h 116"/>
              <a:gd name="T2" fmla="*/ 2147483646 w 80"/>
              <a:gd name="T3" fmla="*/ 0 h 116"/>
              <a:gd name="T4" fmla="*/ 2147483646 w 80"/>
              <a:gd name="T5" fmla="*/ 0 h 116"/>
              <a:gd name="T6" fmla="*/ 2147483646 w 80"/>
              <a:gd name="T7" fmla="*/ 2147483646 h 116"/>
              <a:gd name="T8" fmla="*/ 2147483646 w 80"/>
              <a:gd name="T9" fmla="*/ 2147483646 h 116"/>
              <a:gd name="T10" fmla="*/ 2147483646 w 80"/>
              <a:gd name="T11" fmla="*/ 2147483646 h 116"/>
              <a:gd name="T12" fmla="*/ 2147483646 w 80"/>
              <a:gd name="T13" fmla="*/ 2147483646 h 116"/>
              <a:gd name="T14" fmla="*/ 2147483646 w 80"/>
              <a:gd name="T15" fmla="*/ 2147483646 h 116"/>
              <a:gd name="T16" fmla="*/ 2147483646 w 80"/>
              <a:gd name="T17" fmla="*/ 2147483646 h 116"/>
              <a:gd name="T18" fmla="*/ 2147483646 w 80"/>
              <a:gd name="T19" fmla="*/ 2147483646 h 116"/>
              <a:gd name="T20" fmla="*/ 2147483646 w 80"/>
              <a:gd name="T21" fmla="*/ 2147483646 h 116"/>
              <a:gd name="T22" fmla="*/ 2147483646 w 80"/>
              <a:gd name="T23" fmla="*/ 2147483646 h 116"/>
              <a:gd name="T24" fmla="*/ 2147483646 w 80"/>
              <a:gd name="T25" fmla="*/ 2147483646 h 116"/>
              <a:gd name="T26" fmla="*/ 2147483646 w 80"/>
              <a:gd name="T27" fmla="*/ 2147483646 h 116"/>
              <a:gd name="T28" fmla="*/ 2147483646 w 80"/>
              <a:gd name="T29" fmla="*/ 2147483646 h 116"/>
              <a:gd name="T30" fmla="*/ 2147483646 w 80"/>
              <a:gd name="T31" fmla="*/ 2147483646 h 116"/>
              <a:gd name="T32" fmla="*/ 2147483646 w 80"/>
              <a:gd name="T33" fmla="*/ 2147483646 h 116"/>
              <a:gd name="T34" fmla="*/ 0 w 80"/>
              <a:gd name="T35" fmla="*/ 2147483646 h 116"/>
              <a:gd name="T36" fmla="*/ 0 w 80"/>
              <a:gd name="T37" fmla="*/ 2147483646 h 116"/>
              <a:gd name="T38" fmla="*/ 0 w 80"/>
              <a:gd name="T39" fmla="*/ 2147483646 h 116"/>
              <a:gd name="T40" fmla="*/ 0 w 80"/>
              <a:gd name="T41" fmla="*/ 2147483646 h 116"/>
              <a:gd name="T42" fmla="*/ 2147483646 w 80"/>
              <a:gd name="T43" fmla="*/ 2147483646 h 116"/>
              <a:gd name="T44" fmla="*/ 2147483646 w 80"/>
              <a:gd name="T45" fmla="*/ 2147483646 h 116"/>
              <a:gd name="T46" fmla="*/ 2147483646 w 80"/>
              <a:gd name="T47" fmla="*/ 2147483646 h 116"/>
              <a:gd name="T48" fmla="*/ 2147483646 w 80"/>
              <a:gd name="T49" fmla="*/ 2147483646 h 116"/>
              <a:gd name="T50" fmla="*/ 2147483646 w 80"/>
              <a:gd name="T51" fmla="*/ 2147483646 h 116"/>
              <a:gd name="T52" fmla="*/ 2147483646 w 80"/>
              <a:gd name="T53" fmla="*/ 2147483646 h 116"/>
              <a:gd name="T54" fmla="*/ 2147483646 w 80"/>
              <a:gd name="T55" fmla="*/ 2147483646 h 116"/>
              <a:gd name="T56" fmla="*/ 2147483646 w 80"/>
              <a:gd name="T57" fmla="*/ 2147483646 h 116"/>
              <a:gd name="T58" fmla="*/ 2147483646 w 80"/>
              <a:gd name="T59" fmla="*/ 2147483646 h 116"/>
              <a:gd name="T60" fmla="*/ 2147483646 w 80"/>
              <a:gd name="T61" fmla="*/ 2147483646 h 116"/>
              <a:gd name="T62" fmla="*/ 2147483646 w 80"/>
              <a:gd name="T63" fmla="*/ 2147483646 h 116"/>
              <a:gd name="T64" fmla="*/ 2147483646 w 80"/>
              <a:gd name="T65" fmla="*/ 2147483646 h 116"/>
              <a:gd name="T66" fmla="*/ 2147483646 w 80"/>
              <a:gd name="T67" fmla="*/ 2147483646 h 116"/>
              <a:gd name="T68" fmla="*/ 2147483646 w 80"/>
              <a:gd name="T69" fmla="*/ 2147483646 h 116"/>
              <a:gd name="T70" fmla="*/ 2147483646 w 80"/>
              <a:gd name="T71" fmla="*/ 2147483646 h 116"/>
              <a:gd name="T72" fmla="*/ 2147483646 w 80"/>
              <a:gd name="T73" fmla="*/ 2147483646 h 116"/>
              <a:gd name="T74" fmla="*/ 2147483646 w 80"/>
              <a:gd name="T75" fmla="*/ 2147483646 h 116"/>
              <a:gd name="T76" fmla="*/ 2147483646 w 80"/>
              <a:gd name="T77" fmla="*/ 2147483646 h 116"/>
              <a:gd name="T78" fmla="*/ 2147483646 w 80"/>
              <a:gd name="T79" fmla="*/ 2147483646 h 116"/>
              <a:gd name="T80" fmla="*/ 2147483646 w 80"/>
              <a:gd name="T81" fmla="*/ 2147483646 h 116"/>
              <a:gd name="T82" fmla="*/ 2147483646 w 80"/>
              <a:gd name="T83" fmla="*/ 2147483646 h 116"/>
              <a:gd name="T84" fmla="*/ 2147483646 w 80"/>
              <a:gd name="T85" fmla="*/ 2147483646 h 116"/>
              <a:gd name="T86" fmla="*/ 2147483646 w 80"/>
              <a:gd name="T87" fmla="*/ 2147483646 h 116"/>
              <a:gd name="T88" fmla="*/ 2147483646 w 80"/>
              <a:gd name="T89" fmla="*/ 2147483646 h 116"/>
              <a:gd name="T90" fmla="*/ 2147483646 w 80"/>
              <a:gd name="T91" fmla="*/ 2147483646 h 116"/>
              <a:gd name="T92" fmla="*/ 2147483646 w 80"/>
              <a:gd name="T93" fmla="*/ 2147483646 h 116"/>
              <a:gd name="T94" fmla="*/ 2147483646 w 80"/>
              <a:gd name="T95" fmla="*/ 2147483646 h 1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北京"/>
          <p:cNvSpPr/>
          <p:nvPr/>
        </p:nvSpPr>
        <p:spPr bwMode="auto">
          <a:xfrm>
            <a:off x="6275293" y="2981673"/>
            <a:ext cx="271246" cy="234293"/>
          </a:xfrm>
          <a:custGeom>
            <a:avLst/>
            <a:gdLst>
              <a:gd name="T0" fmla="*/ 2147483646 w 106"/>
              <a:gd name="T1" fmla="*/ 2147483646 h 114"/>
              <a:gd name="T2" fmla="*/ 2147483646 w 106"/>
              <a:gd name="T3" fmla="*/ 2147483646 h 114"/>
              <a:gd name="T4" fmla="*/ 2147483646 w 106"/>
              <a:gd name="T5" fmla="*/ 2147483646 h 114"/>
              <a:gd name="T6" fmla="*/ 2147483646 w 106"/>
              <a:gd name="T7" fmla="*/ 2147483646 h 114"/>
              <a:gd name="T8" fmla="*/ 2147483646 w 106"/>
              <a:gd name="T9" fmla="*/ 2147483646 h 114"/>
              <a:gd name="T10" fmla="*/ 2147483646 w 106"/>
              <a:gd name="T11" fmla="*/ 2147483646 h 114"/>
              <a:gd name="T12" fmla="*/ 2147483646 w 106"/>
              <a:gd name="T13" fmla="*/ 2147483646 h 114"/>
              <a:gd name="T14" fmla="*/ 2147483646 w 106"/>
              <a:gd name="T15" fmla="*/ 2147483646 h 114"/>
              <a:gd name="T16" fmla="*/ 2147483646 w 106"/>
              <a:gd name="T17" fmla="*/ 2147483646 h 114"/>
              <a:gd name="T18" fmla="*/ 0 w 106"/>
              <a:gd name="T19" fmla="*/ 2147483646 h 114"/>
              <a:gd name="T20" fmla="*/ 2147483646 w 106"/>
              <a:gd name="T21" fmla="*/ 2147483646 h 114"/>
              <a:gd name="T22" fmla="*/ 2147483646 w 106"/>
              <a:gd name="T23" fmla="*/ 2147483646 h 114"/>
              <a:gd name="T24" fmla="*/ 2147483646 w 106"/>
              <a:gd name="T25" fmla="*/ 2147483646 h 114"/>
              <a:gd name="T26" fmla="*/ 2147483646 w 106"/>
              <a:gd name="T27" fmla="*/ 2147483646 h 114"/>
              <a:gd name="T28" fmla="*/ 2147483646 w 106"/>
              <a:gd name="T29" fmla="*/ 2147483646 h 114"/>
              <a:gd name="T30" fmla="*/ 2147483646 w 106"/>
              <a:gd name="T31" fmla="*/ 2147483646 h 114"/>
              <a:gd name="T32" fmla="*/ 2147483646 w 106"/>
              <a:gd name="T33" fmla="*/ 2147483646 h 114"/>
              <a:gd name="T34" fmla="*/ 2147483646 w 106"/>
              <a:gd name="T35" fmla="*/ 2147483646 h 114"/>
              <a:gd name="T36" fmla="*/ 2147483646 w 106"/>
              <a:gd name="T37" fmla="*/ 2147483646 h 114"/>
              <a:gd name="T38" fmla="*/ 2147483646 w 106"/>
              <a:gd name="T39" fmla="*/ 2147483646 h 114"/>
              <a:gd name="T40" fmla="*/ 2147483646 w 106"/>
              <a:gd name="T41" fmla="*/ 2147483646 h 114"/>
              <a:gd name="T42" fmla="*/ 2147483646 w 106"/>
              <a:gd name="T43" fmla="*/ 2147483646 h 114"/>
              <a:gd name="T44" fmla="*/ 2147483646 w 106"/>
              <a:gd name="T45" fmla="*/ 2147483646 h 114"/>
              <a:gd name="T46" fmla="*/ 2147483646 w 106"/>
              <a:gd name="T47" fmla="*/ 2147483646 h 114"/>
              <a:gd name="T48" fmla="*/ 2147483646 w 106"/>
              <a:gd name="T49" fmla="*/ 2147483646 h 114"/>
              <a:gd name="T50" fmla="*/ 2147483646 w 106"/>
              <a:gd name="T51" fmla="*/ 2147483646 h 114"/>
              <a:gd name="T52" fmla="*/ 2147483646 w 106"/>
              <a:gd name="T53" fmla="*/ 2147483646 h 114"/>
              <a:gd name="T54" fmla="*/ 2147483646 w 106"/>
              <a:gd name="T55" fmla="*/ 2147483646 h 114"/>
              <a:gd name="T56" fmla="*/ 2147483646 w 106"/>
              <a:gd name="T57" fmla="*/ 2147483646 h 114"/>
              <a:gd name="T58" fmla="*/ 2147483646 w 106"/>
              <a:gd name="T59" fmla="*/ 2147483646 h 114"/>
              <a:gd name="T60" fmla="*/ 2147483646 w 106"/>
              <a:gd name="T61" fmla="*/ 2147483646 h 114"/>
              <a:gd name="T62" fmla="*/ 2147483646 w 106"/>
              <a:gd name="T63" fmla="*/ 2147483646 h 1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吉林"/>
          <p:cNvSpPr/>
          <p:nvPr/>
        </p:nvSpPr>
        <p:spPr bwMode="auto">
          <a:xfrm>
            <a:off x="6951184" y="2071326"/>
            <a:ext cx="1371793" cy="749383"/>
          </a:xfrm>
          <a:custGeom>
            <a:avLst/>
            <a:gdLst>
              <a:gd name="T0" fmla="*/ 2147483646 w 536"/>
              <a:gd name="T1" fmla="*/ 2147483646 h 364"/>
              <a:gd name="T2" fmla="*/ 2147483646 w 536"/>
              <a:gd name="T3" fmla="*/ 2147483646 h 364"/>
              <a:gd name="T4" fmla="*/ 2147483646 w 536"/>
              <a:gd name="T5" fmla="*/ 2147483646 h 364"/>
              <a:gd name="T6" fmla="*/ 2147483646 w 536"/>
              <a:gd name="T7" fmla="*/ 2147483646 h 364"/>
              <a:gd name="T8" fmla="*/ 2147483646 w 536"/>
              <a:gd name="T9" fmla="*/ 2147483646 h 364"/>
              <a:gd name="T10" fmla="*/ 2147483646 w 536"/>
              <a:gd name="T11" fmla="*/ 2147483646 h 364"/>
              <a:gd name="T12" fmla="*/ 2147483646 w 536"/>
              <a:gd name="T13" fmla="*/ 2147483646 h 364"/>
              <a:gd name="T14" fmla="*/ 2147483646 w 536"/>
              <a:gd name="T15" fmla="*/ 2147483646 h 364"/>
              <a:gd name="T16" fmla="*/ 2147483646 w 536"/>
              <a:gd name="T17" fmla="*/ 2147483646 h 364"/>
              <a:gd name="T18" fmla="*/ 2147483646 w 536"/>
              <a:gd name="T19" fmla="*/ 2147483646 h 364"/>
              <a:gd name="T20" fmla="*/ 2147483646 w 536"/>
              <a:gd name="T21" fmla="*/ 2147483646 h 364"/>
              <a:gd name="T22" fmla="*/ 2147483646 w 536"/>
              <a:gd name="T23" fmla="*/ 2147483646 h 364"/>
              <a:gd name="T24" fmla="*/ 2147483646 w 536"/>
              <a:gd name="T25" fmla="*/ 2147483646 h 364"/>
              <a:gd name="T26" fmla="*/ 2147483646 w 536"/>
              <a:gd name="T27" fmla="*/ 2147483646 h 364"/>
              <a:gd name="T28" fmla="*/ 2147483646 w 536"/>
              <a:gd name="T29" fmla="*/ 2147483646 h 364"/>
              <a:gd name="T30" fmla="*/ 2147483646 w 536"/>
              <a:gd name="T31" fmla="*/ 2147483646 h 364"/>
              <a:gd name="T32" fmla="*/ 2147483646 w 536"/>
              <a:gd name="T33" fmla="*/ 2147483646 h 364"/>
              <a:gd name="T34" fmla="*/ 2147483646 w 536"/>
              <a:gd name="T35" fmla="*/ 2147483646 h 364"/>
              <a:gd name="T36" fmla="*/ 2147483646 w 536"/>
              <a:gd name="T37" fmla="*/ 2147483646 h 364"/>
              <a:gd name="T38" fmla="*/ 2147483646 w 536"/>
              <a:gd name="T39" fmla="*/ 2147483646 h 364"/>
              <a:gd name="T40" fmla="*/ 2147483646 w 536"/>
              <a:gd name="T41" fmla="*/ 2147483646 h 364"/>
              <a:gd name="T42" fmla="*/ 2147483646 w 536"/>
              <a:gd name="T43" fmla="*/ 2147483646 h 364"/>
              <a:gd name="T44" fmla="*/ 2147483646 w 536"/>
              <a:gd name="T45" fmla="*/ 2147483646 h 364"/>
              <a:gd name="T46" fmla="*/ 2147483646 w 536"/>
              <a:gd name="T47" fmla="*/ 2147483646 h 364"/>
              <a:gd name="T48" fmla="*/ 2147483646 w 536"/>
              <a:gd name="T49" fmla="*/ 2147483646 h 364"/>
              <a:gd name="T50" fmla="*/ 2147483646 w 536"/>
              <a:gd name="T51" fmla="*/ 2147483646 h 364"/>
              <a:gd name="T52" fmla="*/ 2147483646 w 536"/>
              <a:gd name="T53" fmla="*/ 2147483646 h 364"/>
              <a:gd name="T54" fmla="*/ 2147483646 w 536"/>
              <a:gd name="T55" fmla="*/ 2147483646 h 364"/>
              <a:gd name="T56" fmla="*/ 2147483646 w 536"/>
              <a:gd name="T57" fmla="*/ 2147483646 h 364"/>
              <a:gd name="T58" fmla="*/ 2147483646 w 536"/>
              <a:gd name="T59" fmla="*/ 2147483646 h 364"/>
              <a:gd name="T60" fmla="*/ 2147483646 w 536"/>
              <a:gd name="T61" fmla="*/ 2147483646 h 364"/>
              <a:gd name="T62" fmla="*/ 2147483646 w 536"/>
              <a:gd name="T63" fmla="*/ 2147483646 h 364"/>
              <a:gd name="T64" fmla="*/ 2147483646 w 536"/>
              <a:gd name="T65" fmla="*/ 2147483646 h 364"/>
              <a:gd name="T66" fmla="*/ 2147483646 w 536"/>
              <a:gd name="T67" fmla="*/ 2147483646 h 364"/>
              <a:gd name="T68" fmla="*/ 2147483646 w 536"/>
              <a:gd name="T69" fmla="*/ 2147483646 h 364"/>
              <a:gd name="T70" fmla="*/ 2147483646 w 536"/>
              <a:gd name="T71" fmla="*/ 2147483646 h 364"/>
              <a:gd name="T72" fmla="*/ 2147483646 w 536"/>
              <a:gd name="T73" fmla="*/ 2147483646 h 364"/>
              <a:gd name="T74" fmla="*/ 2147483646 w 536"/>
              <a:gd name="T75" fmla="*/ 2147483646 h 364"/>
              <a:gd name="T76" fmla="*/ 2147483646 w 536"/>
              <a:gd name="T77" fmla="*/ 2147483646 h 364"/>
              <a:gd name="T78" fmla="*/ 2147483646 w 536"/>
              <a:gd name="T79" fmla="*/ 2147483646 h 364"/>
              <a:gd name="T80" fmla="*/ 2147483646 w 536"/>
              <a:gd name="T81" fmla="*/ 2147483646 h 364"/>
              <a:gd name="T82" fmla="*/ 2147483646 w 536"/>
              <a:gd name="T83" fmla="*/ 2147483646 h 364"/>
              <a:gd name="T84" fmla="*/ 2147483646 w 536"/>
              <a:gd name="T85" fmla="*/ 2147483646 h 364"/>
              <a:gd name="T86" fmla="*/ 2147483646 w 536"/>
              <a:gd name="T87" fmla="*/ 2147483646 h 364"/>
              <a:gd name="T88" fmla="*/ 2147483646 w 536"/>
              <a:gd name="T89" fmla="*/ 2147483646 h 364"/>
              <a:gd name="T90" fmla="*/ 2147483646 w 536"/>
              <a:gd name="T91" fmla="*/ 2147483646 h 364"/>
              <a:gd name="T92" fmla="*/ 2147483646 w 536"/>
              <a:gd name="T93" fmla="*/ 2147483646 h 364"/>
              <a:gd name="T94" fmla="*/ 2147483646 w 536"/>
              <a:gd name="T95" fmla="*/ 2147483646 h 364"/>
              <a:gd name="T96" fmla="*/ 2147483646 w 536"/>
              <a:gd name="T97" fmla="*/ 2147483646 h 364"/>
              <a:gd name="T98" fmla="*/ 2147483646 w 536"/>
              <a:gd name="T99" fmla="*/ 2147483646 h 364"/>
              <a:gd name="T100" fmla="*/ 2147483646 w 536"/>
              <a:gd name="T101" fmla="*/ 2147483646 h 364"/>
              <a:gd name="T102" fmla="*/ 2147483646 w 536"/>
              <a:gd name="T103" fmla="*/ 2147483646 h 3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2" name="黑龙江"/>
          <p:cNvSpPr/>
          <p:nvPr/>
        </p:nvSpPr>
        <p:spPr bwMode="auto">
          <a:xfrm>
            <a:off x="6659929" y="1012533"/>
            <a:ext cx="1836467" cy="1343165"/>
          </a:xfrm>
          <a:custGeom>
            <a:avLst/>
            <a:gdLst>
              <a:gd name="T0" fmla="*/ 2147483646 w 718"/>
              <a:gd name="T1" fmla="*/ 2147483646 h 652"/>
              <a:gd name="T2" fmla="*/ 2147483646 w 718"/>
              <a:gd name="T3" fmla="*/ 2147483646 h 652"/>
              <a:gd name="T4" fmla="*/ 2147483646 w 718"/>
              <a:gd name="T5" fmla="*/ 2147483646 h 652"/>
              <a:gd name="T6" fmla="*/ 2147483646 w 718"/>
              <a:gd name="T7" fmla="*/ 2147483646 h 652"/>
              <a:gd name="T8" fmla="*/ 2147483646 w 718"/>
              <a:gd name="T9" fmla="*/ 2147483646 h 652"/>
              <a:gd name="T10" fmla="*/ 2147483646 w 718"/>
              <a:gd name="T11" fmla="*/ 2147483646 h 652"/>
              <a:gd name="T12" fmla="*/ 2147483646 w 718"/>
              <a:gd name="T13" fmla="*/ 2147483646 h 652"/>
              <a:gd name="T14" fmla="*/ 2147483646 w 718"/>
              <a:gd name="T15" fmla="*/ 2147483646 h 652"/>
              <a:gd name="T16" fmla="*/ 2147483646 w 718"/>
              <a:gd name="T17" fmla="*/ 2147483646 h 652"/>
              <a:gd name="T18" fmla="*/ 2147483646 w 718"/>
              <a:gd name="T19" fmla="*/ 2147483646 h 652"/>
              <a:gd name="T20" fmla="*/ 2147483646 w 718"/>
              <a:gd name="T21" fmla="*/ 2147483646 h 652"/>
              <a:gd name="T22" fmla="*/ 2147483646 w 718"/>
              <a:gd name="T23" fmla="*/ 2147483646 h 652"/>
              <a:gd name="T24" fmla="*/ 2147483646 w 718"/>
              <a:gd name="T25" fmla="*/ 2147483646 h 652"/>
              <a:gd name="T26" fmla="*/ 2147483646 w 718"/>
              <a:gd name="T27" fmla="*/ 0 h 652"/>
              <a:gd name="T28" fmla="*/ 2147483646 w 718"/>
              <a:gd name="T29" fmla="*/ 2147483646 h 652"/>
              <a:gd name="T30" fmla="*/ 2147483646 w 718"/>
              <a:gd name="T31" fmla="*/ 2147483646 h 652"/>
              <a:gd name="T32" fmla="*/ 0 w 718"/>
              <a:gd name="T33" fmla="*/ 2147483646 h 652"/>
              <a:gd name="T34" fmla="*/ 2147483646 w 718"/>
              <a:gd name="T35" fmla="*/ 2147483646 h 652"/>
              <a:gd name="T36" fmla="*/ 2147483646 w 718"/>
              <a:gd name="T37" fmla="*/ 2147483646 h 652"/>
              <a:gd name="T38" fmla="*/ 2147483646 w 718"/>
              <a:gd name="T39" fmla="*/ 2147483646 h 652"/>
              <a:gd name="T40" fmla="*/ 2147483646 w 718"/>
              <a:gd name="T41" fmla="*/ 2147483646 h 652"/>
              <a:gd name="T42" fmla="*/ 2147483646 w 718"/>
              <a:gd name="T43" fmla="*/ 2147483646 h 652"/>
              <a:gd name="T44" fmla="*/ 2147483646 w 718"/>
              <a:gd name="T45" fmla="*/ 2147483646 h 652"/>
              <a:gd name="T46" fmla="*/ 2147483646 w 718"/>
              <a:gd name="T47" fmla="*/ 2147483646 h 652"/>
              <a:gd name="T48" fmla="*/ 2147483646 w 718"/>
              <a:gd name="T49" fmla="*/ 2147483646 h 652"/>
              <a:gd name="T50" fmla="*/ 2147483646 w 718"/>
              <a:gd name="T51" fmla="*/ 2147483646 h 652"/>
              <a:gd name="T52" fmla="*/ 2147483646 w 718"/>
              <a:gd name="T53" fmla="*/ 2147483646 h 652"/>
              <a:gd name="T54" fmla="*/ 2147483646 w 718"/>
              <a:gd name="T55" fmla="*/ 2147483646 h 652"/>
              <a:gd name="T56" fmla="*/ 2147483646 w 718"/>
              <a:gd name="T57" fmla="*/ 2147483646 h 652"/>
              <a:gd name="T58" fmla="*/ 2147483646 w 718"/>
              <a:gd name="T59" fmla="*/ 2147483646 h 652"/>
              <a:gd name="T60" fmla="*/ 2147483646 w 718"/>
              <a:gd name="T61" fmla="*/ 2147483646 h 652"/>
              <a:gd name="T62" fmla="*/ 2147483646 w 718"/>
              <a:gd name="T63" fmla="*/ 2147483646 h 652"/>
              <a:gd name="T64" fmla="*/ 2147483646 w 718"/>
              <a:gd name="T65" fmla="*/ 2147483646 h 652"/>
              <a:gd name="T66" fmla="*/ 2147483646 w 718"/>
              <a:gd name="T67" fmla="*/ 2147483646 h 652"/>
              <a:gd name="T68" fmla="*/ 2147483646 w 718"/>
              <a:gd name="T69" fmla="*/ 2147483646 h 652"/>
              <a:gd name="T70" fmla="*/ 2147483646 w 718"/>
              <a:gd name="T71" fmla="*/ 2147483646 h 652"/>
              <a:gd name="T72" fmla="*/ 2147483646 w 718"/>
              <a:gd name="T73" fmla="*/ 2147483646 h 652"/>
              <a:gd name="T74" fmla="*/ 2147483646 w 718"/>
              <a:gd name="T75" fmla="*/ 2147483646 h 652"/>
              <a:gd name="T76" fmla="*/ 2147483646 w 718"/>
              <a:gd name="T77" fmla="*/ 2147483646 h 652"/>
              <a:gd name="T78" fmla="*/ 2147483646 w 718"/>
              <a:gd name="T79" fmla="*/ 2147483646 h 652"/>
              <a:gd name="T80" fmla="*/ 2147483646 w 718"/>
              <a:gd name="T81" fmla="*/ 2147483646 h 652"/>
              <a:gd name="T82" fmla="*/ 2147483646 w 718"/>
              <a:gd name="T83" fmla="*/ 2147483646 h 652"/>
              <a:gd name="T84" fmla="*/ 2147483646 w 718"/>
              <a:gd name="T85" fmla="*/ 2147483646 h 652"/>
              <a:gd name="T86" fmla="*/ 2147483646 w 718"/>
              <a:gd name="T87" fmla="*/ 2147483646 h 652"/>
              <a:gd name="T88" fmla="*/ 2147483646 w 718"/>
              <a:gd name="T89" fmla="*/ 2147483646 h 652"/>
              <a:gd name="T90" fmla="*/ 2147483646 w 718"/>
              <a:gd name="T91" fmla="*/ 2147483646 h 652"/>
              <a:gd name="T92" fmla="*/ 2147483646 w 718"/>
              <a:gd name="T93" fmla="*/ 2147483646 h 652"/>
              <a:gd name="T94" fmla="*/ 2147483646 w 718"/>
              <a:gd name="T95" fmla="*/ 2147483646 h 652"/>
              <a:gd name="T96" fmla="*/ 2147483646 w 718"/>
              <a:gd name="T97" fmla="*/ 2147483646 h 652"/>
              <a:gd name="T98" fmla="*/ 2147483646 w 718"/>
              <a:gd name="T99" fmla="*/ 2147483646 h 652"/>
              <a:gd name="T100" fmla="*/ 2147483646 w 718"/>
              <a:gd name="T101" fmla="*/ 2147483646 h 652"/>
              <a:gd name="T102" fmla="*/ 2147483646 w 718"/>
              <a:gd name="T103" fmla="*/ 2147483646 h 652"/>
              <a:gd name="T104" fmla="*/ 2147483646 w 718"/>
              <a:gd name="T105" fmla="*/ 2147483646 h 652"/>
              <a:gd name="T106" fmla="*/ 2147483646 w 718"/>
              <a:gd name="T107" fmla="*/ 2147483646 h 652"/>
              <a:gd name="T108" fmla="*/ 2147483646 w 718"/>
              <a:gd name="T109" fmla="*/ 2147483646 h 652"/>
              <a:gd name="T110" fmla="*/ 2147483646 w 718"/>
              <a:gd name="T111" fmla="*/ 2147483646 h 652"/>
              <a:gd name="T112" fmla="*/ 2147483646 w 718"/>
              <a:gd name="T113" fmla="*/ 2147483646 h 652"/>
              <a:gd name="T114" fmla="*/ 2147483646 w 718"/>
              <a:gd name="T115" fmla="*/ 2147483646 h 652"/>
              <a:gd name="T116" fmla="*/ 2147483646 w 718"/>
              <a:gd name="T117" fmla="*/ 2147483646 h 652"/>
              <a:gd name="T118" fmla="*/ 2147483646 w 718"/>
              <a:gd name="T119" fmla="*/ 2147483646 h 652"/>
              <a:gd name="T120" fmla="*/ 2147483646 w 718"/>
              <a:gd name="T121" fmla="*/ 2147483646 h 652"/>
              <a:gd name="T122" fmla="*/ 2147483646 w 718"/>
              <a:gd name="T123" fmla="*/ 2147483646 h 65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536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8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3" name="山东"/>
          <p:cNvSpPr/>
          <p:nvPr/>
        </p:nvSpPr>
        <p:spPr bwMode="auto">
          <a:xfrm>
            <a:off x="6295303" y="3421645"/>
            <a:ext cx="1111663" cy="561589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4" name="江苏"/>
          <p:cNvSpPr/>
          <p:nvPr/>
        </p:nvSpPr>
        <p:spPr bwMode="auto">
          <a:xfrm>
            <a:off x="6519859" y="3879501"/>
            <a:ext cx="969370" cy="600936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solidFill>
            <a:srgbClr val="7EA2B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5" name="河北"/>
          <p:cNvSpPr/>
          <p:nvPr/>
        </p:nvSpPr>
        <p:spPr bwMode="auto">
          <a:xfrm>
            <a:off x="6015164" y="2729494"/>
            <a:ext cx="900446" cy="1033754"/>
          </a:xfrm>
          <a:custGeom>
            <a:avLst/>
            <a:gdLst>
              <a:gd name="T0" fmla="*/ 2147483646 w 352"/>
              <a:gd name="T1" fmla="*/ 2147483646 h 502"/>
              <a:gd name="T2" fmla="*/ 2147483646 w 352"/>
              <a:gd name="T3" fmla="*/ 2147483646 h 502"/>
              <a:gd name="T4" fmla="*/ 2147483646 w 352"/>
              <a:gd name="T5" fmla="*/ 2147483646 h 502"/>
              <a:gd name="T6" fmla="*/ 2147483646 w 352"/>
              <a:gd name="T7" fmla="*/ 2147483646 h 502"/>
              <a:gd name="T8" fmla="*/ 2147483646 w 352"/>
              <a:gd name="T9" fmla="*/ 2147483646 h 502"/>
              <a:gd name="T10" fmla="*/ 2147483646 w 352"/>
              <a:gd name="T11" fmla="*/ 2147483646 h 502"/>
              <a:gd name="T12" fmla="*/ 2147483646 w 352"/>
              <a:gd name="T13" fmla="*/ 2147483646 h 502"/>
              <a:gd name="T14" fmla="*/ 2147483646 w 352"/>
              <a:gd name="T15" fmla="*/ 2147483646 h 502"/>
              <a:gd name="T16" fmla="*/ 2147483646 w 352"/>
              <a:gd name="T17" fmla="*/ 2147483646 h 502"/>
              <a:gd name="T18" fmla="*/ 2147483646 w 352"/>
              <a:gd name="T19" fmla="*/ 2147483646 h 502"/>
              <a:gd name="T20" fmla="*/ 2147483646 w 352"/>
              <a:gd name="T21" fmla="*/ 2147483646 h 502"/>
              <a:gd name="T22" fmla="*/ 2147483646 w 352"/>
              <a:gd name="T23" fmla="*/ 2147483646 h 502"/>
              <a:gd name="T24" fmla="*/ 2147483646 w 352"/>
              <a:gd name="T25" fmla="*/ 2147483646 h 502"/>
              <a:gd name="T26" fmla="*/ 2147483646 w 352"/>
              <a:gd name="T27" fmla="*/ 2147483646 h 502"/>
              <a:gd name="T28" fmla="*/ 2147483646 w 352"/>
              <a:gd name="T29" fmla="*/ 2147483646 h 502"/>
              <a:gd name="T30" fmla="*/ 2147483646 w 352"/>
              <a:gd name="T31" fmla="*/ 2147483646 h 502"/>
              <a:gd name="T32" fmla="*/ 2147483646 w 352"/>
              <a:gd name="T33" fmla="*/ 2147483646 h 502"/>
              <a:gd name="T34" fmla="*/ 2147483646 w 352"/>
              <a:gd name="T35" fmla="*/ 2147483646 h 502"/>
              <a:gd name="T36" fmla="*/ 2147483646 w 352"/>
              <a:gd name="T37" fmla="*/ 2147483646 h 502"/>
              <a:gd name="T38" fmla="*/ 2147483646 w 352"/>
              <a:gd name="T39" fmla="*/ 2147483646 h 502"/>
              <a:gd name="T40" fmla="*/ 2147483646 w 352"/>
              <a:gd name="T41" fmla="*/ 2147483646 h 502"/>
              <a:gd name="T42" fmla="*/ 2147483646 w 352"/>
              <a:gd name="T43" fmla="*/ 2147483646 h 502"/>
              <a:gd name="T44" fmla="*/ 2147483646 w 352"/>
              <a:gd name="T45" fmla="*/ 2147483646 h 502"/>
              <a:gd name="T46" fmla="*/ 2147483646 w 352"/>
              <a:gd name="T47" fmla="*/ 2147483646 h 502"/>
              <a:gd name="T48" fmla="*/ 2147483646 w 352"/>
              <a:gd name="T49" fmla="*/ 2147483646 h 502"/>
              <a:gd name="T50" fmla="*/ 2147483646 w 352"/>
              <a:gd name="T51" fmla="*/ 2147483646 h 502"/>
              <a:gd name="T52" fmla="*/ 2147483646 w 352"/>
              <a:gd name="T53" fmla="*/ 2147483646 h 502"/>
              <a:gd name="T54" fmla="*/ 2147483646 w 352"/>
              <a:gd name="T55" fmla="*/ 2147483646 h 502"/>
              <a:gd name="T56" fmla="*/ 2147483646 w 352"/>
              <a:gd name="T57" fmla="*/ 2147483646 h 502"/>
              <a:gd name="T58" fmla="*/ 2147483646 w 352"/>
              <a:gd name="T59" fmla="*/ 2147483646 h 502"/>
              <a:gd name="T60" fmla="*/ 2147483646 w 352"/>
              <a:gd name="T61" fmla="*/ 2147483646 h 502"/>
              <a:gd name="T62" fmla="*/ 2147483646 w 352"/>
              <a:gd name="T63" fmla="*/ 2147483646 h 502"/>
              <a:gd name="T64" fmla="*/ 2147483646 w 352"/>
              <a:gd name="T65" fmla="*/ 2147483646 h 502"/>
              <a:gd name="T66" fmla="*/ 2147483646 w 352"/>
              <a:gd name="T67" fmla="*/ 2147483646 h 502"/>
              <a:gd name="T68" fmla="*/ 2147483646 w 352"/>
              <a:gd name="T69" fmla="*/ 2147483646 h 502"/>
              <a:gd name="T70" fmla="*/ 2147483646 w 352"/>
              <a:gd name="T71" fmla="*/ 2147483646 h 502"/>
              <a:gd name="T72" fmla="*/ 2147483646 w 352"/>
              <a:gd name="T73" fmla="*/ 2147483646 h 502"/>
              <a:gd name="T74" fmla="*/ 2147483646 w 352"/>
              <a:gd name="T75" fmla="*/ 2147483646 h 502"/>
              <a:gd name="T76" fmla="*/ 2147483646 w 352"/>
              <a:gd name="T77" fmla="*/ 2147483646 h 502"/>
              <a:gd name="T78" fmla="*/ 2147483646 w 352"/>
              <a:gd name="T79" fmla="*/ 2147483646 h 502"/>
              <a:gd name="T80" fmla="*/ 2147483646 w 352"/>
              <a:gd name="T81" fmla="*/ 2147483646 h 502"/>
              <a:gd name="T82" fmla="*/ 2147483646 w 352"/>
              <a:gd name="T83" fmla="*/ 2147483646 h 502"/>
              <a:gd name="T84" fmla="*/ 2147483646 w 352"/>
              <a:gd name="T85" fmla="*/ 2147483646 h 502"/>
              <a:gd name="T86" fmla="*/ 2147483646 w 352"/>
              <a:gd name="T87" fmla="*/ 2147483646 h 502"/>
              <a:gd name="T88" fmla="*/ 2147483646 w 352"/>
              <a:gd name="T89" fmla="*/ 2147483646 h 502"/>
              <a:gd name="T90" fmla="*/ 2147483646 w 352"/>
              <a:gd name="T91" fmla="*/ 2147483646 h 502"/>
              <a:gd name="T92" fmla="*/ 2147483646 w 352"/>
              <a:gd name="T93" fmla="*/ 2147483646 h 502"/>
              <a:gd name="T94" fmla="*/ 2147483646 w 352"/>
              <a:gd name="T95" fmla="*/ 2147483646 h 502"/>
              <a:gd name="T96" fmla="*/ 2147483646 w 352"/>
              <a:gd name="T97" fmla="*/ 2147483646 h 502"/>
              <a:gd name="T98" fmla="*/ 2147483646 w 352"/>
              <a:gd name="T99" fmla="*/ 2147483646 h 502"/>
              <a:gd name="T100" fmla="*/ 2147483646 w 352"/>
              <a:gd name="T101" fmla="*/ 2147483646 h 502"/>
              <a:gd name="T102" fmla="*/ 2147483646 w 352"/>
              <a:gd name="T103" fmla="*/ 2147483646 h 502"/>
              <a:gd name="T104" fmla="*/ 2147483646 w 352"/>
              <a:gd name="T105" fmla="*/ 2147483646 h 502"/>
              <a:gd name="T106" fmla="*/ 2147483646 w 352"/>
              <a:gd name="T107" fmla="*/ 2147483646 h 502"/>
              <a:gd name="T108" fmla="*/ 2147483646 w 352"/>
              <a:gd name="T109" fmla="*/ 2147483646 h 5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46" y="88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6" y="482"/>
                </a:lnTo>
                <a:lnTo>
                  <a:pt x="28" y="484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6" name="河南"/>
          <p:cNvSpPr/>
          <p:nvPr/>
        </p:nvSpPr>
        <p:spPr bwMode="auto">
          <a:xfrm>
            <a:off x="5603848" y="3722113"/>
            <a:ext cx="947137" cy="754748"/>
          </a:xfrm>
          <a:custGeom>
            <a:avLst/>
            <a:gdLst>
              <a:gd name="T0" fmla="*/ 2147483646 w 370"/>
              <a:gd name="T1" fmla="*/ 2147483646 h 366"/>
              <a:gd name="T2" fmla="*/ 0 w 370"/>
              <a:gd name="T3" fmla="*/ 2147483646 h 366"/>
              <a:gd name="T4" fmla="*/ 2147483646 w 370"/>
              <a:gd name="T5" fmla="*/ 2147483646 h 366"/>
              <a:gd name="T6" fmla="*/ 2147483646 w 370"/>
              <a:gd name="T7" fmla="*/ 2147483646 h 366"/>
              <a:gd name="T8" fmla="*/ 2147483646 w 370"/>
              <a:gd name="T9" fmla="*/ 2147483646 h 366"/>
              <a:gd name="T10" fmla="*/ 2147483646 w 370"/>
              <a:gd name="T11" fmla="*/ 2147483646 h 366"/>
              <a:gd name="T12" fmla="*/ 2147483646 w 370"/>
              <a:gd name="T13" fmla="*/ 2147483646 h 366"/>
              <a:gd name="T14" fmla="*/ 2147483646 w 370"/>
              <a:gd name="T15" fmla="*/ 2147483646 h 366"/>
              <a:gd name="T16" fmla="*/ 2147483646 w 370"/>
              <a:gd name="T17" fmla="*/ 2147483646 h 366"/>
              <a:gd name="T18" fmla="*/ 2147483646 w 370"/>
              <a:gd name="T19" fmla="*/ 2147483646 h 366"/>
              <a:gd name="T20" fmla="*/ 2147483646 w 370"/>
              <a:gd name="T21" fmla="*/ 2147483646 h 366"/>
              <a:gd name="T22" fmla="*/ 2147483646 w 370"/>
              <a:gd name="T23" fmla="*/ 2147483646 h 366"/>
              <a:gd name="T24" fmla="*/ 2147483646 w 370"/>
              <a:gd name="T25" fmla="*/ 2147483646 h 366"/>
              <a:gd name="T26" fmla="*/ 2147483646 w 370"/>
              <a:gd name="T27" fmla="*/ 2147483646 h 366"/>
              <a:gd name="T28" fmla="*/ 2147483646 w 370"/>
              <a:gd name="T29" fmla="*/ 2147483646 h 366"/>
              <a:gd name="T30" fmla="*/ 2147483646 w 370"/>
              <a:gd name="T31" fmla="*/ 2147483646 h 366"/>
              <a:gd name="T32" fmla="*/ 2147483646 w 370"/>
              <a:gd name="T33" fmla="*/ 2147483646 h 366"/>
              <a:gd name="T34" fmla="*/ 2147483646 w 370"/>
              <a:gd name="T35" fmla="*/ 2147483646 h 366"/>
              <a:gd name="T36" fmla="*/ 2147483646 w 370"/>
              <a:gd name="T37" fmla="*/ 2147483646 h 366"/>
              <a:gd name="T38" fmla="*/ 2147483646 w 370"/>
              <a:gd name="T39" fmla="*/ 2147483646 h 366"/>
              <a:gd name="T40" fmla="*/ 2147483646 w 370"/>
              <a:gd name="T41" fmla="*/ 2147483646 h 366"/>
              <a:gd name="T42" fmla="*/ 2147483646 w 370"/>
              <a:gd name="T43" fmla="*/ 2147483646 h 366"/>
              <a:gd name="T44" fmla="*/ 2147483646 w 370"/>
              <a:gd name="T45" fmla="*/ 2147483646 h 366"/>
              <a:gd name="T46" fmla="*/ 2147483646 w 370"/>
              <a:gd name="T47" fmla="*/ 2147483646 h 366"/>
              <a:gd name="T48" fmla="*/ 2147483646 w 370"/>
              <a:gd name="T49" fmla="*/ 2147483646 h 366"/>
              <a:gd name="T50" fmla="*/ 2147483646 w 370"/>
              <a:gd name="T51" fmla="*/ 2147483646 h 366"/>
              <a:gd name="T52" fmla="*/ 2147483646 w 370"/>
              <a:gd name="T53" fmla="*/ 2147483646 h 366"/>
              <a:gd name="T54" fmla="*/ 2147483646 w 370"/>
              <a:gd name="T55" fmla="*/ 2147483646 h 366"/>
              <a:gd name="T56" fmla="*/ 2147483646 w 370"/>
              <a:gd name="T57" fmla="*/ 2147483646 h 366"/>
              <a:gd name="T58" fmla="*/ 2147483646 w 370"/>
              <a:gd name="T59" fmla="*/ 2147483646 h 366"/>
              <a:gd name="T60" fmla="*/ 2147483646 w 370"/>
              <a:gd name="T61" fmla="*/ 2147483646 h 366"/>
              <a:gd name="T62" fmla="*/ 2147483646 w 370"/>
              <a:gd name="T63" fmla="*/ 2147483646 h 366"/>
              <a:gd name="T64" fmla="*/ 2147483646 w 370"/>
              <a:gd name="T65" fmla="*/ 2147483646 h 366"/>
              <a:gd name="T66" fmla="*/ 2147483646 w 370"/>
              <a:gd name="T67" fmla="*/ 2147483646 h 366"/>
              <a:gd name="T68" fmla="*/ 2147483646 w 370"/>
              <a:gd name="T69" fmla="*/ 2147483646 h 366"/>
              <a:gd name="T70" fmla="*/ 2147483646 w 370"/>
              <a:gd name="T71" fmla="*/ 2147483646 h 366"/>
              <a:gd name="T72" fmla="*/ 2147483646 w 370"/>
              <a:gd name="T73" fmla="*/ 2147483646 h 366"/>
              <a:gd name="T74" fmla="*/ 2147483646 w 370"/>
              <a:gd name="T75" fmla="*/ 2147483646 h 366"/>
              <a:gd name="T76" fmla="*/ 2147483646 w 370"/>
              <a:gd name="T77" fmla="*/ 2147483646 h 366"/>
              <a:gd name="T78" fmla="*/ 2147483646 w 370"/>
              <a:gd name="T79" fmla="*/ 2147483646 h 366"/>
              <a:gd name="T80" fmla="*/ 2147483646 w 370"/>
              <a:gd name="T81" fmla="*/ 2147483646 h 366"/>
              <a:gd name="T82" fmla="*/ 2147483646 w 370"/>
              <a:gd name="T83" fmla="*/ 2147483646 h 366"/>
              <a:gd name="T84" fmla="*/ 2147483646 w 370"/>
              <a:gd name="T85" fmla="*/ 2147483646 h 366"/>
              <a:gd name="T86" fmla="*/ 2147483646 w 370"/>
              <a:gd name="T87" fmla="*/ 2147483646 h 366"/>
              <a:gd name="T88" fmla="*/ 2147483646 w 370"/>
              <a:gd name="T89" fmla="*/ 2147483646 h 366"/>
              <a:gd name="T90" fmla="*/ 2147483646 w 370"/>
              <a:gd name="T91" fmla="*/ 2147483646 h 366"/>
              <a:gd name="T92" fmla="*/ 2147483646 w 370"/>
              <a:gd name="T93" fmla="*/ 2147483646 h 366"/>
              <a:gd name="T94" fmla="*/ 2147483646 w 370"/>
              <a:gd name="T95" fmla="*/ 0 h 366"/>
              <a:gd name="T96" fmla="*/ 2147483646 w 370"/>
              <a:gd name="T97" fmla="*/ 2147483646 h 366"/>
              <a:gd name="T98" fmla="*/ 2147483646 w 370"/>
              <a:gd name="T99" fmla="*/ 2147483646 h 366"/>
              <a:gd name="T100" fmla="*/ 2147483646 w 370"/>
              <a:gd name="T101" fmla="*/ 2147483646 h 366"/>
              <a:gd name="T102" fmla="*/ 2147483646 w 370"/>
              <a:gd name="T103" fmla="*/ 2147483646 h 366"/>
              <a:gd name="T104" fmla="*/ 2147483646 w 370"/>
              <a:gd name="T105" fmla="*/ 2147483646 h 366"/>
              <a:gd name="T106" fmla="*/ 2147483646 w 370"/>
              <a:gd name="T107" fmla="*/ 2147483646 h 366"/>
              <a:gd name="T108" fmla="*/ 2147483646 w 370"/>
              <a:gd name="T109" fmla="*/ 2147483646 h 36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6" y="2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close/>
              </a:path>
            </a:pathLst>
          </a:custGeom>
          <a:solidFill>
            <a:srgbClr val="03727E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台湾"/>
          <p:cNvSpPr/>
          <p:nvPr/>
        </p:nvSpPr>
        <p:spPr bwMode="auto">
          <a:xfrm>
            <a:off x="7384733" y="5333552"/>
            <a:ext cx="271246" cy="527608"/>
          </a:xfrm>
          <a:custGeom>
            <a:avLst/>
            <a:gdLst>
              <a:gd name="T0" fmla="*/ 2147483646 w 106"/>
              <a:gd name="T1" fmla="*/ 0 h 256"/>
              <a:gd name="T2" fmla="*/ 2147483646 w 106"/>
              <a:gd name="T3" fmla="*/ 0 h 256"/>
              <a:gd name="T4" fmla="*/ 2147483646 w 106"/>
              <a:gd name="T5" fmla="*/ 2147483646 h 256"/>
              <a:gd name="T6" fmla="*/ 2147483646 w 106"/>
              <a:gd name="T7" fmla="*/ 2147483646 h 256"/>
              <a:gd name="T8" fmla="*/ 2147483646 w 106"/>
              <a:gd name="T9" fmla="*/ 2147483646 h 256"/>
              <a:gd name="T10" fmla="*/ 2147483646 w 106"/>
              <a:gd name="T11" fmla="*/ 2147483646 h 256"/>
              <a:gd name="T12" fmla="*/ 2147483646 w 106"/>
              <a:gd name="T13" fmla="*/ 2147483646 h 256"/>
              <a:gd name="T14" fmla="*/ 2147483646 w 106"/>
              <a:gd name="T15" fmla="*/ 2147483646 h 256"/>
              <a:gd name="T16" fmla="*/ 2147483646 w 106"/>
              <a:gd name="T17" fmla="*/ 2147483646 h 256"/>
              <a:gd name="T18" fmla="*/ 0 w 106"/>
              <a:gd name="T19" fmla="*/ 2147483646 h 256"/>
              <a:gd name="T20" fmla="*/ 2147483646 w 106"/>
              <a:gd name="T21" fmla="*/ 2147483646 h 256"/>
              <a:gd name="T22" fmla="*/ 2147483646 w 106"/>
              <a:gd name="T23" fmla="*/ 2147483646 h 256"/>
              <a:gd name="T24" fmla="*/ 2147483646 w 106"/>
              <a:gd name="T25" fmla="*/ 2147483646 h 256"/>
              <a:gd name="T26" fmla="*/ 2147483646 w 106"/>
              <a:gd name="T27" fmla="*/ 2147483646 h 256"/>
              <a:gd name="T28" fmla="*/ 2147483646 w 106"/>
              <a:gd name="T29" fmla="*/ 2147483646 h 256"/>
              <a:gd name="T30" fmla="*/ 2147483646 w 106"/>
              <a:gd name="T31" fmla="*/ 2147483646 h 256"/>
              <a:gd name="T32" fmla="*/ 2147483646 w 106"/>
              <a:gd name="T33" fmla="*/ 2147483646 h 256"/>
              <a:gd name="T34" fmla="*/ 2147483646 w 106"/>
              <a:gd name="T35" fmla="*/ 2147483646 h 256"/>
              <a:gd name="T36" fmla="*/ 2147483646 w 106"/>
              <a:gd name="T37" fmla="*/ 2147483646 h 256"/>
              <a:gd name="T38" fmla="*/ 2147483646 w 106"/>
              <a:gd name="T39" fmla="*/ 2147483646 h 256"/>
              <a:gd name="T40" fmla="*/ 2147483646 w 106"/>
              <a:gd name="T41" fmla="*/ 2147483646 h 256"/>
              <a:gd name="T42" fmla="*/ 2147483646 w 106"/>
              <a:gd name="T43" fmla="*/ 2147483646 h 256"/>
              <a:gd name="T44" fmla="*/ 2147483646 w 106"/>
              <a:gd name="T45" fmla="*/ 2147483646 h 256"/>
              <a:gd name="T46" fmla="*/ 2147483646 w 106"/>
              <a:gd name="T47" fmla="*/ 2147483646 h 256"/>
              <a:gd name="T48" fmla="*/ 2147483646 w 106"/>
              <a:gd name="T49" fmla="*/ 2147483646 h 256"/>
              <a:gd name="T50" fmla="*/ 2147483646 w 106"/>
              <a:gd name="T51" fmla="*/ 2147483646 h 256"/>
              <a:gd name="T52" fmla="*/ 2147483646 w 106"/>
              <a:gd name="T53" fmla="*/ 2147483646 h 256"/>
              <a:gd name="T54" fmla="*/ 2147483646 w 106"/>
              <a:gd name="T55" fmla="*/ 2147483646 h 256"/>
              <a:gd name="T56" fmla="*/ 2147483646 w 106"/>
              <a:gd name="T57" fmla="*/ 2147483646 h 256"/>
              <a:gd name="T58" fmla="*/ 2147483646 w 106"/>
              <a:gd name="T59" fmla="*/ 2147483646 h 256"/>
              <a:gd name="T60" fmla="*/ 2147483646 w 106"/>
              <a:gd name="T61" fmla="*/ 2147483646 h 256"/>
              <a:gd name="T62" fmla="*/ 2147483646 w 106"/>
              <a:gd name="T63" fmla="*/ 2147483646 h 256"/>
              <a:gd name="T64" fmla="*/ 2147483646 w 106"/>
              <a:gd name="T65" fmla="*/ 2147483646 h 256"/>
              <a:gd name="T66" fmla="*/ 2147483646 w 106"/>
              <a:gd name="T67" fmla="*/ 2147483646 h 256"/>
              <a:gd name="T68" fmla="*/ 2147483646 w 106"/>
              <a:gd name="T69" fmla="*/ 2147483646 h 256"/>
              <a:gd name="T70" fmla="*/ 2147483646 w 106"/>
              <a:gd name="T71" fmla="*/ 2147483646 h 256"/>
              <a:gd name="T72" fmla="*/ 2147483646 w 106"/>
              <a:gd name="T73" fmla="*/ 2147483646 h 256"/>
              <a:gd name="T74" fmla="*/ 2147483646 w 106"/>
              <a:gd name="T75" fmla="*/ 2147483646 h 256"/>
              <a:gd name="T76" fmla="*/ 2147483646 w 106"/>
              <a:gd name="T77" fmla="*/ 2147483646 h 256"/>
              <a:gd name="T78" fmla="*/ 2147483646 w 106"/>
              <a:gd name="T79" fmla="*/ 2147483646 h 256"/>
              <a:gd name="T80" fmla="*/ 2147483646 w 106"/>
              <a:gd name="T81" fmla="*/ 2147483646 h 256"/>
              <a:gd name="T82" fmla="*/ 2147483646 w 106"/>
              <a:gd name="T83" fmla="*/ 2147483646 h 256"/>
              <a:gd name="T84" fmla="*/ 2147483646 w 106"/>
              <a:gd name="T85" fmla="*/ 2147483646 h 256"/>
              <a:gd name="T86" fmla="*/ 2147483646 w 106"/>
              <a:gd name="T87" fmla="*/ 2147483646 h 256"/>
              <a:gd name="T88" fmla="*/ 2147483646 w 106"/>
              <a:gd name="T89" fmla="*/ 0 h 25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58" name="连接符: 曲线 57"/>
          <p:cNvCxnSpPr/>
          <p:nvPr/>
        </p:nvCxnSpPr>
        <p:spPr>
          <a:xfrm rot="10800000" flipV="1">
            <a:off x="2151020" y="4494786"/>
            <a:ext cx="35279" cy="1305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8615819" y="2418857"/>
            <a:ext cx="3319507" cy="24468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tlCol="0" anchor="ctr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已实现</a:t>
            </a:r>
            <a:r>
              <a:rPr lang="en-US" altLang="zh-CN" sz="2400" b="1" u="sng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28</a:t>
            </a:r>
            <a:r>
              <a:rPr lang="zh-CN" altLang="en-US" sz="2400" b="1" u="sng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个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省市</a:t>
            </a:r>
            <a:r>
              <a:rPr lang="en-US" altLang="zh-CN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【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人脸数据</a:t>
            </a:r>
            <a:r>
              <a:rPr lang="en-US" altLang="zh-CN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+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身份信息</a:t>
            </a:r>
            <a:r>
              <a:rPr lang="en-US" altLang="zh-CN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】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实时上传当地公安</a:t>
            </a:r>
            <a:r>
              <a:rPr lang="en-US" altLang="zh-CN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PSB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技术连通</a:t>
            </a:r>
            <a:endParaRPr lang="en-US" altLang="zh-CN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b="1" u="sng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27</a:t>
            </a:r>
            <a:r>
              <a:rPr lang="zh-CN" altLang="en-US" sz="2400" b="1" u="sng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个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省市</a:t>
            </a:r>
            <a:r>
              <a:rPr lang="en-US" altLang="zh-CN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PSB</a:t>
            </a:r>
            <a:r>
              <a:rPr lang="zh-CN" altLang="en-US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直连可售</a:t>
            </a:r>
            <a:endParaRPr lang="en-US" altLang="zh-CN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733453" y="5196598"/>
            <a:ext cx="1399907" cy="283478"/>
            <a:chOff x="8733453" y="5196598"/>
            <a:chExt cx="1399907" cy="283478"/>
          </a:xfrm>
        </p:grpSpPr>
        <p:sp>
          <p:nvSpPr>
            <p:cNvPr id="3" name="矩形 2"/>
            <p:cNvSpPr/>
            <p:nvPr/>
          </p:nvSpPr>
          <p:spPr>
            <a:xfrm>
              <a:off x="8733453" y="5196598"/>
              <a:ext cx="503853" cy="283478"/>
            </a:xfrm>
            <a:prstGeom prst="rect">
              <a:avLst/>
            </a:prstGeom>
            <a:solidFill>
              <a:srgbClr val="0272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333141" y="5199838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全省覆盖</a:t>
              </a:r>
              <a:endPara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33452" y="5545699"/>
            <a:ext cx="1399908" cy="283478"/>
            <a:chOff x="8733452" y="5542431"/>
            <a:chExt cx="1399908" cy="283478"/>
          </a:xfrm>
        </p:grpSpPr>
        <p:sp>
          <p:nvSpPr>
            <p:cNvPr id="183" name="矩形 182"/>
            <p:cNvSpPr/>
            <p:nvPr/>
          </p:nvSpPr>
          <p:spPr>
            <a:xfrm>
              <a:off x="8733452" y="5542431"/>
              <a:ext cx="503853" cy="283478"/>
            </a:xfrm>
            <a:prstGeom prst="rect">
              <a:avLst/>
            </a:prstGeom>
            <a:solidFill>
              <a:srgbClr val="7EA2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9333141" y="5545671"/>
              <a:ext cx="800219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部分覆盖</a:t>
              </a:r>
              <a:endPara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33452" y="6243900"/>
            <a:ext cx="1399908" cy="283478"/>
            <a:chOff x="8733452" y="5883551"/>
            <a:chExt cx="1399908" cy="283478"/>
          </a:xfrm>
        </p:grpSpPr>
        <p:sp>
          <p:nvSpPr>
            <p:cNvPr id="185" name="矩形 184"/>
            <p:cNvSpPr/>
            <p:nvPr/>
          </p:nvSpPr>
          <p:spPr>
            <a:xfrm>
              <a:off x="8733452" y="5883551"/>
              <a:ext cx="503853" cy="283478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9333141" y="5886791"/>
              <a:ext cx="800219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暂未覆盖</a:t>
              </a:r>
              <a:endPara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8733453" y="5894800"/>
            <a:ext cx="2631013" cy="283478"/>
            <a:chOff x="8733453" y="5196598"/>
            <a:chExt cx="2631013" cy="283478"/>
          </a:xfrm>
        </p:grpSpPr>
        <p:sp>
          <p:nvSpPr>
            <p:cNvPr id="193" name="矩形 192"/>
            <p:cNvSpPr/>
            <p:nvPr/>
          </p:nvSpPr>
          <p:spPr>
            <a:xfrm>
              <a:off x="8733453" y="5196598"/>
              <a:ext cx="503853" cy="283478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9333141" y="5199838"/>
              <a:ext cx="20313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需要根据当地公安政策确认</a:t>
              </a:r>
              <a:endPara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7231325" y="4441091"/>
            <a:ext cx="246789" cy="137714"/>
          </a:xfrm>
          <a:custGeom>
            <a:avLst/>
            <a:gdLst>
              <a:gd name="connsiteX0" fmla="*/ 43543 w 261257"/>
              <a:gd name="connsiteY0" fmla="*/ 0 h 261257"/>
              <a:gd name="connsiteX1" fmla="*/ 43543 w 261257"/>
              <a:gd name="connsiteY1" fmla="*/ 0 h 261257"/>
              <a:gd name="connsiteX2" fmla="*/ 130628 w 261257"/>
              <a:gd name="connsiteY2" fmla="*/ 65314 h 261257"/>
              <a:gd name="connsiteX3" fmla="*/ 174171 w 261257"/>
              <a:gd name="connsiteY3" fmla="*/ 108857 h 261257"/>
              <a:gd name="connsiteX4" fmla="*/ 195943 w 261257"/>
              <a:gd name="connsiteY4" fmla="*/ 130628 h 261257"/>
              <a:gd name="connsiteX5" fmla="*/ 261257 w 261257"/>
              <a:gd name="connsiteY5" fmla="*/ 163285 h 261257"/>
              <a:gd name="connsiteX6" fmla="*/ 163285 w 261257"/>
              <a:gd name="connsiteY6" fmla="*/ 174171 h 261257"/>
              <a:gd name="connsiteX7" fmla="*/ 65314 w 261257"/>
              <a:gd name="connsiteY7" fmla="*/ 261257 h 261257"/>
              <a:gd name="connsiteX8" fmla="*/ 0 w 261257"/>
              <a:gd name="connsiteY8" fmla="*/ 141514 h 261257"/>
              <a:gd name="connsiteX9" fmla="*/ 65314 w 261257"/>
              <a:gd name="connsiteY9" fmla="*/ 65314 h 261257"/>
              <a:gd name="connsiteX10" fmla="*/ 76200 w 261257"/>
              <a:gd name="connsiteY10" fmla="*/ 54428 h 261257"/>
              <a:gd name="connsiteX11" fmla="*/ 43543 w 261257"/>
              <a:gd name="connsiteY11" fmla="*/ 0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1257" h="261257">
                <a:moveTo>
                  <a:pt x="43543" y="0"/>
                </a:moveTo>
                <a:lnTo>
                  <a:pt x="43543" y="0"/>
                </a:lnTo>
                <a:cubicBezTo>
                  <a:pt x="72571" y="21771"/>
                  <a:pt x="102753" y="42085"/>
                  <a:pt x="130628" y="65314"/>
                </a:cubicBezTo>
                <a:cubicBezTo>
                  <a:pt x="146397" y="78455"/>
                  <a:pt x="159657" y="94343"/>
                  <a:pt x="174171" y="108857"/>
                </a:cubicBezTo>
                <a:cubicBezTo>
                  <a:pt x="181428" y="116114"/>
                  <a:pt x="186207" y="127382"/>
                  <a:pt x="195943" y="130628"/>
                </a:cubicBezTo>
                <a:cubicBezTo>
                  <a:pt x="241011" y="145651"/>
                  <a:pt x="219053" y="135149"/>
                  <a:pt x="261257" y="163285"/>
                </a:cubicBezTo>
                <a:cubicBezTo>
                  <a:pt x="177873" y="175197"/>
                  <a:pt x="210715" y="174171"/>
                  <a:pt x="163285" y="174171"/>
                </a:cubicBezTo>
                <a:lnTo>
                  <a:pt x="65314" y="261257"/>
                </a:lnTo>
                <a:lnTo>
                  <a:pt x="0" y="141514"/>
                </a:lnTo>
                <a:lnTo>
                  <a:pt x="65314" y="65314"/>
                </a:lnTo>
                <a:lnTo>
                  <a:pt x="76200" y="54428"/>
                </a:lnTo>
                <a:lnTo>
                  <a:pt x="43543" y="0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83082" y="2923404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36922" y="286899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北京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6501447" y="3124833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天津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406844" y="432297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上海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8" name="矩形 197"/>
          <p:cNvSpPr/>
          <p:nvPr/>
        </p:nvSpPr>
        <p:spPr>
          <a:xfrm>
            <a:off x="6459581" y="4279971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安徽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4868143" y="511211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贵州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1511861" y="2715109"/>
            <a:ext cx="543739" cy="30777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新疆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5071849" y="2872003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内蒙古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5985015" y="5533549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广东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5625143" y="4397195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湖北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6935804" y="4621649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浙江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4061836" y="4500450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四川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5044104" y="4494294"/>
            <a:ext cx="287965" cy="541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重庆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6443640" y="353408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山东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6065052" y="3257103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河北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6264224" y="493158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江西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5130560" y="5551750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广西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6769848" y="3973166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江苏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5037876" y="3958007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陕西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3893383" y="5455169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云南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2152008" y="4346561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西藏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5557421" y="4912070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湖南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5651265" y="6321555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海南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183292" y="3740240"/>
            <a:ext cx="543739" cy="30777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甘肃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853835" y="3961540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河南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988356" y="2635958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辽宁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089416" y="3640689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青海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44299" y="5966901"/>
            <a:ext cx="23391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广东已经对接：华威、珠海万维</a:t>
            </a:r>
            <a:endParaRPr lang="zh-CN" altLang="en-US" sz="12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85425" y="341554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山西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7354719" y="171722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黑龙江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697099" y="5156534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福建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79293" y="-203468"/>
            <a:ext cx="12192000" cy="1325563"/>
            <a:chOff x="179293" y="-203468"/>
            <a:chExt cx="12192000" cy="1325563"/>
          </a:xfrm>
        </p:grpSpPr>
        <p:sp>
          <p:nvSpPr>
            <p:cNvPr id="78" name="矩形 77"/>
            <p:cNvSpPr/>
            <p:nvPr/>
          </p:nvSpPr>
          <p:spPr>
            <a:xfrm>
              <a:off x="179293" y="552472"/>
              <a:ext cx="12192000" cy="369332"/>
            </a:xfrm>
            <a:prstGeom prst="rect">
              <a:avLst/>
            </a:prstGeom>
            <a:effectLst/>
          </p:spPr>
          <p:txBody>
            <a:bodyPr wrap="square" anchor="t">
              <a:spAutoFit/>
            </a:bodyPr>
            <a:lstStyle/>
            <a:p>
              <a:pPr marL="0" lvl="1"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（全国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PSB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覆盖率</a:t>
              </a: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85%+</a:t>
              </a: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）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528713" y="-203468"/>
              <a:ext cx="11249425" cy="1325563"/>
              <a:chOff x="528713" y="-203468"/>
              <a:chExt cx="11249425" cy="1325563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528713" y="203421"/>
                <a:ext cx="3240000" cy="456854"/>
                <a:chOff x="1114426" y="2161470"/>
                <a:chExt cx="7385978" cy="913708"/>
              </a:xfrm>
            </p:grpSpPr>
            <p:sp>
              <p:nvSpPr>
                <p:cNvPr id="87" name="圆形"/>
                <p:cNvSpPr/>
                <p:nvPr/>
              </p:nvSpPr>
              <p:spPr>
                <a:xfrm>
                  <a:off x="8356404" y="2529836"/>
                  <a:ext cx="144000" cy="144000"/>
                </a:xfrm>
                <a:prstGeom prst="ellipse">
                  <a:avLst/>
                </a:prstGeom>
                <a:solidFill>
                  <a:srgbClr val="C0C9CD"/>
                </a:solidFill>
                <a:ln w="12700">
                  <a:miter lim="400000"/>
                </a:ln>
              </p:spPr>
              <p:txBody>
                <a:bodyPr lIns="35718" tIns="35718" rIns="35718" bIns="35718" anchor="ctr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marL="0" marR="0" indent="2286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marL="0" marR="0" indent="4572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marL="0" marR="0" indent="6858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marL="0" marR="0" indent="9144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marL="0" marR="0" indent="11430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marL="0" marR="0" indent="13716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marL="0" marR="0" indent="16002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marL="0" marR="0" indent="18288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defTabSz="410845">
                    <a:defRPr sz="5100"/>
                  </a:pPr>
                  <a:endParaRPr sz="2550" kern="0" dirty="0"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8" name="矩形 87"/>
                <p:cNvSpPr/>
                <p:nvPr/>
              </p:nvSpPr>
              <p:spPr>
                <a:xfrm>
                  <a:off x="1114426" y="2161470"/>
                  <a:ext cx="7082528" cy="913708"/>
                </a:xfrm>
                <a:prstGeom prst="rect">
                  <a:avLst/>
                </a:prstGeom>
                <a:gradFill flip="none" rotWithShape="1">
                  <a:gsLst>
                    <a:gs pos="25000">
                      <a:srgbClr val="F8F8F8"/>
                    </a:gs>
                    <a:gs pos="96000">
                      <a:srgbClr val="CFD0D1">
                        <a:lumMod val="80000"/>
                        <a:lumOff val="20000"/>
                      </a:srgbClr>
                    </a:gs>
                  </a:gsLst>
                  <a:lin ang="0" scaled="1"/>
                  <a:tileRect/>
                </a:gra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5718" tIns="35718" rIns="35718" bIns="35718" numCol="1" spcCol="38100" rtlCol="0" anchor="ctr">
                  <a:spAutoFit/>
                </a:bodyPr>
                <a:lstStyle/>
                <a:p>
                  <a:pPr algn="ctr" defTabSz="410845" hangingPunct="0"/>
                  <a:endParaRPr lang="zh-CN" altLang="en-US" sz="2500">
                    <a:solidFill>
                      <a:srgbClr val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 flipH="1">
                <a:off x="8538138" y="212848"/>
                <a:ext cx="3240000" cy="456854"/>
                <a:chOff x="1114426" y="2161470"/>
                <a:chExt cx="7385978" cy="913708"/>
              </a:xfrm>
            </p:grpSpPr>
            <p:sp>
              <p:nvSpPr>
                <p:cNvPr id="85" name="圆形"/>
                <p:cNvSpPr/>
                <p:nvPr/>
              </p:nvSpPr>
              <p:spPr>
                <a:xfrm>
                  <a:off x="8356404" y="2529836"/>
                  <a:ext cx="144000" cy="144000"/>
                </a:xfrm>
                <a:prstGeom prst="ellipse">
                  <a:avLst/>
                </a:prstGeom>
                <a:solidFill>
                  <a:srgbClr val="C0C9CD"/>
                </a:solidFill>
                <a:ln w="12700">
                  <a:miter lim="400000"/>
                </a:ln>
              </p:spPr>
              <p:txBody>
                <a:bodyPr lIns="35718" tIns="35718" rIns="35718" bIns="35718" anchor="ctr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marL="0" marR="0" indent="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1pPr>
                  <a:lvl2pPr marL="0" marR="0" indent="2286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2pPr>
                  <a:lvl3pPr marL="0" marR="0" indent="4572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3pPr>
                  <a:lvl4pPr marL="0" marR="0" indent="6858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4pPr>
                  <a:lvl5pPr marL="0" marR="0" indent="9144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5pPr>
                  <a:lvl6pPr marL="0" marR="0" indent="11430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6pPr>
                  <a:lvl7pPr marL="0" marR="0" indent="13716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7pPr>
                  <a:lvl8pPr marL="0" marR="0" indent="16002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8pPr>
                  <a:lvl9pPr marL="0" marR="0" indent="1828800" algn="ctr" defTabSz="821055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kumimoji="0" sz="50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Helvetica Light"/>
                    </a:defRPr>
                  </a:lvl9pPr>
                </a:lstStyle>
                <a:p>
                  <a:pPr defTabSz="410845">
                    <a:defRPr sz="5100"/>
                  </a:pPr>
                  <a:endParaRPr sz="2550" kern="0" dirty="0"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6" name="矩形 85"/>
                <p:cNvSpPr/>
                <p:nvPr/>
              </p:nvSpPr>
              <p:spPr>
                <a:xfrm>
                  <a:off x="1114426" y="2161470"/>
                  <a:ext cx="7082528" cy="913708"/>
                </a:xfrm>
                <a:prstGeom prst="rect">
                  <a:avLst/>
                </a:prstGeom>
                <a:gradFill flip="none" rotWithShape="1">
                  <a:gsLst>
                    <a:gs pos="25000">
                      <a:srgbClr val="F8F8F8"/>
                    </a:gs>
                    <a:gs pos="96000">
                      <a:srgbClr val="CFD0D1">
                        <a:lumMod val="80000"/>
                        <a:lumOff val="20000"/>
                      </a:srgbClr>
                    </a:gs>
                  </a:gsLst>
                  <a:lin ang="0" scaled="1"/>
                  <a:tileRect/>
                </a:gradFill>
                <a:ln w="25400" cap="flat">
                  <a:noFill/>
                  <a:prstDash val="solid"/>
                  <a:round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5718" tIns="35718" rIns="35718" bIns="35718" numCol="1" spcCol="38100" rtlCol="0" anchor="ctr">
                  <a:spAutoFit/>
                </a:bodyPr>
                <a:lstStyle/>
                <a:p>
                  <a:pPr algn="ctr" defTabSz="410845" hangingPunct="0"/>
                  <a:endParaRPr lang="zh-CN" altLang="en-US" sz="2500">
                    <a:solidFill>
                      <a:srgbClr val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sp>
            <p:nvSpPr>
              <p:cNvPr id="84" name="标题 1"/>
              <p:cNvSpPr txBox="1"/>
              <p:nvPr/>
            </p:nvSpPr>
            <p:spPr>
              <a:xfrm>
                <a:off x="3635819" y="-203468"/>
                <a:ext cx="5069708" cy="1325563"/>
              </a:xfrm>
              <a:prstGeom prst="rect">
                <a:avLst/>
              </a:prstGeom>
            </p:spPr>
            <p:txBody>
              <a:bodyPr vert="horz" lIns="45720" tIns="22860" rIns="45720" bIns="22860" rtlCol="0" anchor="ctr">
                <a:normAutofit/>
              </a:bodyPr>
              <a:lstStyle>
                <a:lvl1pPr algn="ctr" defTabSz="18288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7000" kern="120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</a:defRPr>
                </a:lvl1pPr>
              </a:lstStyle>
              <a:p>
                <a:r>
                  <a:rPr lang="zh-CN" altLang="en-US" sz="2400" b="1" dirty="0">
                    <a:solidFill>
                      <a:srgbClr val="31859C"/>
                    </a:solidFill>
                    <a:latin typeface="Agency FB" panose="020B0503020202020204" pitchFamily="34" charset="0"/>
                    <a:cs typeface="+mn-ea"/>
                    <a:sym typeface="Agency FB" panose="020B0503020202020204" pitchFamily="34" charset="0"/>
                  </a:rPr>
                  <a:t>全国最广的自助机公安直联覆盖比例</a:t>
                </a:r>
                <a:endPara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89" name="矩形 88"/>
          <p:cNvSpPr/>
          <p:nvPr/>
        </p:nvSpPr>
        <p:spPr>
          <a:xfrm>
            <a:off x="7529249" y="2273600"/>
            <a:ext cx="5437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吉林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4686149" y="3468829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宁夏</a:t>
            </a:r>
            <a:endParaRPr lang="zh-CN" altLang="en-US" sz="14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657649" y="1044037"/>
            <a:ext cx="3389591" cy="5775637"/>
            <a:chOff x="17315298" y="2288670"/>
            <a:chExt cx="6779181" cy="11551273"/>
          </a:xfrm>
        </p:grpSpPr>
        <p:grpSp>
          <p:nvGrpSpPr>
            <p:cNvPr id="12" name="组合 11"/>
            <p:cNvGrpSpPr/>
            <p:nvPr/>
          </p:nvGrpSpPr>
          <p:grpSpPr>
            <a:xfrm>
              <a:off x="18787697" y="2288670"/>
              <a:ext cx="3834383" cy="8825973"/>
              <a:chOff x="5945282" y="1765450"/>
              <a:chExt cx="4037469" cy="10242885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5945282" y="1765450"/>
                <a:ext cx="4037469" cy="8572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130" dirty="0">
                    <a:solidFill>
                      <a:srgbClr val="31859C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立式豪华版系列</a:t>
                </a:r>
                <a:endParaRPr lang="zh-CN" altLang="en-US" b="1" dirty="0">
                  <a:solidFill>
                    <a:srgbClr val="31859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526099" y="11293961"/>
                <a:ext cx="2041689" cy="7143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spc="130" dirty="0">
                    <a:solidFill>
                      <a:schemeClr val="bg2">
                        <a:lumMod val="2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大气彰显</a:t>
                </a:r>
                <a:endPara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7315298" y="11716285"/>
              <a:ext cx="6779181" cy="21236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2">
                      <a:lumMod val="2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高端大气、方便移动</a:t>
              </a:r>
              <a:endParaRPr lang="en-US" altLang="zh-CN" sz="1400" b="1" spc="130" dirty="0">
                <a:solidFill>
                  <a:schemeClr val="bg2">
                    <a:lumMod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广泛应用于高星级酒店大堂，兼顾效率和自助客户隐私保护</a:t>
              </a:r>
              <a:endParaRPr lang="zh-CN" altLang="en-US" sz="1400" b="1" spc="13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71991" y="1088036"/>
            <a:ext cx="3969960" cy="5731638"/>
            <a:chOff x="9161704" y="2260551"/>
            <a:chExt cx="7939920" cy="11463276"/>
          </a:xfrm>
        </p:grpSpPr>
        <p:grpSp>
          <p:nvGrpSpPr>
            <p:cNvPr id="24" name="组合 23"/>
            <p:cNvGrpSpPr/>
            <p:nvPr/>
          </p:nvGrpSpPr>
          <p:grpSpPr>
            <a:xfrm>
              <a:off x="11517446" y="2260551"/>
              <a:ext cx="3339375" cy="8625830"/>
              <a:chOff x="10864004" y="2323097"/>
              <a:chExt cx="3680928" cy="1001607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0864004" y="2323097"/>
                <a:ext cx="3680928" cy="857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spc="130" dirty="0">
                    <a:solidFill>
                      <a:srgbClr val="31859C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台式尊贵系列</a:t>
                </a:r>
                <a:endParaRPr lang="zh-CN" altLang="en-US" b="1" dirty="0">
                  <a:solidFill>
                    <a:srgbClr val="31859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430179" y="11624403"/>
                <a:ext cx="2137312" cy="7147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spc="130" dirty="0">
                    <a:solidFill>
                      <a:schemeClr val="bg2">
                        <a:lumMod val="2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便利高效</a:t>
                </a:r>
                <a:endPara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161704" y="11600169"/>
              <a:ext cx="7939920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2">
                      <a:lumMod val="2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插电即用、灵活部署</a:t>
              </a:r>
              <a:endParaRPr lang="en-US" altLang="zh-CN" sz="1400" b="1" spc="130" dirty="0">
                <a:solidFill>
                  <a:schemeClr val="bg2">
                    <a:lumMod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广泛部署于前台桌面、会务接待区域、各楼层和停车场等分流入住场景</a:t>
              </a:r>
              <a:endParaRPr lang="zh-CN" altLang="en-US" sz="1400" b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3768" y="1044037"/>
            <a:ext cx="3216104" cy="5766647"/>
            <a:chOff x="17413452" y="2323097"/>
            <a:chExt cx="6432207" cy="11533293"/>
          </a:xfrm>
        </p:grpSpPr>
        <p:grpSp>
          <p:nvGrpSpPr>
            <p:cNvPr id="21" name="组合 20"/>
            <p:cNvGrpSpPr/>
            <p:nvPr/>
          </p:nvGrpSpPr>
          <p:grpSpPr>
            <a:xfrm>
              <a:off x="18835368" y="2323097"/>
              <a:ext cx="4193456" cy="8713830"/>
              <a:chOff x="18898783" y="2323097"/>
              <a:chExt cx="4398320" cy="983714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8898783" y="2323097"/>
                <a:ext cx="4398320" cy="9033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spc="130" dirty="0">
                    <a:solidFill>
                      <a:srgbClr val="31859C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嵌入尊享版系列</a:t>
                </a:r>
                <a:endParaRPr lang="zh-CN" altLang="en-US" sz="2000" b="1" dirty="0">
                  <a:solidFill>
                    <a:srgbClr val="31859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9631166" y="11465336"/>
                <a:ext cx="2033718" cy="6949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b="1" spc="130" dirty="0">
                    <a:solidFill>
                      <a:schemeClr val="bg2">
                        <a:lumMod val="2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Agency FB" panose="020B0503020202020204" pitchFamily="34" charset="0"/>
                  </a:rPr>
                  <a:t>规范统一</a:t>
                </a:r>
                <a:endPara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17413452" y="11732732"/>
              <a:ext cx="6432207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2">
                      <a:lumMod val="2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紧凑流畅、融入设计</a:t>
              </a:r>
              <a:endParaRPr lang="en-US" altLang="zh-CN" sz="1400" b="1" spc="130" dirty="0">
                <a:solidFill>
                  <a:schemeClr val="bg2">
                    <a:lumMod val="2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b="1" spc="13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gency FB" panose="020B0503020202020204" pitchFamily="34" charset="0"/>
                </a:rPr>
                <a:t>配合酒店开业装潢标准和定制家居，充分布局合理利用大堂空间</a:t>
              </a:r>
              <a:endParaRPr lang="zh-CN" altLang="en-US" sz="1400" b="1" spc="13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41" y="2894042"/>
            <a:ext cx="3411531" cy="16804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78" y="2552450"/>
            <a:ext cx="2446892" cy="2374762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36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5" name="标题 1"/>
            <p:cNvSpPr txBox="1"/>
            <p:nvPr/>
          </p:nvSpPr>
          <p:spPr>
            <a:xfrm>
              <a:off x="3052727" y="-203468"/>
              <a:ext cx="664786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多种机型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-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兼顾各类酒店大堂服务场景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0" r="25332"/>
          <a:stretch>
            <a:fillRect/>
          </a:stretch>
        </p:blipFill>
        <p:spPr>
          <a:xfrm>
            <a:off x="8204096" y="1894440"/>
            <a:ext cx="2217274" cy="3335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5" r="32924"/>
          <a:stretch>
            <a:fillRect/>
          </a:stretch>
        </p:blipFill>
        <p:spPr>
          <a:xfrm>
            <a:off x="10040706" y="2393790"/>
            <a:ext cx="1617850" cy="2945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CCE072-9131-4506-9479-03D9402B0EEB}" type="slidenum">
              <a:rPr lang="zh-CN" altLang="en-US" smtClean="0"/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95125" y="1562478"/>
            <a:ext cx="3117001" cy="3906073"/>
            <a:chOff x="435748" y="1169043"/>
            <a:chExt cx="3117001" cy="390607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950" y="2152216"/>
              <a:ext cx="2048799" cy="2922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748" y="1169043"/>
              <a:ext cx="2296691" cy="32293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文本框 9"/>
          <p:cNvSpPr txBox="1"/>
          <p:nvPr/>
        </p:nvSpPr>
        <p:spPr>
          <a:xfrm>
            <a:off x="1418439" y="5514189"/>
            <a:ext cx="742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3C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34" y="1956661"/>
            <a:ext cx="2398675" cy="3436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4333582" y="5559433"/>
            <a:ext cx="742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372" y="1043166"/>
            <a:ext cx="1988899" cy="278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5981082" y="3977180"/>
            <a:ext cx="12667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LVD 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安规测试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903" y="885557"/>
            <a:ext cx="1963219" cy="278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文本框 18"/>
          <p:cNvSpPr txBox="1"/>
          <p:nvPr/>
        </p:nvSpPr>
        <p:spPr>
          <a:xfrm>
            <a:off x="10184771" y="3776268"/>
            <a:ext cx="1266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RoHS &amp; Reach</a:t>
            </a:r>
            <a:r>
              <a:rPr lang="zh-CN" altLang="en-US" sz="1200" b="1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测试报告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25" y="2766354"/>
            <a:ext cx="2398675" cy="338613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8519442" y="6152484"/>
            <a:ext cx="7428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EMC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20" name="组合 19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27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2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4" name="标题 1"/>
            <p:cNvSpPr txBox="1"/>
            <p:nvPr/>
          </p:nvSpPr>
          <p:spPr>
            <a:xfrm>
              <a:off x="3052727" y="-203468"/>
              <a:ext cx="664786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Kiosk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自助机相关国内外产品认证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33507" y="6492296"/>
            <a:ext cx="74622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根据相关对接的</a:t>
            </a:r>
            <a:r>
              <a:rPr lang="en-US" altLang="zh-CN" sz="12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PMS</a:t>
            </a:r>
            <a:r>
              <a:rPr lang="zh-CN" altLang="en-US" sz="12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接口功能不同，产品功能可能会有部分升级与定制，具体功能已实际产品交付功能为准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280" name="Group 1"/>
          <p:cNvGrpSpPr/>
          <p:nvPr/>
        </p:nvGrpSpPr>
        <p:grpSpPr>
          <a:xfrm>
            <a:off x="648004" y="1633832"/>
            <a:ext cx="11033588" cy="4001260"/>
            <a:chOff x="479039" y="1611755"/>
            <a:chExt cx="11033588" cy="4001260"/>
          </a:xfrm>
        </p:grpSpPr>
        <p:grpSp>
          <p:nvGrpSpPr>
            <p:cNvPr id="281" name="#24369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/>
          </p:nvGrpSpPr>
          <p:grpSpPr>
            <a:xfrm>
              <a:off x="2119556" y="1611755"/>
              <a:ext cx="9393071" cy="3916752"/>
              <a:chOff x="2119556" y="1611755"/>
              <a:chExt cx="9393071" cy="3916752"/>
            </a:xfrm>
          </p:grpSpPr>
          <p:sp>
            <p:nvSpPr>
              <p:cNvPr id="286" name="iSlíḑe"/>
              <p:cNvSpPr/>
              <p:nvPr/>
            </p:nvSpPr>
            <p:spPr>
              <a:xfrm>
                <a:off x="2395960" y="2734891"/>
                <a:ext cx="1807318" cy="1807318"/>
              </a:xfrm>
              <a:prstGeom prst="ellipse">
                <a:avLst/>
              </a:prstGeom>
              <a:solidFill>
                <a:srgbClr val="03727E"/>
              </a:solidFill>
              <a:ln w="12700" cmpd="sng">
                <a:solidFill>
                  <a:schemeClr val="bg1">
                    <a:lumMod val="7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入住</a:t>
                </a:r>
                <a:endParaRPr lang="en-US" sz="2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87" name="îśľíḓe"/>
              <p:cNvSpPr/>
              <p:nvPr/>
            </p:nvSpPr>
            <p:spPr>
              <a:xfrm>
                <a:off x="2985923" y="4258934"/>
                <a:ext cx="627391" cy="627391"/>
              </a:xfrm>
              <a:prstGeom prst="ellipse">
                <a:avLst/>
              </a:prstGeom>
              <a:solidFill>
                <a:srgbClr val="CDDA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88" name="ïṩḷïḑé"/>
              <p:cNvSpPr/>
              <p:nvPr/>
            </p:nvSpPr>
            <p:spPr>
              <a:xfrm>
                <a:off x="2985923" y="2390775"/>
                <a:ext cx="627391" cy="627391"/>
              </a:xfrm>
              <a:prstGeom prst="ellipse">
                <a:avLst/>
              </a:prstGeom>
              <a:solidFill>
                <a:srgbClr val="CDDA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89" name="ïŝļiḑè"/>
              <p:cNvSpPr/>
              <p:nvPr/>
            </p:nvSpPr>
            <p:spPr>
              <a:xfrm>
                <a:off x="2119556" y="3350539"/>
                <a:ext cx="627391" cy="627391"/>
              </a:xfrm>
              <a:prstGeom prst="ellipse">
                <a:avLst/>
              </a:prstGeom>
              <a:solidFill>
                <a:srgbClr val="80A1B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0" name="iṡliḋé"/>
              <p:cNvSpPr/>
              <p:nvPr/>
            </p:nvSpPr>
            <p:spPr>
              <a:xfrm>
                <a:off x="3852291" y="3354564"/>
                <a:ext cx="627391" cy="627391"/>
              </a:xfrm>
              <a:prstGeom prst="ellipse">
                <a:avLst/>
              </a:prstGeom>
              <a:solidFill>
                <a:srgbClr val="80A1B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1" name="íšľiḓè"/>
              <p:cNvSpPr/>
              <p:nvPr/>
            </p:nvSpPr>
            <p:spPr>
              <a:xfrm>
                <a:off x="7988723" y="2734891"/>
                <a:ext cx="1807318" cy="1807318"/>
              </a:xfrm>
              <a:prstGeom prst="ellipse">
                <a:avLst/>
              </a:prstGeom>
              <a:solidFill>
                <a:srgbClr val="03727E"/>
              </a:solidFill>
              <a:ln w="12700" cmpd="sng">
                <a:solidFill>
                  <a:schemeClr val="bg1">
                    <a:lumMod val="75000"/>
                  </a:schemeClr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续住</a:t>
                </a:r>
                <a:endPara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退房</a:t>
                </a:r>
                <a:endParaRPr lang="en-US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2" name="isľidé"/>
              <p:cNvSpPr/>
              <p:nvPr/>
            </p:nvSpPr>
            <p:spPr>
              <a:xfrm>
                <a:off x="8578686" y="4258934"/>
                <a:ext cx="627391" cy="627391"/>
              </a:xfrm>
              <a:prstGeom prst="ellipse">
                <a:avLst/>
              </a:prstGeom>
              <a:solidFill>
                <a:srgbClr val="CDDA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3" name="iṣļïḑê"/>
              <p:cNvSpPr/>
              <p:nvPr/>
            </p:nvSpPr>
            <p:spPr>
              <a:xfrm>
                <a:off x="8578686" y="2390775"/>
                <a:ext cx="627391" cy="627391"/>
              </a:xfrm>
              <a:prstGeom prst="ellipse">
                <a:avLst/>
              </a:prstGeom>
              <a:solidFill>
                <a:srgbClr val="CDDA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4" name="îṥ1îdé"/>
              <p:cNvSpPr/>
              <p:nvPr/>
            </p:nvSpPr>
            <p:spPr>
              <a:xfrm>
                <a:off x="7712319" y="3352552"/>
                <a:ext cx="627391" cy="627391"/>
              </a:xfrm>
              <a:prstGeom prst="ellipse">
                <a:avLst/>
              </a:prstGeom>
              <a:solidFill>
                <a:srgbClr val="80A1B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5" name="íśľïḑè"/>
              <p:cNvSpPr/>
              <p:nvPr/>
            </p:nvSpPr>
            <p:spPr>
              <a:xfrm>
                <a:off x="9445054" y="3352552"/>
                <a:ext cx="627391" cy="627391"/>
              </a:xfrm>
              <a:prstGeom prst="ellipse">
                <a:avLst/>
              </a:prstGeom>
              <a:solidFill>
                <a:srgbClr val="80A1B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6" name="ïṧļïḓe"/>
              <p:cNvSpPr txBox="1"/>
              <p:nvPr/>
            </p:nvSpPr>
            <p:spPr bwMode="auto">
              <a:xfrm>
                <a:off x="6078729" y="3384805"/>
                <a:ext cx="1483825" cy="68029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原单续住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换单续住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7" name="ïṡḷíde"/>
              <p:cNvSpPr txBox="1"/>
              <p:nvPr/>
            </p:nvSpPr>
            <p:spPr bwMode="auto">
              <a:xfrm>
                <a:off x="10080702" y="3339299"/>
                <a:ext cx="1431925" cy="638631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联</a:t>
                </a: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房挂账退房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退房自动挂</a:t>
                </a:r>
                <a:r>
                  <a:rPr lang="en-US" altLang="zh-CN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AR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8" name="ïṡļïḑè"/>
              <p:cNvSpPr txBox="1"/>
              <p:nvPr/>
            </p:nvSpPr>
            <p:spPr bwMode="auto">
              <a:xfrm>
                <a:off x="8176420" y="1611755"/>
                <a:ext cx="1431925" cy="52296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平账退房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补费退房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99" name="íšḷïḑe"/>
              <p:cNvSpPr txBox="1"/>
              <p:nvPr/>
            </p:nvSpPr>
            <p:spPr bwMode="auto">
              <a:xfrm>
                <a:off x="8176420" y="4906377"/>
                <a:ext cx="1431925" cy="6221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发票信息预留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sz="1400" b="1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在线电子发票</a:t>
                </a:r>
                <a:endPara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cxnSp>
            <p:nvCxnSpPr>
              <p:cNvPr id="300" name="iṣḷïḋé"/>
              <p:cNvCxnSpPr/>
              <p:nvPr/>
            </p:nvCxnSpPr>
            <p:spPr>
              <a:xfrm>
                <a:off x="6078729" y="2134720"/>
                <a:ext cx="83532" cy="313082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işľíďe"/>
              <p:cNvSpPr/>
              <p:nvPr/>
            </p:nvSpPr>
            <p:spPr>
              <a:xfrm>
                <a:off x="3105491" y="4367047"/>
                <a:ext cx="388252" cy="411164"/>
              </a:xfrm>
              <a:custGeom>
                <a:avLst/>
                <a:gdLst>
                  <a:gd name="connsiteX0" fmla="*/ 435703 w 572779"/>
                  <a:gd name="connsiteY0" fmla="*/ 160183 h 606580"/>
                  <a:gd name="connsiteX1" fmla="*/ 479697 w 572779"/>
                  <a:gd name="connsiteY1" fmla="*/ 160183 h 606580"/>
                  <a:gd name="connsiteX2" fmla="*/ 479581 w 572779"/>
                  <a:gd name="connsiteY2" fmla="*/ 160472 h 606580"/>
                  <a:gd name="connsiteX3" fmla="*/ 479812 w 572779"/>
                  <a:gd name="connsiteY3" fmla="*/ 160472 h 606580"/>
                  <a:gd name="connsiteX4" fmla="*/ 478713 w 572779"/>
                  <a:gd name="connsiteY4" fmla="*/ 162726 h 606580"/>
                  <a:gd name="connsiteX5" fmla="*/ 469682 w 572779"/>
                  <a:gd name="connsiteY5" fmla="*/ 187227 h 606580"/>
                  <a:gd name="connsiteX6" fmla="*/ 474776 w 572779"/>
                  <a:gd name="connsiteY6" fmla="*/ 242470 h 606580"/>
                  <a:gd name="connsiteX7" fmla="*/ 494284 w 572779"/>
                  <a:gd name="connsiteY7" fmla="*/ 242470 h 606580"/>
                  <a:gd name="connsiteX8" fmla="*/ 510840 w 572779"/>
                  <a:gd name="connsiteY8" fmla="*/ 160183 h 606580"/>
                  <a:gd name="connsiteX9" fmla="*/ 527338 w 572779"/>
                  <a:gd name="connsiteY9" fmla="*/ 160183 h 606580"/>
                  <a:gd name="connsiteX10" fmla="*/ 572779 w 572779"/>
                  <a:gd name="connsiteY10" fmla="*/ 205430 h 606580"/>
                  <a:gd name="connsiteX11" fmla="*/ 572779 w 572779"/>
                  <a:gd name="connsiteY11" fmla="*/ 337413 h 606580"/>
                  <a:gd name="connsiteX12" fmla="*/ 527396 w 572779"/>
                  <a:gd name="connsiteY12" fmla="*/ 382717 h 606580"/>
                  <a:gd name="connsiteX13" fmla="*/ 521607 w 572779"/>
                  <a:gd name="connsiteY13" fmla="*/ 382717 h 606580"/>
                  <a:gd name="connsiteX14" fmla="*/ 521607 w 572779"/>
                  <a:gd name="connsiteY14" fmla="*/ 574624 h 606580"/>
                  <a:gd name="connsiteX15" fmla="*/ 489595 w 572779"/>
                  <a:gd name="connsiteY15" fmla="*/ 606580 h 606580"/>
                  <a:gd name="connsiteX16" fmla="*/ 457815 w 572779"/>
                  <a:gd name="connsiteY16" fmla="*/ 578149 h 606580"/>
                  <a:gd name="connsiteX17" fmla="*/ 425978 w 572779"/>
                  <a:gd name="connsiteY17" fmla="*/ 606580 h 606580"/>
                  <a:gd name="connsiteX18" fmla="*/ 393966 w 572779"/>
                  <a:gd name="connsiteY18" fmla="*/ 574624 h 606580"/>
                  <a:gd name="connsiteX19" fmla="*/ 393966 w 572779"/>
                  <a:gd name="connsiteY19" fmla="*/ 392541 h 606580"/>
                  <a:gd name="connsiteX20" fmla="*/ 422967 w 572779"/>
                  <a:gd name="connsiteY20" fmla="*/ 337528 h 606580"/>
                  <a:gd name="connsiteX21" fmla="*/ 422967 w 572779"/>
                  <a:gd name="connsiteY21" fmla="*/ 242528 h 606580"/>
                  <a:gd name="connsiteX22" fmla="*/ 440739 w 572779"/>
                  <a:gd name="connsiteY22" fmla="*/ 242528 h 606580"/>
                  <a:gd name="connsiteX23" fmla="*/ 445833 w 572779"/>
                  <a:gd name="connsiteY23" fmla="*/ 186996 h 606580"/>
                  <a:gd name="connsiteX24" fmla="*/ 445196 w 572779"/>
                  <a:gd name="connsiteY24" fmla="*/ 183991 h 606580"/>
                  <a:gd name="connsiteX25" fmla="*/ 436860 w 572779"/>
                  <a:gd name="connsiteY25" fmla="*/ 162726 h 606580"/>
                  <a:gd name="connsiteX26" fmla="*/ 435818 w 572779"/>
                  <a:gd name="connsiteY26" fmla="*/ 160472 h 606580"/>
                  <a:gd name="connsiteX27" fmla="*/ 435876 w 572779"/>
                  <a:gd name="connsiteY27" fmla="*/ 160472 h 606580"/>
                  <a:gd name="connsiteX28" fmla="*/ 435703 w 572779"/>
                  <a:gd name="connsiteY28" fmla="*/ 160183 h 606580"/>
                  <a:gd name="connsiteX29" fmla="*/ 264349 w 572779"/>
                  <a:gd name="connsiteY29" fmla="*/ 160183 h 606580"/>
                  <a:gd name="connsiteX30" fmla="*/ 308327 w 572779"/>
                  <a:gd name="connsiteY30" fmla="*/ 160183 h 606580"/>
                  <a:gd name="connsiteX31" fmla="*/ 308154 w 572779"/>
                  <a:gd name="connsiteY31" fmla="*/ 160472 h 606580"/>
                  <a:gd name="connsiteX32" fmla="*/ 308385 w 572779"/>
                  <a:gd name="connsiteY32" fmla="*/ 160472 h 606580"/>
                  <a:gd name="connsiteX33" fmla="*/ 307344 w 572779"/>
                  <a:gd name="connsiteY33" fmla="*/ 162726 h 606580"/>
                  <a:gd name="connsiteX34" fmla="*/ 298316 w 572779"/>
                  <a:gd name="connsiteY34" fmla="*/ 187227 h 606580"/>
                  <a:gd name="connsiteX35" fmla="*/ 303409 w 572779"/>
                  <a:gd name="connsiteY35" fmla="*/ 242470 h 606580"/>
                  <a:gd name="connsiteX36" fmla="*/ 322910 w 572779"/>
                  <a:gd name="connsiteY36" fmla="*/ 242470 h 606580"/>
                  <a:gd name="connsiteX37" fmla="*/ 339401 w 572779"/>
                  <a:gd name="connsiteY37" fmla="*/ 160183 h 606580"/>
                  <a:gd name="connsiteX38" fmla="*/ 355951 w 572779"/>
                  <a:gd name="connsiteY38" fmla="*/ 160183 h 606580"/>
                  <a:gd name="connsiteX39" fmla="*/ 401376 w 572779"/>
                  <a:gd name="connsiteY39" fmla="*/ 205430 h 606580"/>
                  <a:gd name="connsiteX40" fmla="*/ 401376 w 572779"/>
                  <a:gd name="connsiteY40" fmla="*/ 337413 h 606580"/>
                  <a:gd name="connsiteX41" fmla="*/ 356009 w 572779"/>
                  <a:gd name="connsiteY41" fmla="*/ 382717 h 606580"/>
                  <a:gd name="connsiteX42" fmla="*/ 350222 w 572779"/>
                  <a:gd name="connsiteY42" fmla="*/ 382717 h 606580"/>
                  <a:gd name="connsiteX43" fmla="*/ 350222 w 572779"/>
                  <a:gd name="connsiteY43" fmla="*/ 574624 h 606580"/>
                  <a:gd name="connsiteX44" fmla="*/ 318222 w 572779"/>
                  <a:gd name="connsiteY44" fmla="*/ 606580 h 606580"/>
                  <a:gd name="connsiteX45" fmla="*/ 286396 w 572779"/>
                  <a:gd name="connsiteY45" fmla="*/ 578149 h 606580"/>
                  <a:gd name="connsiteX46" fmla="*/ 254628 w 572779"/>
                  <a:gd name="connsiteY46" fmla="*/ 606580 h 606580"/>
                  <a:gd name="connsiteX47" fmla="*/ 222628 w 572779"/>
                  <a:gd name="connsiteY47" fmla="*/ 574624 h 606580"/>
                  <a:gd name="connsiteX48" fmla="*/ 222628 w 572779"/>
                  <a:gd name="connsiteY48" fmla="*/ 382833 h 606580"/>
                  <a:gd name="connsiteX49" fmla="*/ 216841 w 572779"/>
                  <a:gd name="connsiteY49" fmla="*/ 382833 h 606580"/>
                  <a:gd name="connsiteX50" fmla="*/ 171474 w 572779"/>
                  <a:gd name="connsiteY50" fmla="*/ 337528 h 606580"/>
                  <a:gd name="connsiteX51" fmla="*/ 171474 w 572779"/>
                  <a:gd name="connsiteY51" fmla="*/ 205545 h 606580"/>
                  <a:gd name="connsiteX52" fmla="*/ 216841 w 572779"/>
                  <a:gd name="connsiteY52" fmla="*/ 160241 h 606580"/>
                  <a:gd name="connsiteX53" fmla="*/ 233333 w 572779"/>
                  <a:gd name="connsiteY53" fmla="*/ 160241 h 606580"/>
                  <a:gd name="connsiteX54" fmla="*/ 249825 w 572779"/>
                  <a:gd name="connsiteY54" fmla="*/ 242528 h 606580"/>
                  <a:gd name="connsiteX55" fmla="*/ 269383 w 572779"/>
                  <a:gd name="connsiteY55" fmla="*/ 242528 h 606580"/>
                  <a:gd name="connsiteX56" fmla="*/ 274476 w 572779"/>
                  <a:gd name="connsiteY56" fmla="*/ 186996 h 606580"/>
                  <a:gd name="connsiteX57" fmla="*/ 273839 w 572779"/>
                  <a:gd name="connsiteY57" fmla="*/ 183991 h 606580"/>
                  <a:gd name="connsiteX58" fmla="*/ 265506 w 572779"/>
                  <a:gd name="connsiteY58" fmla="*/ 162726 h 606580"/>
                  <a:gd name="connsiteX59" fmla="*/ 264407 w 572779"/>
                  <a:gd name="connsiteY59" fmla="*/ 160472 h 606580"/>
                  <a:gd name="connsiteX60" fmla="*/ 264523 w 572779"/>
                  <a:gd name="connsiteY60" fmla="*/ 160472 h 606580"/>
                  <a:gd name="connsiteX61" fmla="*/ 264349 w 572779"/>
                  <a:gd name="connsiteY61" fmla="*/ 160183 h 606580"/>
                  <a:gd name="connsiteX62" fmla="*/ 92987 w 572779"/>
                  <a:gd name="connsiteY62" fmla="*/ 160183 h 606580"/>
                  <a:gd name="connsiteX63" fmla="*/ 136964 w 572779"/>
                  <a:gd name="connsiteY63" fmla="*/ 160183 h 606580"/>
                  <a:gd name="connsiteX64" fmla="*/ 136791 w 572779"/>
                  <a:gd name="connsiteY64" fmla="*/ 160472 h 606580"/>
                  <a:gd name="connsiteX65" fmla="*/ 137022 w 572779"/>
                  <a:gd name="connsiteY65" fmla="*/ 160472 h 606580"/>
                  <a:gd name="connsiteX66" fmla="*/ 135923 w 572779"/>
                  <a:gd name="connsiteY66" fmla="*/ 162726 h 606580"/>
                  <a:gd name="connsiteX67" fmla="*/ 126896 w 572779"/>
                  <a:gd name="connsiteY67" fmla="*/ 187227 h 606580"/>
                  <a:gd name="connsiteX68" fmla="*/ 131988 w 572779"/>
                  <a:gd name="connsiteY68" fmla="*/ 242470 h 606580"/>
                  <a:gd name="connsiteX69" fmla="*/ 149752 w 572779"/>
                  <a:gd name="connsiteY69" fmla="*/ 242470 h 606580"/>
                  <a:gd name="connsiteX70" fmla="*/ 149752 w 572779"/>
                  <a:gd name="connsiteY70" fmla="*/ 337471 h 606580"/>
                  <a:gd name="connsiteX71" fmla="*/ 178742 w 572779"/>
                  <a:gd name="connsiteY71" fmla="*/ 392483 h 606580"/>
                  <a:gd name="connsiteX72" fmla="*/ 178742 w 572779"/>
                  <a:gd name="connsiteY72" fmla="*/ 574624 h 606580"/>
                  <a:gd name="connsiteX73" fmla="*/ 146743 w 572779"/>
                  <a:gd name="connsiteY73" fmla="*/ 606580 h 606580"/>
                  <a:gd name="connsiteX74" fmla="*/ 114976 w 572779"/>
                  <a:gd name="connsiteY74" fmla="*/ 578149 h 606580"/>
                  <a:gd name="connsiteX75" fmla="*/ 83151 w 572779"/>
                  <a:gd name="connsiteY75" fmla="*/ 606580 h 606580"/>
                  <a:gd name="connsiteX76" fmla="*/ 51152 w 572779"/>
                  <a:gd name="connsiteY76" fmla="*/ 574624 h 606580"/>
                  <a:gd name="connsiteX77" fmla="*/ 51152 w 572779"/>
                  <a:gd name="connsiteY77" fmla="*/ 382833 h 606580"/>
                  <a:gd name="connsiteX78" fmla="*/ 45365 w 572779"/>
                  <a:gd name="connsiteY78" fmla="*/ 382833 h 606580"/>
                  <a:gd name="connsiteX79" fmla="*/ 0 w 572779"/>
                  <a:gd name="connsiteY79" fmla="*/ 337528 h 606580"/>
                  <a:gd name="connsiteX80" fmla="*/ 0 w 572779"/>
                  <a:gd name="connsiteY80" fmla="*/ 205545 h 606580"/>
                  <a:gd name="connsiteX81" fmla="*/ 45365 w 572779"/>
                  <a:gd name="connsiteY81" fmla="*/ 160241 h 606580"/>
                  <a:gd name="connsiteX82" fmla="*/ 61972 w 572779"/>
                  <a:gd name="connsiteY82" fmla="*/ 160241 h 606580"/>
                  <a:gd name="connsiteX83" fmla="*/ 78464 w 572779"/>
                  <a:gd name="connsiteY83" fmla="*/ 242528 h 606580"/>
                  <a:gd name="connsiteX84" fmla="*/ 97964 w 572779"/>
                  <a:gd name="connsiteY84" fmla="*/ 242528 h 606580"/>
                  <a:gd name="connsiteX85" fmla="*/ 103056 w 572779"/>
                  <a:gd name="connsiteY85" fmla="*/ 186996 h 606580"/>
                  <a:gd name="connsiteX86" fmla="*/ 102477 w 572779"/>
                  <a:gd name="connsiteY86" fmla="*/ 183991 h 606580"/>
                  <a:gd name="connsiteX87" fmla="*/ 94145 w 572779"/>
                  <a:gd name="connsiteY87" fmla="*/ 162726 h 606580"/>
                  <a:gd name="connsiteX88" fmla="*/ 93045 w 572779"/>
                  <a:gd name="connsiteY88" fmla="*/ 160472 h 606580"/>
                  <a:gd name="connsiteX89" fmla="*/ 93103 w 572779"/>
                  <a:gd name="connsiteY89" fmla="*/ 160472 h 606580"/>
                  <a:gd name="connsiteX90" fmla="*/ 92987 w 572779"/>
                  <a:gd name="connsiteY90" fmla="*/ 160183 h 606580"/>
                  <a:gd name="connsiteX91" fmla="*/ 457411 w 572779"/>
                  <a:gd name="connsiteY91" fmla="*/ 751 h 606580"/>
                  <a:gd name="connsiteX92" fmla="*/ 458047 w 572779"/>
                  <a:gd name="connsiteY92" fmla="*/ 751 h 606580"/>
                  <a:gd name="connsiteX93" fmla="*/ 521621 w 572779"/>
                  <a:gd name="connsiteY93" fmla="*/ 49915 h 606580"/>
                  <a:gd name="connsiteX94" fmla="*/ 523761 w 572779"/>
                  <a:gd name="connsiteY94" fmla="*/ 66553 h 606580"/>
                  <a:gd name="connsiteX95" fmla="*/ 458105 w 572779"/>
                  <a:gd name="connsiteY95" fmla="*/ 132124 h 606580"/>
                  <a:gd name="connsiteX96" fmla="*/ 457469 w 572779"/>
                  <a:gd name="connsiteY96" fmla="*/ 132124 h 606580"/>
                  <a:gd name="connsiteX97" fmla="*/ 393895 w 572779"/>
                  <a:gd name="connsiteY97" fmla="*/ 82960 h 606580"/>
                  <a:gd name="connsiteX98" fmla="*/ 391755 w 572779"/>
                  <a:gd name="connsiteY98" fmla="*/ 66322 h 606580"/>
                  <a:gd name="connsiteX99" fmla="*/ 457411 w 572779"/>
                  <a:gd name="connsiteY99" fmla="*/ 751 h 606580"/>
                  <a:gd name="connsiteX100" fmla="*/ 285868 w 572779"/>
                  <a:gd name="connsiteY100" fmla="*/ 751 h 606580"/>
                  <a:gd name="connsiteX101" fmla="*/ 286621 w 572779"/>
                  <a:gd name="connsiteY101" fmla="*/ 751 h 606580"/>
                  <a:gd name="connsiteX102" fmla="*/ 350227 w 572779"/>
                  <a:gd name="connsiteY102" fmla="*/ 49915 h 606580"/>
                  <a:gd name="connsiteX103" fmla="*/ 352369 w 572779"/>
                  <a:gd name="connsiteY103" fmla="*/ 66553 h 606580"/>
                  <a:gd name="connsiteX104" fmla="*/ 286736 w 572779"/>
                  <a:gd name="connsiteY104" fmla="*/ 132124 h 606580"/>
                  <a:gd name="connsiteX105" fmla="*/ 286100 w 572779"/>
                  <a:gd name="connsiteY105" fmla="*/ 132124 h 606580"/>
                  <a:gd name="connsiteX106" fmla="*/ 222493 w 572779"/>
                  <a:gd name="connsiteY106" fmla="*/ 82845 h 606580"/>
                  <a:gd name="connsiteX107" fmla="*/ 220351 w 572779"/>
                  <a:gd name="connsiteY107" fmla="*/ 66264 h 606580"/>
                  <a:gd name="connsiteX108" fmla="*/ 285868 w 572779"/>
                  <a:gd name="connsiteY108" fmla="*/ 751 h 606580"/>
                  <a:gd name="connsiteX109" fmla="*/ 114639 w 572779"/>
                  <a:gd name="connsiteY109" fmla="*/ 751 h 606580"/>
                  <a:gd name="connsiteX110" fmla="*/ 115275 w 572779"/>
                  <a:gd name="connsiteY110" fmla="*/ 751 h 606580"/>
                  <a:gd name="connsiteX111" fmla="*/ 178882 w 572779"/>
                  <a:gd name="connsiteY111" fmla="*/ 49915 h 606580"/>
                  <a:gd name="connsiteX112" fmla="*/ 181024 w 572779"/>
                  <a:gd name="connsiteY112" fmla="*/ 66553 h 606580"/>
                  <a:gd name="connsiteX113" fmla="*/ 115333 w 572779"/>
                  <a:gd name="connsiteY113" fmla="*/ 132124 h 606580"/>
                  <a:gd name="connsiteX114" fmla="*/ 114754 w 572779"/>
                  <a:gd name="connsiteY114" fmla="*/ 132124 h 606580"/>
                  <a:gd name="connsiteX115" fmla="*/ 51148 w 572779"/>
                  <a:gd name="connsiteY115" fmla="*/ 82960 h 606580"/>
                  <a:gd name="connsiteX116" fmla="*/ 49006 w 572779"/>
                  <a:gd name="connsiteY116" fmla="*/ 66322 h 606580"/>
                  <a:gd name="connsiteX117" fmla="*/ 114639 w 572779"/>
                  <a:gd name="connsiteY117" fmla="*/ 751 h 606580"/>
                  <a:gd name="connsiteX118" fmla="*/ 457410 w 572779"/>
                  <a:gd name="connsiteY118" fmla="*/ 423 h 606580"/>
                  <a:gd name="connsiteX119" fmla="*/ 391355 w 572779"/>
                  <a:gd name="connsiteY119" fmla="*/ 66356 h 606580"/>
                  <a:gd name="connsiteX120" fmla="*/ 393497 w 572779"/>
                  <a:gd name="connsiteY120" fmla="*/ 83056 h 606580"/>
                  <a:gd name="connsiteX121" fmla="*/ 457468 w 572779"/>
                  <a:gd name="connsiteY121" fmla="*/ 132521 h 606580"/>
                  <a:gd name="connsiteX122" fmla="*/ 457815 w 572779"/>
                  <a:gd name="connsiteY122" fmla="*/ 132521 h 606580"/>
                  <a:gd name="connsiteX123" fmla="*/ 458104 w 572779"/>
                  <a:gd name="connsiteY123" fmla="*/ 132521 h 606580"/>
                  <a:gd name="connsiteX124" fmla="*/ 524159 w 572779"/>
                  <a:gd name="connsiteY124" fmla="*/ 66587 h 606580"/>
                  <a:gd name="connsiteX125" fmla="*/ 522017 w 572779"/>
                  <a:gd name="connsiteY125" fmla="*/ 49887 h 606580"/>
                  <a:gd name="connsiteX126" fmla="*/ 458046 w 572779"/>
                  <a:gd name="connsiteY126" fmla="*/ 423 h 606580"/>
                  <a:gd name="connsiteX127" fmla="*/ 457699 w 572779"/>
                  <a:gd name="connsiteY127" fmla="*/ 423 h 606580"/>
                  <a:gd name="connsiteX128" fmla="*/ 114646 w 572779"/>
                  <a:gd name="connsiteY128" fmla="*/ 423 h 606580"/>
                  <a:gd name="connsiteX129" fmla="*/ 48620 w 572779"/>
                  <a:gd name="connsiteY129" fmla="*/ 66356 h 606580"/>
                  <a:gd name="connsiteX130" fmla="*/ 50761 w 572779"/>
                  <a:gd name="connsiteY130" fmla="*/ 83056 h 606580"/>
                  <a:gd name="connsiteX131" fmla="*/ 114762 w 572779"/>
                  <a:gd name="connsiteY131" fmla="*/ 132521 h 606580"/>
                  <a:gd name="connsiteX132" fmla="*/ 115051 w 572779"/>
                  <a:gd name="connsiteY132" fmla="*/ 132521 h 606580"/>
                  <a:gd name="connsiteX133" fmla="*/ 115340 w 572779"/>
                  <a:gd name="connsiteY133" fmla="*/ 132521 h 606580"/>
                  <a:gd name="connsiteX134" fmla="*/ 181424 w 572779"/>
                  <a:gd name="connsiteY134" fmla="*/ 66587 h 606580"/>
                  <a:gd name="connsiteX135" fmla="*/ 179225 w 572779"/>
                  <a:gd name="connsiteY135" fmla="*/ 49887 h 606580"/>
                  <a:gd name="connsiteX136" fmla="*/ 115282 w 572779"/>
                  <a:gd name="connsiteY136" fmla="*/ 423 h 606580"/>
                  <a:gd name="connsiteX137" fmla="*/ 114993 w 572779"/>
                  <a:gd name="connsiteY137" fmla="*/ 423 h 606580"/>
                  <a:gd name="connsiteX138" fmla="*/ 286036 w 572779"/>
                  <a:gd name="connsiteY138" fmla="*/ 397 h 606580"/>
                  <a:gd name="connsiteX139" fmla="*/ 219952 w 572779"/>
                  <a:gd name="connsiteY139" fmla="*/ 66286 h 606580"/>
                  <a:gd name="connsiteX140" fmla="*/ 222151 w 572779"/>
                  <a:gd name="connsiteY140" fmla="*/ 82990 h 606580"/>
                  <a:gd name="connsiteX141" fmla="*/ 286094 w 572779"/>
                  <a:gd name="connsiteY141" fmla="*/ 132522 h 606580"/>
                  <a:gd name="connsiteX142" fmla="*/ 286383 w 572779"/>
                  <a:gd name="connsiteY142" fmla="*/ 132522 h 606580"/>
                  <a:gd name="connsiteX143" fmla="*/ 286730 w 572779"/>
                  <a:gd name="connsiteY143" fmla="*/ 132522 h 606580"/>
                  <a:gd name="connsiteX144" fmla="*/ 352756 w 572779"/>
                  <a:gd name="connsiteY144" fmla="*/ 66575 h 606580"/>
                  <a:gd name="connsiteX145" fmla="*/ 350615 w 572779"/>
                  <a:gd name="connsiteY145" fmla="*/ 49872 h 606580"/>
                  <a:gd name="connsiteX146" fmla="*/ 286614 w 572779"/>
                  <a:gd name="connsiteY146" fmla="*/ 397 h 606580"/>
                  <a:gd name="connsiteX147" fmla="*/ 286325 w 572779"/>
                  <a:gd name="connsiteY147" fmla="*/ 397 h 606580"/>
                  <a:gd name="connsiteX148" fmla="*/ 457411 w 572779"/>
                  <a:gd name="connsiteY148" fmla="*/ 0 h 606580"/>
                  <a:gd name="connsiteX149" fmla="*/ 458047 w 572779"/>
                  <a:gd name="connsiteY149" fmla="*/ 0 h 606580"/>
                  <a:gd name="connsiteX150" fmla="*/ 522315 w 572779"/>
                  <a:gd name="connsiteY150" fmla="*/ 49741 h 606580"/>
                  <a:gd name="connsiteX151" fmla="*/ 524513 w 572779"/>
                  <a:gd name="connsiteY151" fmla="*/ 66553 h 606580"/>
                  <a:gd name="connsiteX152" fmla="*/ 458105 w 572779"/>
                  <a:gd name="connsiteY152" fmla="*/ 132875 h 606580"/>
                  <a:gd name="connsiteX153" fmla="*/ 457469 w 572779"/>
                  <a:gd name="connsiteY153" fmla="*/ 132875 h 606580"/>
                  <a:gd name="connsiteX154" fmla="*/ 393201 w 572779"/>
                  <a:gd name="connsiteY154" fmla="*/ 83133 h 606580"/>
                  <a:gd name="connsiteX155" fmla="*/ 391003 w 572779"/>
                  <a:gd name="connsiteY155" fmla="*/ 66322 h 606580"/>
                  <a:gd name="connsiteX156" fmla="*/ 457411 w 572779"/>
                  <a:gd name="connsiteY156" fmla="*/ 0 h 606580"/>
                  <a:gd name="connsiteX157" fmla="*/ 285868 w 572779"/>
                  <a:gd name="connsiteY157" fmla="*/ 0 h 606580"/>
                  <a:gd name="connsiteX158" fmla="*/ 286621 w 572779"/>
                  <a:gd name="connsiteY158" fmla="*/ 0 h 606580"/>
                  <a:gd name="connsiteX159" fmla="*/ 350980 w 572779"/>
                  <a:gd name="connsiteY159" fmla="*/ 49741 h 606580"/>
                  <a:gd name="connsiteX160" fmla="*/ 353179 w 572779"/>
                  <a:gd name="connsiteY160" fmla="*/ 66553 h 606580"/>
                  <a:gd name="connsiteX161" fmla="*/ 286736 w 572779"/>
                  <a:gd name="connsiteY161" fmla="*/ 132875 h 606580"/>
                  <a:gd name="connsiteX162" fmla="*/ 286100 w 572779"/>
                  <a:gd name="connsiteY162" fmla="*/ 132875 h 606580"/>
                  <a:gd name="connsiteX163" fmla="*/ 221740 w 572779"/>
                  <a:gd name="connsiteY163" fmla="*/ 83076 h 606580"/>
                  <a:gd name="connsiteX164" fmla="*/ 219599 w 572779"/>
                  <a:gd name="connsiteY164" fmla="*/ 66264 h 606580"/>
                  <a:gd name="connsiteX165" fmla="*/ 285868 w 572779"/>
                  <a:gd name="connsiteY165" fmla="*/ 0 h 606580"/>
                  <a:gd name="connsiteX166" fmla="*/ 114639 w 572779"/>
                  <a:gd name="connsiteY166" fmla="*/ 0 h 606580"/>
                  <a:gd name="connsiteX167" fmla="*/ 115275 w 572779"/>
                  <a:gd name="connsiteY167" fmla="*/ 0 h 606580"/>
                  <a:gd name="connsiteX168" fmla="*/ 179635 w 572779"/>
                  <a:gd name="connsiteY168" fmla="*/ 49741 h 606580"/>
                  <a:gd name="connsiteX169" fmla="*/ 181776 w 572779"/>
                  <a:gd name="connsiteY169" fmla="*/ 66553 h 606580"/>
                  <a:gd name="connsiteX170" fmla="*/ 115333 w 572779"/>
                  <a:gd name="connsiteY170" fmla="*/ 132875 h 606580"/>
                  <a:gd name="connsiteX171" fmla="*/ 114754 w 572779"/>
                  <a:gd name="connsiteY171" fmla="*/ 132875 h 606580"/>
                  <a:gd name="connsiteX172" fmla="*/ 50395 w 572779"/>
                  <a:gd name="connsiteY172" fmla="*/ 83133 h 606580"/>
                  <a:gd name="connsiteX173" fmla="*/ 48196 w 572779"/>
                  <a:gd name="connsiteY173" fmla="*/ 66322 h 606580"/>
                  <a:gd name="connsiteX174" fmla="*/ 114639 w 572779"/>
                  <a:gd name="connsiteY174" fmla="*/ 0 h 60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572779" h="606580">
                    <a:moveTo>
                      <a:pt x="435703" y="160183"/>
                    </a:moveTo>
                    <a:lnTo>
                      <a:pt x="479697" y="160183"/>
                    </a:lnTo>
                    <a:cubicBezTo>
                      <a:pt x="479639" y="160241"/>
                      <a:pt x="479639" y="160414"/>
                      <a:pt x="479581" y="160472"/>
                    </a:cubicBezTo>
                    <a:lnTo>
                      <a:pt x="479812" y="160472"/>
                    </a:lnTo>
                    <a:cubicBezTo>
                      <a:pt x="479407" y="161281"/>
                      <a:pt x="478713" y="162726"/>
                      <a:pt x="478713" y="162726"/>
                    </a:cubicBezTo>
                    <a:cubicBezTo>
                      <a:pt x="474834" y="170989"/>
                      <a:pt x="471245" y="178848"/>
                      <a:pt x="469682" y="187227"/>
                    </a:cubicBezTo>
                    <a:lnTo>
                      <a:pt x="474776" y="242470"/>
                    </a:lnTo>
                    <a:lnTo>
                      <a:pt x="494284" y="242470"/>
                    </a:lnTo>
                    <a:lnTo>
                      <a:pt x="510840" y="160183"/>
                    </a:lnTo>
                    <a:lnTo>
                      <a:pt x="527338" y="160183"/>
                    </a:lnTo>
                    <a:cubicBezTo>
                      <a:pt x="552345" y="160183"/>
                      <a:pt x="572663" y="180466"/>
                      <a:pt x="572779" y="205430"/>
                    </a:cubicBezTo>
                    <a:lnTo>
                      <a:pt x="572779" y="337413"/>
                    </a:lnTo>
                    <a:cubicBezTo>
                      <a:pt x="572779" y="362434"/>
                      <a:pt x="552519" y="382717"/>
                      <a:pt x="527396" y="382717"/>
                    </a:cubicBezTo>
                    <a:lnTo>
                      <a:pt x="521607" y="382717"/>
                    </a:lnTo>
                    <a:lnTo>
                      <a:pt x="521607" y="574624"/>
                    </a:lnTo>
                    <a:cubicBezTo>
                      <a:pt x="521607" y="592249"/>
                      <a:pt x="507251" y="606580"/>
                      <a:pt x="489595" y="606580"/>
                    </a:cubicBezTo>
                    <a:cubicBezTo>
                      <a:pt x="473155" y="606580"/>
                      <a:pt x="459552" y="594098"/>
                      <a:pt x="457815" y="578149"/>
                    </a:cubicBezTo>
                    <a:cubicBezTo>
                      <a:pt x="456021" y="594214"/>
                      <a:pt x="442417" y="606580"/>
                      <a:pt x="425978" y="606580"/>
                    </a:cubicBezTo>
                    <a:cubicBezTo>
                      <a:pt x="408322" y="606580"/>
                      <a:pt x="393966" y="592249"/>
                      <a:pt x="393966" y="574624"/>
                    </a:cubicBezTo>
                    <a:lnTo>
                      <a:pt x="393966" y="392541"/>
                    </a:lnTo>
                    <a:cubicBezTo>
                      <a:pt x="411506" y="380521"/>
                      <a:pt x="422967" y="360354"/>
                      <a:pt x="422967" y="337528"/>
                    </a:cubicBezTo>
                    <a:lnTo>
                      <a:pt x="422967" y="242528"/>
                    </a:lnTo>
                    <a:lnTo>
                      <a:pt x="440739" y="242528"/>
                    </a:lnTo>
                    <a:lnTo>
                      <a:pt x="445833" y="186996"/>
                    </a:lnTo>
                    <a:cubicBezTo>
                      <a:pt x="445659" y="186013"/>
                      <a:pt x="445428" y="184973"/>
                      <a:pt x="445196" y="183991"/>
                    </a:cubicBezTo>
                    <a:cubicBezTo>
                      <a:pt x="443459" y="176768"/>
                      <a:pt x="440276" y="169891"/>
                      <a:pt x="436860" y="162726"/>
                    </a:cubicBezTo>
                    <a:cubicBezTo>
                      <a:pt x="436860" y="162726"/>
                      <a:pt x="436166" y="161281"/>
                      <a:pt x="435818" y="160472"/>
                    </a:cubicBezTo>
                    <a:lnTo>
                      <a:pt x="435876" y="160472"/>
                    </a:lnTo>
                    <a:cubicBezTo>
                      <a:pt x="435818" y="160356"/>
                      <a:pt x="435818" y="160241"/>
                      <a:pt x="435703" y="160183"/>
                    </a:cubicBezTo>
                    <a:close/>
                    <a:moveTo>
                      <a:pt x="264349" y="160183"/>
                    </a:moveTo>
                    <a:lnTo>
                      <a:pt x="308327" y="160183"/>
                    </a:lnTo>
                    <a:cubicBezTo>
                      <a:pt x="308269" y="160241"/>
                      <a:pt x="308269" y="160414"/>
                      <a:pt x="308154" y="160472"/>
                    </a:cubicBezTo>
                    <a:lnTo>
                      <a:pt x="308385" y="160472"/>
                    </a:lnTo>
                    <a:cubicBezTo>
                      <a:pt x="308038" y="161281"/>
                      <a:pt x="307344" y="162726"/>
                      <a:pt x="307344" y="162726"/>
                    </a:cubicBezTo>
                    <a:cubicBezTo>
                      <a:pt x="303467" y="170989"/>
                      <a:pt x="299821" y="178848"/>
                      <a:pt x="298316" y="187227"/>
                    </a:cubicBezTo>
                    <a:lnTo>
                      <a:pt x="303409" y="242470"/>
                    </a:lnTo>
                    <a:lnTo>
                      <a:pt x="322910" y="242470"/>
                    </a:lnTo>
                    <a:lnTo>
                      <a:pt x="339401" y="160183"/>
                    </a:lnTo>
                    <a:lnTo>
                      <a:pt x="355951" y="160183"/>
                    </a:lnTo>
                    <a:cubicBezTo>
                      <a:pt x="380949" y="160183"/>
                      <a:pt x="401202" y="180466"/>
                      <a:pt x="401376" y="205430"/>
                    </a:cubicBezTo>
                    <a:lnTo>
                      <a:pt x="401376" y="337413"/>
                    </a:lnTo>
                    <a:cubicBezTo>
                      <a:pt x="401376" y="362434"/>
                      <a:pt x="381065" y="382717"/>
                      <a:pt x="356009" y="382717"/>
                    </a:cubicBezTo>
                    <a:lnTo>
                      <a:pt x="350222" y="382717"/>
                    </a:lnTo>
                    <a:lnTo>
                      <a:pt x="350222" y="574624"/>
                    </a:lnTo>
                    <a:cubicBezTo>
                      <a:pt x="350222" y="592249"/>
                      <a:pt x="335872" y="606580"/>
                      <a:pt x="318222" y="606580"/>
                    </a:cubicBezTo>
                    <a:cubicBezTo>
                      <a:pt x="301788" y="606580"/>
                      <a:pt x="288190" y="594098"/>
                      <a:pt x="286396" y="578149"/>
                    </a:cubicBezTo>
                    <a:cubicBezTo>
                      <a:pt x="284660" y="594214"/>
                      <a:pt x="271062" y="606580"/>
                      <a:pt x="254628" y="606580"/>
                    </a:cubicBezTo>
                    <a:cubicBezTo>
                      <a:pt x="236978" y="606580"/>
                      <a:pt x="222628" y="592249"/>
                      <a:pt x="222628" y="574624"/>
                    </a:cubicBezTo>
                    <a:lnTo>
                      <a:pt x="222628" y="382833"/>
                    </a:lnTo>
                    <a:lnTo>
                      <a:pt x="216841" y="382833"/>
                    </a:lnTo>
                    <a:cubicBezTo>
                      <a:pt x="191727" y="382833"/>
                      <a:pt x="171474" y="362608"/>
                      <a:pt x="171474" y="337528"/>
                    </a:cubicBezTo>
                    <a:lnTo>
                      <a:pt x="171474" y="205545"/>
                    </a:lnTo>
                    <a:cubicBezTo>
                      <a:pt x="171474" y="180524"/>
                      <a:pt x="191727" y="160241"/>
                      <a:pt x="216841" y="160241"/>
                    </a:cubicBezTo>
                    <a:lnTo>
                      <a:pt x="233333" y="160241"/>
                    </a:lnTo>
                    <a:lnTo>
                      <a:pt x="249825" y="242528"/>
                    </a:lnTo>
                    <a:lnTo>
                      <a:pt x="269383" y="242528"/>
                    </a:lnTo>
                    <a:lnTo>
                      <a:pt x="274476" y="186996"/>
                    </a:lnTo>
                    <a:cubicBezTo>
                      <a:pt x="274302" y="186013"/>
                      <a:pt x="274071" y="184973"/>
                      <a:pt x="273839" y="183991"/>
                    </a:cubicBezTo>
                    <a:cubicBezTo>
                      <a:pt x="272045" y="176768"/>
                      <a:pt x="268921" y="169891"/>
                      <a:pt x="265506" y="162726"/>
                    </a:cubicBezTo>
                    <a:cubicBezTo>
                      <a:pt x="265506" y="162726"/>
                      <a:pt x="264812" y="161281"/>
                      <a:pt x="264407" y="160472"/>
                    </a:cubicBezTo>
                    <a:lnTo>
                      <a:pt x="264523" y="160472"/>
                    </a:lnTo>
                    <a:cubicBezTo>
                      <a:pt x="264407" y="160356"/>
                      <a:pt x="264407" y="160241"/>
                      <a:pt x="264349" y="160183"/>
                    </a:cubicBezTo>
                    <a:close/>
                    <a:moveTo>
                      <a:pt x="92987" y="160183"/>
                    </a:moveTo>
                    <a:lnTo>
                      <a:pt x="136964" y="160183"/>
                    </a:lnTo>
                    <a:cubicBezTo>
                      <a:pt x="136848" y="160241"/>
                      <a:pt x="136848" y="160414"/>
                      <a:pt x="136791" y="160472"/>
                    </a:cubicBezTo>
                    <a:lnTo>
                      <a:pt x="137022" y="160472"/>
                    </a:lnTo>
                    <a:cubicBezTo>
                      <a:pt x="136617" y="161281"/>
                      <a:pt x="135923" y="162726"/>
                      <a:pt x="135923" y="162726"/>
                    </a:cubicBezTo>
                    <a:cubicBezTo>
                      <a:pt x="132104" y="170989"/>
                      <a:pt x="128458" y="178848"/>
                      <a:pt x="126896" y="187227"/>
                    </a:cubicBezTo>
                    <a:lnTo>
                      <a:pt x="131988" y="242470"/>
                    </a:lnTo>
                    <a:lnTo>
                      <a:pt x="149752" y="242470"/>
                    </a:lnTo>
                    <a:lnTo>
                      <a:pt x="149752" y="337471"/>
                    </a:lnTo>
                    <a:cubicBezTo>
                      <a:pt x="149752" y="360296"/>
                      <a:pt x="161267" y="380406"/>
                      <a:pt x="178742" y="392483"/>
                    </a:cubicBezTo>
                    <a:lnTo>
                      <a:pt x="178742" y="574624"/>
                    </a:lnTo>
                    <a:cubicBezTo>
                      <a:pt x="178742" y="592249"/>
                      <a:pt x="164392" y="606580"/>
                      <a:pt x="146743" y="606580"/>
                    </a:cubicBezTo>
                    <a:cubicBezTo>
                      <a:pt x="130310" y="606580"/>
                      <a:pt x="116712" y="594098"/>
                      <a:pt x="114976" y="578149"/>
                    </a:cubicBezTo>
                    <a:cubicBezTo>
                      <a:pt x="113182" y="594214"/>
                      <a:pt x="99584" y="606580"/>
                      <a:pt x="83151" y="606580"/>
                    </a:cubicBezTo>
                    <a:cubicBezTo>
                      <a:pt x="65502" y="606580"/>
                      <a:pt x="51152" y="592249"/>
                      <a:pt x="51152" y="574624"/>
                    </a:cubicBezTo>
                    <a:lnTo>
                      <a:pt x="51152" y="382833"/>
                    </a:lnTo>
                    <a:lnTo>
                      <a:pt x="45365" y="382833"/>
                    </a:lnTo>
                    <a:cubicBezTo>
                      <a:pt x="20310" y="382833"/>
                      <a:pt x="0" y="362608"/>
                      <a:pt x="0" y="337528"/>
                    </a:cubicBezTo>
                    <a:lnTo>
                      <a:pt x="0" y="205545"/>
                    </a:lnTo>
                    <a:cubicBezTo>
                      <a:pt x="0" y="180524"/>
                      <a:pt x="20310" y="160241"/>
                      <a:pt x="45365" y="160241"/>
                    </a:cubicBezTo>
                    <a:lnTo>
                      <a:pt x="61972" y="160241"/>
                    </a:lnTo>
                    <a:lnTo>
                      <a:pt x="78464" y="242528"/>
                    </a:lnTo>
                    <a:lnTo>
                      <a:pt x="97964" y="242528"/>
                    </a:lnTo>
                    <a:lnTo>
                      <a:pt x="103056" y="186996"/>
                    </a:lnTo>
                    <a:cubicBezTo>
                      <a:pt x="102940" y="186013"/>
                      <a:pt x="102709" y="184973"/>
                      <a:pt x="102477" y="183991"/>
                    </a:cubicBezTo>
                    <a:cubicBezTo>
                      <a:pt x="100683" y="176768"/>
                      <a:pt x="97501" y="169891"/>
                      <a:pt x="94145" y="162726"/>
                    </a:cubicBezTo>
                    <a:cubicBezTo>
                      <a:pt x="94145" y="162726"/>
                      <a:pt x="93450" y="161281"/>
                      <a:pt x="93045" y="160472"/>
                    </a:cubicBezTo>
                    <a:lnTo>
                      <a:pt x="93103" y="160472"/>
                    </a:lnTo>
                    <a:cubicBezTo>
                      <a:pt x="93045" y="160356"/>
                      <a:pt x="93045" y="160241"/>
                      <a:pt x="92987" y="160183"/>
                    </a:cubicBezTo>
                    <a:close/>
                    <a:moveTo>
                      <a:pt x="457411" y="751"/>
                    </a:moveTo>
                    <a:lnTo>
                      <a:pt x="458047" y="751"/>
                    </a:lnTo>
                    <a:cubicBezTo>
                      <a:pt x="488012" y="751"/>
                      <a:pt x="514158" y="20971"/>
                      <a:pt x="521621" y="49915"/>
                    </a:cubicBezTo>
                    <a:cubicBezTo>
                      <a:pt x="523009" y="55403"/>
                      <a:pt x="523761" y="61007"/>
                      <a:pt x="523761" y="66553"/>
                    </a:cubicBezTo>
                    <a:cubicBezTo>
                      <a:pt x="523761" y="102718"/>
                      <a:pt x="494317" y="132124"/>
                      <a:pt x="458105" y="132124"/>
                    </a:cubicBezTo>
                    <a:lnTo>
                      <a:pt x="457469" y="132124"/>
                    </a:lnTo>
                    <a:cubicBezTo>
                      <a:pt x="427504" y="132124"/>
                      <a:pt x="401358" y="111904"/>
                      <a:pt x="393895" y="82960"/>
                    </a:cubicBezTo>
                    <a:cubicBezTo>
                      <a:pt x="392507" y="77472"/>
                      <a:pt x="391755" y="71868"/>
                      <a:pt x="391755" y="66322"/>
                    </a:cubicBezTo>
                    <a:cubicBezTo>
                      <a:pt x="391755" y="30157"/>
                      <a:pt x="421199" y="751"/>
                      <a:pt x="457411" y="751"/>
                    </a:cubicBezTo>
                    <a:close/>
                    <a:moveTo>
                      <a:pt x="285868" y="751"/>
                    </a:moveTo>
                    <a:lnTo>
                      <a:pt x="286621" y="751"/>
                    </a:lnTo>
                    <a:cubicBezTo>
                      <a:pt x="316601" y="751"/>
                      <a:pt x="342761" y="20971"/>
                      <a:pt x="350227" y="49915"/>
                    </a:cubicBezTo>
                    <a:cubicBezTo>
                      <a:pt x="351674" y="55403"/>
                      <a:pt x="352369" y="61007"/>
                      <a:pt x="352369" y="66553"/>
                    </a:cubicBezTo>
                    <a:cubicBezTo>
                      <a:pt x="352369" y="102718"/>
                      <a:pt x="322909" y="132124"/>
                      <a:pt x="286736" y="132124"/>
                    </a:cubicBezTo>
                    <a:lnTo>
                      <a:pt x="286100" y="132124"/>
                    </a:lnTo>
                    <a:cubicBezTo>
                      <a:pt x="256119" y="132124"/>
                      <a:pt x="229959" y="111846"/>
                      <a:pt x="222493" y="82845"/>
                    </a:cubicBezTo>
                    <a:cubicBezTo>
                      <a:pt x="221046" y="77414"/>
                      <a:pt x="220351" y="71810"/>
                      <a:pt x="220351" y="66264"/>
                    </a:cubicBezTo>
                    <a:cubicBezTo>
                      <a:pt x="220351" y="30157"/>
                      <a:pt x="249753" y="751"/>
                      <a:pt x="285868" y="751"/>
                    </a:cubicBezTo>
                    <a:close/>
                    <a:moveTo>
                      <a:pt x="114639" y="751"/>
                    </a:moveTo>
                    <a:lnTo>
                      <a:pt x="115275" y="751"/>
                    </a:lnTo>
                    <a:cubicBezTo>
                      <a:pt x="145256" y="751"/>
                      <a:pt x="171416" y="20971"/>
                      <a:pt x="178882" y="49915"/>
                    </a:cubicBezTo>
                    <a:cubicBezTo>
                      <a:pt x="180329" y="55403"/>
                      <a:pt x="181024" y="61007"/>
                      <a:pt x="181024" y="66553"/>
                    </a:cubicBezTo>
                    <a:cubicBezTo>
                      <a:pt x="181024" y="102718"/>
                      <a:pt x="151564" y="132124"/>
                      <a:pt x="115333" y="132124"/>
                    </a:cubicBezTo>
                    <a:lnTo>
                      <a:pt x="114754" y="132124"/>
                    </a:lnTo>
                    <a:cubicBezTo>
                      <a:pt x="84774" y="132124"/>
                      <a:pt x="58614" y="111904"/>
                      <a:pt x="51148" y="82960"/>
                    </a:cubicBezTo>
                    <a:cubicBezTo>
                      <a:pt x="49701" y="77472"/>
                      <a:pt x="49006" y="71868"/>
                      <a:pt x="49006" y="66322"/>
                    </a:cubicBezTo>
                    <a:cubicBezTo>
                      <a:pt x="49006" y="30157"/>
                      <a:pt x="78466" y="751"/>
                      <a:pt x="114639" y="751"/>
                    </a:cubicBezTo>
                    <a:close/>
                    <a:moveTo>
                      <a:pt x="457410" y="423"/>
                    </a:moveTo>
                    <a:cubicBezTo>
                      <a:pt x="420880" y="423"/>
                      <a:pt x="391355" y="29894"/>
                      <a:pt x="391355" y="66356"/>
                    </a:cubicBezTo>
                    <a:cubicBezTo>
                      <a:pt x="391355" y="72135"/>
                      <a:pt x="392108" y="77740"/>
                      <a:pt x="393497" y="83056"/>
                    </a:cubicBezTo>
                    <a:cubicBezTo>
                      <a:pt x="400849" y="111487"/>
                      <a:pt x="426669" y="132521"/>
                      <a:pt x="457468" y="132521"/>
                    </a:cubicBezTo>
                    <a:lnTo>
                      <a:pt x="457815" y="132521"/>
                    </a:lnTo>
                    <a:lnTo>
                      <a:pt x="458104" y="132521"/>
                    </a:lnTo>
                    <a:cubicBezTo>
                      <a:pt x="494634" y="132521"/>
                      <a:pt x="524159" y="103050"/>
                      <a:pt x="524159" y="66587"/>
                    </a:cubicBezTo>
                    <a:cubicBezTo>
                      <a:pt x="524159" y="60809"/>
                      <a:pt x="523406" y="55204"/>
                      <a:pt x="522017" y="49887"/>
                    </a:cubicBezTo>
                    <a:cubicBezTo>
                      <a:pt x="514665" y="21457"/>
                      <a:pt x="488845" y="423"/>
                      <a:pt x="458046" y="423"/>
                    </a:cubicBezTo>
                    <a:lnTo>
                      <a:pt x="457699" y="423"/>
                    </a:lnTo>
                    <a:close/>
                    <a:moveTo>
                      <a:pt x="114646" y="423"/>
                    </a:moveTo>
                    <a:cubicBezTo>
                      <a:pt x="78190" y="423"/>
                      <a:pt x="48620" y="29894"/>
                      <a:pt x="48620" y="66356"/>
                    </a:cubicBezTo>
                    <a:cubicBezTo>
                      <a:pt x="48620" y="72135"/>
                      <a:pt x="49372" y="77740"/>
                      <a:pt x="50761" y="83056"/>
                    </a:cubicBezTo>
                    <a:cubicBezTo>
                      <a:pt x="58110" y="111487"/>
                      <a:pt x="83977" y="132521"/>
                      <a:pt x="114762" y="132521"/>
                    </a:cubicBezTo>
                    <a:lnTo>
                      <a:pt x="115051" y="132521"/>
                    </a:lnTo>
                    <a:lnTo>
                      <a:pt x="115340" y="132521"/>
                    </a:lnTo>
                    <a:cubicBezTo>
                      <a:pt x="151854" y="132521"/>
                      <a:pt x="181424" y="103050"/>
                      <a:pt x="181424" y="66587"/>
                    </a:cubicBezTo>
                    <a:cubicBezTo>
                      <a:pt x="181424" y="60809"/>
                      <a:pt x="180614" y="55204"/>
                      <a:pt x="179225" y="49887"/>
                    </a:cubicBezTo>
                    <a:cubicBezTo>
                      <a:pt x="171934" y="21457"/>
                      <a:pt x="146067" y="423"/>
                      <a:pt x="115282" y="423"/>
                    </a:cubicBezTo>
                    <a:lnTo>
                      <a:pt x="114993" y="423"/>
                    </a:lnTo>
                    <a:close/>
                    <a:moveTo>
                      <a:pt x="286036" y="397"/>
                    </a:moveTo>
                    <a:cubicBezTo>
                      <a:pt x="249522" y="282"/>
                      <a:pt x="219952" y="29874"/>
                      <a:pt x="219952" y="66286"/>
                    </a:cubicBezTo>
                    <a:cubicBezTo>
                      <a:pt x="219952" y="72066"/>
                      <a:pt x="220762" y="77672"/>
                      <a:pt x="222151" y="82990"/>
                    </a:cubicBezTo>
                    <a:cubicBezTo>
                      <a:pt x="229442" y="111484"/>
                      <a:pt x="255309" y="132522"/>
                      <a:pt x="286094" y="132522"/>
                    </a:cubicBezTo>
                    <a:lnTo>
                      <a:pt x="286383" y="132522"/>
                    </a:lnTo>
                    <a:lnTo>
                      <a:pt x="286730" y="132522"/>
                    </a:lnTo>
                    <a:cubicBezTo>
                      <a:pt x="323186" y="132522"/>
                      <a:pt x="352756" y="103045"/>
                      <a:pt x="352756" y="66575"/>
                    </a:cubicBezTo>
                    <a:cubicBezTo>
                      <a:pt x="352756" y="60796"/>
                      <a:pt x="352004" y="55189"/>
                      <a:pt x="350615" y="49872"/>
                    </a:cubicBezTo>
                    <a:cubicBezTo>
                      <a:pt x="343266" y="21436"/>
                      <a:pt x="317399" y="397"/>
                      <a:pt x="286614" y="397"/>
                    </a:cubicBezTo>
                    <a:lnTo>
                      <a:pt x="286325" y="397"/>
                    </a:lnTo>
                    <a:close/>
                    <a:moveTo>
                      <a:pt x="457411" y="0"/>
                    </a:moveTo>
                    <a:lnTo>
                      <a:pt x="458047" y="0"/>
                    </a:lnTo>
                    <a:cubicBezTo>
                      <a:pt x="488359" y="0"/>
                      <a:pt x="514795" y="20451"/>
                      <a:pt x="522315" y="49741"/>
                    </a:cubicBezTo>
                    <a:cubicBezTo>
                      <a:pt x="523761" y="55230"/>
                      <a:pt x="524513" y="60891"/>
                      <a:pt x="524513" y="66553"/>
                    </a:cubicBezTo>
                    <a:cubicBezTo>
                      <a:pt x="524513" y="103122"/>
                      <a:pt x="494722" y="132875"/>
                      <a:pt x="458105" y="132875"/>
                    </a:cubicBezTo>
                    <a:lnTo>
                      <a:pt x="457469" y="132875"/>
                    </a:lnTo>
                    <a:cubicBezTo>
                      <a:pt x="427157" y="132875"/>
                      <a:pt x="400721" y="112424"/>
                      <a:pt x="393201" y="83133"/>
                    </a:cubicBezTo>
                    <a:cubicBezTo>
                      <a:pt x="391755" y="77645"/>
                      <a:pt x="391003" y="71983"/>
                      <a:pt x="391003" y="66322"/>
                    </a:cubicBezTo>
                    <a:cubicBezTo>
                      <a:pt x="391003" y="29752"/>
                      <a:pt x="420794" y="0"/>
                      <a:pt x="457411" y="0"/>
                    </a:cubicBezTo>
                    <a:close/>
                    <a:moveTo>
                      <a:pt x="285868" y="0"/>
                    </a:moveTo>
                    <a:lnTo>
                      <a:pt x="286621" y="0"/>
                    </a:lnTo>
                    <a:cubicBezTo>
                      <a:pt x="316948" y="0"/>
                      <a:pt x="343456" y="20451"/>
                      <a:pt x="350980" y="49741"/>
                    </a:cubicBezTo>
                    <a:cubicBezTo>
                      <a:pt x="352427" y="55287"/>
                      <a:pt x="353179" y="60891"/>
                      <a:pt x="353179" y="66553"/>
                    </a:cubicBezTo>
                    <a:cubicBezTo>
                      <a:pt x="353179" y="103122"/>
                      <a:pt x="323372" y="132875"/>
                      <a:pt x="286736" y="132875"/>
                    </a:cubicBezTo>
                    <a:lnTo>
                      <a:pt x="286100" y="132875"/>
                    </a:lnTo>
                    <a:cubicBezTo>
                      <a:pt x="255772" y="132875"/>
                      <a:pt x="229322" y="112366"/>
                      <a:pt x="221740" y="83076"/>
                    </a:cubicBezTo>
                    <a:cubicBezTo>
                      <a:pt x="220294" y="77530"/>
                      <a:pt x="219599" y="71868"/>
                      <a:pt x="219599" y="66264"/>
                    </a:cubicBezTo>
                    <a:cubicBezTo>
                      <a:pt x="219599" y="29695"/>
                      <a:pt x="249348" y="0"/>
                      <a:pt x="285868" y="0"/>
                    </a:cubicBezTo>
                    <a:close/>
                    <a:moveTo>
                      <a:pt x="114639" y="0"/>
                    </a:moveTo>
                    <a:lnTo>
                      <a:pt x="115275" y="0"/>
                    </a:lnTo>
                    <a:cubicBezTo>
                      <a:pt x="145603" y="0"/>
                      <a:pt x="172053" y="20451"/>
                      <a:pt x="179635" y="49741"/>
                    </a:cubicBezTo>
                    <a:cubicBezTo>
                      <a:pt x="181081" y="55230"/>
                      <a:pt x="181776" y="60891"/>
                      <a:pt x="181776" y="66553"/>
                    </a:cubicBezTo>
                    <a:cubicBezTo>
                      <a:pt x="181776" y="103122"/>
                      <a:pt x="151969" y="132875"/>
                      <a:pt x="115333" y="132875"/>
                    </a:cubicBezTo>
                    <a:lnTo>
                      <a:pt x="114754" y="132875"/>
                    </a:lnTo>
                    <a:cubicBezTo>
                      <a:pt x="84427" y="132875"/>
                      <a:pt x="57919" y="112424"/>
                      <a:pt x="50395" y="83133"/>
                    </a:cubicBezTo>
                    <a:cubicBezTo>
                      <a:pt x="48948" y="77645"/>
                      <a:pt x="48196" y="71983"/>
                      <a:pt x="48196" y="66322"/>
                    </a:cubicBezTo>
                    <a:cubicBezTo>
                      <a:pt x="48196" y="29752"/>
                      <a:pt x="78003" y="0"/>
                      <a:pt x="11463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2" name="îsļídê"/>
              <p:cNvSpPr/>
              <p:nvPr/>
            </p:nvSpPr>
            <p:spPr>
              <a:xfrm>
                <a:off x="7839933" y="3460665"/>
                <a:ext cx="372161" cy="411164"/>
              </a:xfrm>
              <a:custGeom>
                <a:avLst/>
                <a:gdLst>
                  <a:gd name="connsiteX0" fmla="*/ 242924 w 550213"/>
                  <a:gd name="connsiteY0" fmla="*/ 375504 h 607876"/>
                  <a:gd name="connsiteX1" fmla="*/ 275093 w 550213"/>
                  <a:gd name="connsiteY1" fmla="*/ 386926 h 607876"/>
                  <a:gd name="connsiteX2" fmla="*/ 307262 w 550213"/>
                  <a:gd name="connsiteY2" fmla="*/ 375504 h 607876"/>
                  <a:gd name="connsiteX3" fmla="*/ 308827 w 550213"/>
                  <a:gd name="connsiteY3" fmla="*/ 380580 h 607876"/>
                  <a:gd name="connsiteX4" fmla="*/ 320071 w 550213"/>
                  <a:gd name="connsiteY4" fmla="*/ 439445 h 607876"/>
                  <a:gd name="connsiteX5" fmla="*/ 296996 w 550213"/>
                  <a:gd name="connsiteY5" fmla="*/ 467169 h 607876"/>
                  <a:gd name="connsiteX6" fmla="*/ 253191 w 550213"/>
                  <a:gd name="connsiteY6" fmla="*/ 467169 h 607876"/>
                  <a:gd name="connsiteX7" fmla="*/ 230213 w 550213"/>
                  <a:gd name="connsiteY7" fmla="*/ 439445 h 607876"/>
                  <a:gd name="connsiteX8" fmla="*/ 241359 w 550213"/>
                  <a:gd name="connsiteY8" fmla="*/ 380580 h 607876"/>
                  <a:gd name="connsiteX9" fmla="*/ 242924 w 550213"/>
                  <a:gd name="connsiteY9" fmla="*/ 375504 h 607876"/>
                  <a:gd name="connsiteX10" fmla="*/ 275107 w 550213"/>
                  <a:gd name="connsiteY10" fmla="*/ 302469 h 607876"/>
                  <a:gd name="connsiteX11" fmla="*/ 308838 w 550213"/>
                  <a:gd name="connsiteY11" fmla="*/ 336164 h 607876"/>
                  <a:gd name="connsiteX12" fmla="*/ 275107 w 550213"/>
                  <a:gd name="connsiteY12" fmla="*/ 369859 h 607876"/>
                  <a:gd name="connsiteX13" fmla="*/ 241376 w 550213"/>
                  <a:gd name="connsiteY13" fmla="*/ 336164 h 607876"/>
                  <a:gd name="connsiteX14" fmla="*/ 275107 w 550213"/>
                  <a:gd name="connsiteY14" fmla="*/ 302469 h 607876"/>
                  <a:gd name="connsiteX15" fmla="*/ 368980 w 550213"/>
                  <a:gd name="connsiteY15" fmla="*/ 291230 h 607876"/>
                  <a:gd name="connsiteX16" fmla="*/ 396831 w 550213"/>
                  <a:gd name="connsiteY16" fmla="*/ 314273 h 607876"/>
                  <a:gd name="connsiteX17" fmla="*/ 396831 w 550213"/>
                  <a:gd name="connsiteY17" fmla="*/ 358013 h 607876"/>
                  <a:gd name="connsiteX18" fmla="*/ 368980 w 550213"/>
                  <a:gd name="connsiteY18" fmla="*/ 380956 h 607876"/>
                  <a:gd name="connsiteX19" fmla="*/ 312788 w 550213"/>
                  <a:gd name="connsiteY19" fmla="*/ 370314 h 607876"/>
                  <a:gd name="connsiteX20" fmla="*/ 325981 w 550213"/>
                  <a:gd name="connsiteY20" fmla="*/ 336143 h 607876"/>
                  <a:gd name="connsiteX21" fmla="*/ 312788 w 550213"/>
                  <a:gd name="connsiteY21" fmla="*/ 301970 h 607876"/>
                  <a:gd name="connsiteX22" fmla="*/ 181256 w 550213"/>
                  <a:gd name="connsiteY22" fmla="*/ 291230 h 607876"/>
                  <a:gd name="connsiteX23" fmla="*/ 237495 w 550213"/>
                  <a:gd name="connsiteY23" fmla="*/ 301970 h 607876"/>
                  <a:gd name="connsiteX24" fmla="*/ 224291 w 550213"/>
                  <a:gd name="connsiteY24" fmla="*/ 336143 h 607876"/>
                  <a:gd name="connsiteX25" fmla="*/ 237495 w 550213"/>
                  <a:gd name="connsiteY25" fmla="*/ 370314 h 607876"/>
                  <a:gd name="connsiteX26" fmla="*/ 181256 w 550213"/>
                  <a:gd name="connsiteY26" fmla="*/ 380956 h 607876"/>
                  <a:gd name="connsiteX27" fmla="*/ 153381 w 550213"/>
                  <a:gd name="connsiteY27" fmla="*/ 358013 h 607876"/>
                  <a:gd name="connsiteX28" fmla="*/ 153381 w 550213"/>
                  <a:gd name="connsiteY28" fmla="*/ 314273 h 607876"/>
                  <a:gd name="connsiteX29" fmla="*/ 181256 w 550213"/>
                  <a:gd name="connsiteY29" fmla="*/ 291230 h 607876"/>
                  <a:gd name="connsiteX30" fmla="*/ 253210 w 550213"/>
                  <a:gd name="connsiteY30" fmla="*/ 205018 h 607876"/>
                  <a:gd name="connsiteX31" fmla="*/ 297002 w 550213"/>
                  <a:gd name="connsiteY31" fmla="*/ 205018 h 607876"/>
                  <a:gd name="connsiteX32" fmla="*/ 320071 w 550213"/>
                  <a:gd name="connsiteY32" fmla="*/ 232853 h 607876"/>
                  <a:gd name="connsiteX33" fmla="*/ 308830 w 550213"/>
                  <a:gd name="connsiteY33" fmla="*/ 291745 h 607876"/>
                  <a:gd name="connsiteX34" fmla="*/ 307266 w 550213"/>
                  <a:gd name="connsiteY34" fmla="*/ 296824 h 607876"/>
                  <a:gd name="connsiteX35" fmla="*/ 275106 w 550213"/>
                  <a:gd name="connsiteY35" fmla="*/ 285397 h 607876"/>
                  <a:gd name="connsiteX36" fmla="*/ 242946 w 550213"/>
                  <a:gd name="connsiteY36" fmla="*/ 296824 h 607876"/>
                  <a:gd name="connsiteX37" fmla="*/ 241382 w 550213"/>
                  <a:gd name="connsiteY37" fmla="*/ 291745 h 607876"/>
                  <a:gd name="connsiteX38" fmla="*/ 230239 w 550213"/>
                  <a:gd name="connsiteY38" fmla="*/ 232853 h 607876"/>
                  <a:gd name="connsiteX39" fmla="*/ 253210 w 550213"/>
                  <a:gd name="connsiteY39" fmla="*/ 205018 h 607876"/>
                  <a:gd name="connsiteX40" fmla="*/ 275107 w 550213"/>
                  <a:gd name="connsiteY40" fmla="*/ 39077 h 607876"/>
                  <a:gd name="connsiteX41" fmla="*/ 241867 w 550213"/>
                  <a:gd name="connsiteY41" fmla="*/ 52745 h 607876"/>
                  <a:gd name="connsiteX42" fmla="*/ 44186 w 550213"/>
                  <a:gd name="connsiteY42" fmla="*/ 250253 h 607876"/>
                  <a:gd name="connsiteX43" fmla="*/ 40569 w 550213"/>
                  <a:gd name="connsiteY43" fmla="*/ 268510 h 607876"/>
                  <a:gd name="connsiteX44" fmla="*/ 56016 w 550213"/>
                  <a:gd name="connsiteY44" fmla="*/ 278859 h 607876"/>
                  <a:gd name="connsiteX45" fmla="*/ 77719 w 550213"/>
                  <a:gd name="connsiteY45" fmla="*/ 300533 h 607876"/>
                  <a:gd name="connsiteX46" fmla="*/ 77719 w 550213"/>
                  <a:gd name="connsiteY46" fmla="*/ 521961 h 607876"/>
                  <a:gd name="connsiteX47" fmla="*/ 124744 w 550213"/>
                  <a:gd name="connsiteY47" fmla="*/ 568824 h 607876"/>
                  <a:gd name="connsiteX48" fmla="*/ 425567 w 550213"/>
                  <a:gd name="connsiteY48" fmla="*/ 568824 h 607876"/>
                  <a:gd name="connsiteX49" fmla="*/ 472494 w 550213"/>
                  <a:gd name="connsiteY49" fmla="*/ 521961 h 607876"/>
                  <a:gd name="connsiteX50" fmla="*/ 472494 w 550213"/>
                  <a:gd name="connsiteY50" fmla="*/ 300533 h 607876"/>
                  <a:gd name="connsiteX51" fmla="*/ 494197 w 550213"/>
                  <a:gd name="connsiteY51" fmla="*/ 278859 h 607876"/>
                  <a:gd name="connsiteX52" fmla="*/ 509742 w 550213"/>
                  <a:gd name="connsiteY52" fmla="*/ 268510 h 607876"/>
                  <a:gd name="connsiteX53" fmla="*/ 506027 w 550213"/>
                  <a:gd name="connsiteY53" fmla="*/ 250253 h 607876"/>
                  <a:gd name="connsiteX54" fmla="*/ 308347 w 550213"/>
                  <a:gd name="connsiteY54" fmla="*/ 52745 h 607876"/>
                  <a:gd name="connsiteX55" fmla="*/ 275107 w 550213"/>
                  <a:gd name="connsiteY55" fmla="*/ 39077 h 607876"/>
                  <a:gd name="connsiteX56" fmla="*/ 275119 w 550213"/>
                  <a:gd name="connsiteY56" fmla="*/ 0 h 607876"/>
                  <a:gd name="connsiteX57" fmla="*/ 336014 w 550213"/>
                  <a:gd name="connsiteY57" fmla="*/ 25115 h 607876"/>
                  <a:gd name="connsiteX58" fmla="*/ 533694 w 550213"/>
                  <a:gd name="connsiteY58" fmla="*/ 222623 h 607876"/>
                  <a:gd name="connsiteX59" fmla="*/ 545817 w 550213"/>
                  <a:gd name="connsiteY59" fmla="*/ 283447 h 607876"/>
                  <a:gd name="connsiteX60" fmla="*/ 511600 w 550213"/>
                  <a:gd name="connsiteY60" fmla="*/ 315178 h 607876"/>
                  <a:gd name="connsiteX61" fmla="*/ 511600 w 550213"/>
                  <a:gd name="connsiteY61" fmla="*/ 521961 h 607876"/>
                  <a:gd name="connsiteX62" fmla="*/ 425567 w 550213"/>
                  <a:gd name="connsiteY62" fmla="*/ 607876 h 607876"/>
                  <a:gd name="connsiteX63" fmla="*/ 124744 w 550213"/>
                  <a:gd name="connsiteY63" fmla="*/ 607876 h 607876"/>
                  <a:gd name="connsiteX64" fmla="*/ 38613 w 550213"/>
                  <a:gd name="connsiteY64" fmla="*/ 521961 h 607876"/>
                  <a:gd name="connsiteX65" fmla="*/ 38613 w 550213"/>
                  <a:gd name="connsiteY65" fmla="*/ 315276 h 607876"/>
                  <a:gd name="connsiteX66" fmla="*/ 4396 w 550213"/>
                  <a:gd name="connsiteY66" fmla="*/ 283447 h 607876"/>
                  <a:gd name="connsiteX67" fmla="*/ 16519 w 550213"/>
                  <a:gd name="connsiteY67" fmla="*/ 222623 h 607876"/>
                  <a:gd name="connsiteX68" fmla="*/ 214297 w 550213"/>
                  <a:gd name="connsiteY68" fmla="*/ 25115 h 607876"/>
                  <a:gd name="connsiteX69" fmla="*/ 275119 w 550213"/>
                  <a:gd name="connsiteY69" fmla="*/ 0 h 607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50213" h="607876">
                    <a:moveTo>
                      <a:pt x="242924" y="375504"/>
                    </a:moveTo>
                    <a:cubicBezTo>
                      <a:pt x="251724" y="382630"/>
                      <a:pt x="262871" y="386926"/>
                      <a:pt x="275093" y="386926"/>
                    </a:cubicBezTo>
                    <a:cubicBezTo>
                      <a:pt x="287315" y="386926"/>
                      <a:pt x="298462" y="382630"/>
                      <a:pt x="307262" y="375504"/>
                    </a:cubicBezTo>
                    <a:cubicBezTo>
                      <a:pt x="307947" y="377066"/>
                      <a:pt x="308533" y="378823"/>
                      <a:pt x="308827" y="380580"/>
                    </a:cubicBezTo>
                    <a:lnTo>
                      <a:pt x="320071" y="439445"/>
                    </a:lnTo>
                    <a:cubicBezTo>
                      <a:pt x="322809" y="453795"/>
                      <a:pt x="311662" y="467169"/>
                      <a:pt x="296996" y="467169"/>
                    </a:cubicBezTo>
                    <a:lnTo>
                      <a:pt x="253191" y="467169"/>
                    </a:lnTo>
                    <a:cubicBezTo>
                      <a:pt x="238524" y="467169"/>
                      <a:pt x="227475" y="453795"/>
                      <a:pt x="230213" y="439445"/>
                    </a:cubicBezTo>
                    <a:lnTo>
                      <a:pt x="241359" y="380580"/>
                    </a:lnTo>
                    <a:cubicBezTo>
                      <a:pt x="241653" y="378823"/>
                      <a:pt x="242240" y="377066"/>
                      <a:pt x="242924" y="375504"/>
                    </a:cubicBezTo>
                    <a:close/>
                    <a:moveTo>
                      <a:pt x="275107" y="302469"/>
                    </a:moveTo>
                    <a:cubicBezTo>
                      <a:pt x="293736" y="302469"/>
                      <a:pt x="308838" y="317555"/>
                      <a:pt x="308838" y="336164"/>
                    </a:cubicBezTo>
                    <a:cubicBezTo>
                      <a:pt x="308838" y="354773"/>
                      <a:pt x="293736" y="369859"/>
                      <a:pt x="275107" y="369859"/>
                    </a:cubicBezTo>
                    <a:cubicBezTo>
                      <a:pt x="256478" y="369859"/>
                      <a:pt x="241376" y="354773"/>
                      <a:pt x="241376" y="336164"/>
                    </a:cubicBezTo>
                    <a:cubicBezTo>
                      <a:pt x="241376" y="317555"/>
                      <a:pt x="256478" y="302469"/>
                      <a:pt x="275107" y="302469"/>
                    </a:cubicBezTo>
                    <a:close/>
                    <a:moveTo>
                      <a:pt x="368980" y="291230"/>
                    </a:moveTo>
                    <a:cubicBezTo>
                      <a:pt x="383443" y="288497"/>
                      <a:pt x="396831" y="299627"/>
                      <a:pt x="396831" y="314273"/>
                    </a:cubicBezTo>
                    <a:lnTo>
                      <a:pt x="396831" y="358013"/>
                    </a:lnTo>
                    <a:cubicBezTo>
                      <a:pt x="396831" y="372658"/>
                      <a:pt x="383443" y="383690"/>
                      <a:pt x="368980" y="380956"/>
                    </a:cubicBezTo>
                    <a:lnTo>
                      <a:pt x="312788" y="370314"/>
                    </a:lnTo>
                    <a:cubicBezTo>
                      <a:pt x="320997" y="361332"/>
                      <a:pt x="325981" y="349323"/>
                      <a:pt x="325981" y="336143"/>
                    </a:cubicBezTo>
                    <a:cubicBezTo>
                      <a:pt x="325981" y="322962"/>
                      <a:pt x="320997" y="310953"/>
                      <a:pt x="312788" y="301970"/>
                    </a:cubicBezTo>
                    <a:close/>
                    <a:moveTo>
                      <a:pt x="181256" y="291230"/>
                    </a:moveTo>
                    <a:lnTo>
                      <a:pt x="237495" y="301970"/>
                    </a:lnTo>
                    <a:cubicBezTo>
                      <a:pt x="229279" y="310953"/>
                      <a:pt x="224291" y="322962"/>
                      <a:pt x="224291" y="336143"/>
                    </a:cubicBezTo>
                    <a:cubicBezTo>
                      <a:pt x="224291" y="349323"/>
                      <a:pt x="229279" y="361332"/>
                      <a:pt x="237495" y="370314"/>
                    </a:cubicBezTo>
                    <a:lnTo>
                      <a:pt x="181256" y="380956"/>
                    </a:lnTo>
                    <a:cubicBezTo>
                      <a:pt x="166780" y="383690"/>
                      <a:pt x="153381" y="372658"/>
                      <a:pt x="153381" y="358013"/>
                    </a:cubicBezTo>
                    <a:lnTo>
                      <a:pt x="153381" y="314273"/>
                    </a:lnTo>
                    <a:cubicBezTo>
                      <a:pt x="153381" y="299627"/>
                      <a:pt x="166780" y="288497"/>
                      <a:pt x="181256" y="291230"/>
                    </a:cubicBezTo>
                    <a:close/>
                    <a:moveTo>
                      <a:pt x="253210" y="205018"/>
                    </a:moveTo>
                    <a:lnTo>
                      <a:pt x="297002" y="205018"/>
                    </a:lnTo>
                    <a:cubicBezTo>
                      <a:pt x="311665" y="205018"/>
                      <a:pt x="322808" y="218398"/>
                      <a:pt x="320071" y="232853"/>
                    </a:cubicBezTo>
                    <a:lnTo>
                      <a:pt x="308830" y="291745"/>
                    </a:lnTo>
                    <a:cubicBezTo>
                      <a:pt x="308537" y="293503"/>
                      <a:pt x="307950" y="295163"/>
                      <a:pt x="307266" y="296824"/>
                    </a:cubicBezTo>
                    <a:cubicBezTo>
                      <a:pt x="298468" y="289694"/>
                      <a:pt x="287325" y="285397"/>
                      <a:pt x="275106" y="285397"/>
                    </a:cubicBezTo>
                    <a:cubicBezTo>
                      <a:pt x="262887" y="285397"/>
                      <a:pt x="251744" y="289694"/>
                      <a:pt x="242946" y="296824"/>
                    </a:cubicBezTo>
                    <a:cubicBezTo>
                      <a:pt x="242262" y="295163"/>
                      <a:pt x="241676" y="293503"/>
                      <a:pt x="241382" y="291745"/>
                    </a:cubicBezTo>
                    <a:lnTo>
                      <a:pt x="230239" y="232853"/>
                    </a:lnTo>
                    <a:cubicBezTo>
                      <a:pt x="227404" y="218398"/>
                      <a:pt x="238547" y="205018"/>
                      <a:pt x="253210" y="205018"/>
                    </a:cubicBezTo>
                    <a:close/>
                    <a:moveTo>
                      <a:pt x="275107" y="39077"/>
                    </a:moveTo>
                    <a:cubicBezTo>
                      <a:pt x="263082" y="39077"/>
                      <a:pt x="251056" y="43665"/>
                      <a:pt x="241867" y="52745"/>
                    </a:cubicBezTo>
                    <a:lnTo>
                      <a:pt x="44186" y="250253"/>
                    </a:lnTo>
                    <a:cubicBezTo>
                      <a:pt x="36854" y="257575"/>
                      <a:pt x="39493" y="266069"/>
                      <a:pt x="40569" y="268510"/>
                    </a:cubicBezTo>
                    <a:cubicBezTo>
                      <a:pt x="41546" y="270951"/>
                      <a:pt x="45653" y="278859"/>
                      <a:pt x="56016" y="278859"/>
                    </a:cubicBezTo>
                    <a:cubicBezTo>
                      <a:pt x="68041" y="278859"/>
                      <a:pt x="77719" y="288524"/>
                      <a:pt x="77719" y="300533"/>
                    </a:cubicBezTo>
                    <a:lnTo>
                      <a:pt x="77719" y="521961"/>
                    </a:lnTo>
                    <a:cubicBezTo>
                      <a:pt x="77719" y="547833"/>
                      <a:pt x="98837" y="568824"/>
                      <a:pt x="124744" y="568824"/>
                    </a:cubicBezTo>
                    <a:lnTo>
                      <a:pt x="425567" y="568824"/>
                    </a:lnTo>
                    <a:cubicBezTo>
                      <a:pt x="451474" y="568824"/>
                      <a:pt x="472494" y="547833"/>
                      <a:pt x="472494" y="521961"/>
                    </a:cubicBezTo>
                    <a:lnTo>
                      <a:pt x="472494" y="300533"/>
                    </a:lnTo>
                    <a:cubicBezTo>
                      <a:pt x="472494" y="288524"/>
                      <a:pt x="482270" y="278859"/>
                      <a:pt x="494197" y="278859"/>
                    </a:cubicBezTo>
                    <a:cubicBezTo>
                      <a:pt x="504561" y="278859"/>
                      <a:pt x="508667" y="270951"/>
                      <a:pt x="509742" y="268510"/>
                    </a:cubicBezTo>
                    <a:cubicBezTo>
                      <a:pt x="510720" y="266069"/>
                      <a:pt x="513457" y="257575"/>
                      <a:pt x="506027" y="250253"/>
                    </a:cubicBezTo>
                    <a:lnTo>
                      <a:pt x="308347" y="52745"/>
                    </a:lnTo>
                    <a:cubicBezTo>
                      <a:pt x="299157" y="43665"/>
                      <a:pt x="287132" y="39077"/>
                      <a:pt x="275107" y="39077"/>
                    </a:cubicBezTo>
                    <a:close/>
                    <a:moveTo>
                      <a:pt x="275119" y="0"/>
                    </a:moveTo>
                    <a:cubicBezTo>
                      <a:pt x="297153" y="0"/>
                      <a:pt x="319198" y="8372"/>
                      <a:pt x="336014" y="25115"/>
                    </a:cubicBezTo>
                    <a:lnTo>
                      <a:pt x="533694" y="222623"/>
                    </a:lnTo>
                    <a:cubicBezTo>
                      <a:pt x="550021" y="238928"/>
                      <a:pt x="554616" y="262164"/>
                      <a:pt x="545817" y="283447"/>
                    </a:cubicBezTo>
                    <a:cubicBezTo>
                      <a:pt x="539365" y="299068"/>
                      <a:pt x="526949" y="310394"/>
                      <a:pt x="511600" y="315178"/>
                    </a:cubicBezTo>
                    <a:lnTo>
                      <a:pt x="511600" y="521961"/>
                    </a:lnTo>
                    <a:cubicBezTo>
                      <a:pt x="511600" y="569312"/>
                      <a:pt x="472982" y="607876"/>
                      <a:pt x="425567" y="607876"/>
                    </a:cubicBezTo>
                    <a:lnTo>
                      <a:pt x="124744" y="607876"/>
                    </a:lnTo>
                    <a:cubicBezTo>
                      <a:pt x="77231" y="607876"/>
                      <a:pt x="38613" y="569312"/>
                      <a:pt x="38613" y="521961"/>
                    </a:cubicBezTo>
                    <a:lnTo>
                      <a:pt x="38613" y="315276"/>
                    </a:lnTo>
                    <a:cubicBezTo>
                      <a:pt x="23362" y="310394"/>
                      <a:pt x="10848" y="299068"/>
                      <a:pt x="4396" y="283447"/>
                    </a:cubicBezTo>
                    <a:cubicBezTo>
                      <a:pt x="-4403" y="262164"/>
                      <a:pt x="192" y="238928"/>
                      <a:pt x="16519" y="222623"/>
                    </a:cubicBezTo>
                    <a:lnTo>
                      <a:pt x="214297" y="25115"/>
                    </a:lnTo>
                    <a:cubicBezTo>
                      <a:pt x="231063" y="8372"/>
                      <a:pt x="253085" y="0"/>
                      <a:pt x="2751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3" name="ïsḻiďè"/>
              <p:cNvSpPr/>
              <p:nvPr/>
            </p:nvSpPr>
            <p:spPr>
              <a:xfrm>
                <a:off x="3960404" y="3464292"/>
                <a:ext cx="411164" cy="407932"/>
              </a:xfrm>
              <a:custGeom>
                <a:avLst/>
                <a:gdLst>
                  <a:gd name="connsiteX0" fmla="*/ 224529 w 607933"/>
                  <a:gd name="connsiteY0" fmla="*/ 240179 h 603155"/>
                  <a:gd name="connsiteX1" fmla="*/ 347740 w 607933"/>
                  <a:gd name="connsiteY1" fmla="*/ 364146 h 603155"/>
                  <a:gd name="connsiteX2" fmla="*/ 307001 w 607933"/>
                  <a:gd name="connsiteY2" fmla="*/ 455386 h 603155"/>
                  <a:gd name="connsiteX3" fmla="*/ 384504 w 607933"/>
                  <a:gd name="connsiteY3" fmla="*/ 491089 h 603155"/>
                  <a:gd name="connsiteX4" fmla="*/ 420275 w 607933"/>
                  <a:gd name="connsiteY4" fmla="*/ 580345 h 603155"/>
                  <a:gd name="connsiteX5" fmla="*/ 419282 w 607933"/>
                  <a:gd name="connsiteY5" fmla="*/ 603155 h 603155"/>
                  <a:gd name="connsiteX6" fmla="*/ 213599 w 607933"/>
                  <a:gd name="connsiteY6" fmla="*/ 603155 h 603155"/>
                  <a:gd name="connsiteX7" fmla="*/ 25802 w 607933"/>
                  <a:gd name="connsiteY7" fmla="*/ 603155 h 603155"/>
                  <a:gd name="connsiteX8" fmla="*/ 26796 w 607933"/>
                  <a:gd name="connsiteY8" fmla="*/ 578362 h 603155"/>
                  <a:gd name="connsiteX9" fmla="*/ 142057 w 607933"/>
                  <a:gd name="connsiteY9" fmla="*/ 455386 h 603155"/>
                  <a:gd name="connsiteX10" fmla="*/ 101318 w 607933"/>
                  <a:gd name="connsiteY10" fmla="*/ 364146 h 603155"/>
                  <a:gd name="connsiteX11" fmla="*/ 224529 w 607933"/>
                  <a:gd name="connsiteY11" fmla="*/ 240179 h 603155"/>
                  <a:gd name="connsiteX12" fmla="*/ 412248 w 607933"/>
                  <a:gd name="connsiteY12" fmla="*/ 100181 h 603155"/>
                  <a:gd name="connsiteX13" fmla="*/ 535420 w 607933"/>
                  <a:gd name="connsiteY13" fmla="*/ 223197 h 603155"/>
                  <a:gd name="connsiteX14" fmla="*/ 494694 w 607933"/>
                  <a:gd name="connsiteY14" fmla="*/ 314466 h 603155"/>
                  <a:gd name="connsiteX15" fmla="*/ 571180 w 607933"/>
                  <a:gd name="connsiteY15" fmla="*/ 351172 h 603155"/>
                  <a:gd name="connsiteX16" fmla="*/ 607933 w 607933"/>
                  <a:gd name="connsiteY16" fmla="*/ 439465 h 603155"/>
                  <a:gd name="connsiteX17" fmla="*/ 606940 w 607933"/>
                  <a:gd name="connsiteY17" fmla="*/ 603155 h 603155"/>
                  <a:gd name="connsiteX18" fmla="*/ 458934 w 607933"/>
                  <a:gd name="connsiteY18" fmla="*/ 603155 h 603155"/>
                  <a:gd name="connsiteX19" fmla="*/ 459927 w 607933"/>
                  <a:gd name="connsiteY19" fmla="*/ 582322 h 603155"/>
                  <a:gd name="connsiteX20" fmla="*/ 459927 w 607933"/>
                  <a:gd name="connsiteY20" fmla="*/ 581330 h 603155"/>
                  <a:gd name="connsiteX21" fmla="*/ 459927 w 607933"/>
                  <a:gd name="connsiteY21" fmla="*/ 580338 h 603155"/>
                  <a:gd name="connsiteX22" fmla="*/ 412248 w 607933"/>
                  <a:gd name="connsiteY22" fmla="*/ 463275 h 603155"/>
                  <a:gd name="connsiteX23" fmla="*/ 371521 w 607933"/>
                  <a:gd name="connsiteY23" fmla="*/ 433513 h 603155"/>
                  <a:gd name="connsiteX24" fmla="*/ 387414 w 607933"/>
                  <a:gd name="connsiteY24" fmla="*/ 364069 h 603155"/>
                  <a:gd name="connsiteX25" fmla="*/ 289075 w 607933"/>
                  <a:gd name="connsiteY25" fmla="*/ 214268 h 603155"/>
                  <a:gd name="connsiteX26" fmla="*/ 412248 w 607933"/>
                  <a:gd name="connsiteY26" fmla="*/ 100181 h 603155"/>
                  <a:gd name="connsiteX27" fmla="*/ 114276 w 607933"/>
                  <a:gd name="connsiteY27" fmla="*/ 0 h 603155"/>
                  <a:gd name="connsiteX28" fmla="*/ 148062 w 607933"/>
                  <a:gd name="connsiteY28" fmla="*/ 34732 h 603155"/>
                  <a:gd name="connsiteX29" fmla="*/ 148062 w 607933"/>
                  <a:gd name="connsiteY29" fmla="*/ 79386 h 603155"/>
                  <a:gd name="connsiteX30" fmla="*/ 193772 w 607933"/>
                  <a:gd name="connsiteY30" fmla="*/ 79386 h 603155"/>
                  <a:gd name="connsiteX31" fmla="*/ 228552 w 607933"/>
                  <a:gd name="connsiteY31" fmla="*/ 114117 h 603155"/>
                  <a:gd name="connsiteX32" fmla="*/ 193772 w 607933"/>
                  <a:gd name="connsiteY32" fmla="*/ 148849 h 603155"/>
                  <a:gd name="connsiteX33" fmla="*/ 148062 w 607933"/>
                  <a:gd name="connsiteY33" fmla="*/ 148849 h 603155"/>
                  <a:gd name="connsiteX34" fmla="*/ 148062 w 607933"/>
                  <a:gd name="connsiteY34" fmla="*/ 194495 h 603155"/>
                  <a:gd name="connsiteX35" fmla="*/ 114276 w 607933"/>
                  <a:gd name="connsiteY35" fmla="*/ 228234 h 603155"/>
                  <a:gd name="connsiteX36" fmla="*/ 79496 w 607933"/>
                  <a:gd name="connsiteY36" fmla="*/ 194495 h 603155"/>
                  <a:gd name="connsiteX37" fmla="*/ 79496 w 607933"/>
                  <a:gd name="connsiteY37" fmla="*/ 148849 h 603155"/>
                  <a:gd name="connsiteX38" fmla="*/ 34780 w 607933"/>
                  <a:gd name="connsiteY38" fmla="*/ 148849 h 603155"/>
                  <a:gd name="connsiteX39" fmla="*/ 0 w 607933"/>
                  <a:gd name="connsiteY39" fmla="*/ 114117 h 603155"/>
                  <a:gd name="connsiteX40" fmla="*/ 34780 w 607933"/>
                  <a:gd name="connsiteY40" fmla="*/ 79386 h 603155"/>
                  <a:gd name="connsiteX41" fmla="*/ 79496 w 607933"/>
                  <a:gd name="connsiteY41" fmla="*/ 79386 h 603155"/>
                  <a:gd name="connsiteX42" fmla="*/ 79496 w 607933"/>
                  <a:gd name="connsiteY42" fmla="*/ 34732 h 603155"/>
                  <a:gd name="connsiteX43" fmla="*/ 114276 w 607933"/>
                  <a:gd name="connsiteY43" fmla="*/ 0 h 603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7933" h="603155">
                    <a:moveTo>
                      <a:pt x="224529" y="240179"/>
                    </a:moveTo>
                    <a:cubicBezTo>
                      <a:pt x="293090" y="240179"/>
                      <a:pt x="347740" y="295717"/>
                      <a:pt x="347740" y="364146"/>
                    </a:cubicBezTo>
                    <a:cubicBezTo>
                      <a:pt x="347740" y="399849"/>
                      <a:pt x="331842" y="432576"/>
                      <a:pt x="307001" y="455386"/>
                    </a:cubicBezTo>
                    <a:cubicBezTo>
                      <a:pt x="335816" y="457370"/>
                      <a:pt x="363638" y="470262"/>
                      <a:pt x="384504" y="491089"/>
                    </a:cubicBezTo>
                    <a:cubicBezTo>
                      <a:pt x="407358" y="514891"/>
                      <a:pt x="421269" y="546626"/>
                      <a:pt x="420275" y="580345"/>
                    </a:cubicBezTo>
                    <a:lnTo>
                      <a:pt x="419282" y="603155"/>
                    </a:lnTo>
                    <a:lnTo>
                      <a:pt x="213599" y="603155"/>
                    </a:lnTo>
                    <a:lnTo>
                      <a:pt x="25802" y="603155"/>
                    </a:lnTo>
                    <a:lnTo>
                      <a:pt x="26796" y="578362"/>
                    </a:lnTo>
                    <a:cubicBezTo>
                      <a:pt x="27789" y="512907"/>
                      <a:pt x="78465" y="460345"/>
                      <a:pt x="142057" y="455386"/>
                    </a:cubicBezTo>
                    <a:cubicBezTo>
                      <a:pt x="117216" y="432576"/>
                      <a:pt x="101318" y="399849"/>
                      <a:pt x="101318" y="364146"/>
                    </a:cubicBezTo>
                    <a:cubicBezTo>
                      <a:pt x="101318" y="295717"/>
                      <a:pt x="156962" y="240179"/>
                      <a:pt x="224529" y="240179"/>
                    </a:cubicBezTo>
                    <a:close/>
                    <a:moveTo>
                      <a:pt x="412248" y="100181"/>
                    </a:moveTo>
                    <a:cubicBezTo>
                      <a:pt x="479794" y="100181"/>
                      <a:pt x="535420" y="154745"/>
                      <a:pt x="535420" y="223197"/>
                    </a:cubicBezTo>
                    <a:cubicBezTo>
                      <a:pt x="535420" y="259903"/>
                      <a:pt x="519527" y="291649"/>
                      <a:pt x="494694" y="314466"/>
                    </a:cubicBezTo>
                    <a:cubicBezTo>
                      <a:pt x="523500" y="317442"/>
                      <a:pt x="551313" y="330339"/>
                      <a:pt x="571180" y="351172"/>
                    </a:cubicBezTo>
                    <a:cubicBezTo>
                      <a:pt x="595020" y="374982"/>
                      <a:pt x="607933" y="406728"/>
                      <a:pt x="607933" y="439465"/>
                    </a:cubicBezTo>
                    <a:lnTo>
                      <a:pt x="606940" y="603155"/>
                    </a:lnTo>
                    <a:lnTo>
                      <a:pt x="458934" y="603155"/>
                    </a:lnTo>
                    <a:lnTo>
                      <a:pt x="459927" y="582322"/>
                    </a:lnTo>
                    <a:lnTo>
                      <a:pt x="459927" y="581330"/>
                    </a:lnTo>
                    <a:lnTo>
                      <a:pt x="459927" y="580338"/>
                    </a:lnTo>
                    <a:cubicBezTo>
                      <a:pt x="460921" y="536687"/>
                      <a:pt x="443041" y="494029"/>
                      <a:pt x="412248" y="463275"/>
                    </a:cubicBezTo>
                    <a:cubicBezTo>
                      <a:pt x="400328" y="451370"/>
                      <a:pt x="386421" y="441450"/>
                      <a:pt x="371521" y="433513"/>
                    </a:cubicBezTo>
                    <a:cubicBezTo>
                      <a:pt x="382448" y="411688"/>
                      <a:pt x="387414" y="387878"/>
                      <a:pt x="387414" y="364069"/>
                    </a:cubicBezTo>
                    <a:cubicBezTo>
                      <a:pt x="387414" y="296609"/>
                      <a:pt x="346688" y="239070"/>
                      <a:pt x="289075" y="214268"/>
                    </a:cubicBezTo>
                    <a:cubicBezTo>
                      <a:pt x="294042" y="150776"/>
                      <a:pt x="346688" y="100181"/>
                      <a:pt x="412248" y="100181"/>
                    </a:cubicBezTo>
                    <a:close/>
                    <a:moveTo>
                      <a:pt x="114276" y="0"/>
                    </a:moveTo>
                    <a:cubicBezTo>
                      <a:pt x="133156" y="0"/>
                      <a:pt x="148062" y="15877"/>
                      <a:pt x="148062" y="34732"/>
                    </a:cubicBezTo>
                    <a:lnTo>
                      <a:pt x="148062" y="79386"/>
                    </a:lnTo>
                    <a:lnTo>
                      <a:pt x="193772" y="79386"/>
                    </a:lnTo>
                    <a:cubicBezTo>
                      <a:pt x="212653" y="79386"/>
                      <a:pt x="228552" y="95263"/>
                      <a:pt x="228552" y="114117"/>
                    </a:cubicBezTo>
                    <a:cubicBezTo>
                      <a:pt x="228552" y="132971"/>
                      <a:pt x="212653" y="148849"/>
                      <a:pt x="193772" y="148849"/>
                    </a:cubicBezTo>
                    <a:lnTo>
                      <a:pt x="148062" y="148849"/>
                    </a:lnTo>
                    <a:lnTo>
                      <a:pt x="148062" y="194495"/>
                    </a:lnTo>
                    <a:cubicBezTo>
                      <a:pt x="148062" y="213349"/>
                      <a:pt x="133156" y="228234"/>
                      <a:pt x="114276" y="228234"/>
                    </a:cubicBezTo>
                    <a:cubicBezTo>
                      <a:pt x="95396" y="228234"/>
                      <a:pt x="79496" y="213349"/>
                      <a:pt x="79496" y="194495"/>
                    </a:cubicBezTo>
                    <a:lnTo>
                      <a:pt x="79496" y="148849"/>
                    </a:lnTo>
                    <a:lnTo>
                      <a:pt x="34780" y="148849"/>
                    </a:lnTo>
                    <a:cubicBezTo>
                      <a:pt x="14906" y="148849"/>
                      <a:pt x="0" y="132971"/>
                      <a:pt x="0" y="114117"/>
                    </a:cubicBezTo>
                    <a:cubicBezTo>
                      <a:pt x="0" y="95263"/>
                      <a:pt x="14906" y="79386"/>
                      <a:pt x="34780" y="79386"/>
                    </a:cubicBezTo>
                    <a:lnTo>
                      <a:pt x="79496" y="79386"/>
                    </a:lnTo>
                    <a:lnTo>
                      <a:pt x="79496" y="34732"/>
                    </a:lnTo>
                    <a:cubicBezTo>
                      <a:pt x="79496" y="15877"/>
                      <a:pt x="95396" y="0"/>
                      <a:pt x="1142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4" name="îsľiḋé"/>
              <p:cNvSpPr/>
              <p:nvPr/>
            </p:nvSpPr>
            <p:spPr>
              <a:xfrm>
                <a:off x="8686799" y="2517028"/>
                <a:ext cx="411164" cy="374883"/>
              </a:xfrm>
              <a:custGeom>
                <a:avLst/>
                <a:gdLst>
                  <a:gd name="T0" fmla="*/ 0 w 6593"/>
                  <a:gd name="T1" fmla="*/ 0 h 6020"/>
                  <a:gd name="T2" fmla="*/ 0 w 6593"/>
                  <a:gd name="T3" fmla="*/ 6020 h 6020"/>
                  <a:gd name="T4" fmla="*/ 453 w 6593"/>
                  <a:gd name="T5" fmla="*/ 6020 h 6020"/>
                  <a:gd name="T6" fmla="*/ 453 w 6593"/>
                  <a:gd name="T7" fmla="*/ 4914 h 6020"/>
                  <a:gd name="T8" fmla="*/ 607 w 6593"/>
                  <a:gd name="T9" fmla="*/ 4914 h 6020"/>
                  <a:gd name="T10" fmla="*/ 607 w 6593"/>
                  <a:gd name="T11" fmla="*/ 6014 h 6020"/>
                  <a:gd name="T12" fmla="*/ 2488 w 6593"/>
                  <a:gd name="T13" fmla="*/ 5602 h 6020"/>
                  <a:gd name="T14" fmla="*/ 2488 w 6593"/>
                  <a:gd name="T15" fmla="*/ 1032 h 6020"/>
                  <a:gd name="T16" fmla="*/ 607 w 6593"/>
                  <a:gd name="T17" fmla="*/ 620 h 6020"/>
                  <a:gd name="T18" fmla="*/ 607 w 6593"/>
                  <a:gd name="T19" fmla="*/ 1333 h 6020"/>
                  <a:gd name="T20" fmla="*/ 453 w 6593"/>
                  <a:gd name="T21" fmla="*/ 1333 h 6020"/>
                  <a:gd name="T22" fmla="*/ 453 w 6593"/>
                  <a:gd name="T23" fmla="*/ 454 h 6020"/>
                  <a:gd name="T24" fmla="*/ 6139 w 6593"/>
                  <a:gd name="T25" fmla="*/ 454 h 6020"/>
                  <a:gd name="T26" fmla="*/ 6139 w 6593"/>
                  <a:gd name="T27" fmla="*/ 1333 h 6020"/>
                  <a:gd name="T28" fmla="*/ 5972 w 6593"/>
                  <a:gd name="T29" fmla="*/ 1333 h 6020"/>
                  <a:gd name="T30" fmla="*/ 5972 w 6593"/>
                  <a:gd name="T31" fmla="*/ 620 h 6020"/>
                  <a:gd name="T32" fmla="*/ 4091 w 6593"/>
                  <a:gd name="T33" fmla="*/ 1032 h 6020"/>
                  <a:gd name="T34" fmla="*/ 4091 w 6593"/>
                  <a:gd name="T35" fmla="*/ 5602 h 6020"/>
                  <a:gd name="T36" fmla="*/ 5972 w 6593"/>
                  <a:gd name="T37" fmla="*/ 6014 h 6020"/>
                  <a:gd name="T38" fmla="*/ 5972 w 6593"/>
                  <a:gd name="T39" fmla="*/ 4914 h 6020"/>
                  <a:gd name="T40" fmla="*/ 6139 w 6593"/>
                  <a:gd name="T41" fmla="*/ 4914 h 6020"/>
                  <a:gd name="T42" fmla="*/ 6139 w 6593"/>
                  <a:gd name="T43" fmla="*/ 6020 h 6020"/>
                  <a:gd name="T44" fmla="*/ 6593 w 6593"/>
                  <a:gd name="T45" fmla="*/ 6020 h 6020"/>
                  <a:gd name="T46" fmla="*/ 6593 w 6593"/>
                  <a:gd name="T47" fmla="*/ 0 h 6020"/>
                  <a:gd name="T48" fmla="*/ 0 w 6593"/>
                  <a:gd name="T49" fmla="*/ 0 h 6020"/>
                  <a:gd name="T50" fmla="*/ 2173 w 6593"/>
                  <a:gd name="T51" fmla="*/ 3021 h 6020"/>
                  <a:gd name="T52" fmla="*/ 2295 w 6593"/>
                  <a:gd name="T53" fmla="*/ 3164 h 6020"/>
                  <a:gd name="T54" fmla="*/ 2173 w 6593"/>
                  <a:gd name="T55" fmla="*/ 3307 h 6020"/>
                  <a:gd name="T56" fmla="*/ 2051 w 6593"/>
                  <a:gd name="T57" fmla="*/ 3164 h 6020"/>
                  <a:gd name="T58" fmla="*/ 2173 w 6593"/>
                  <a:gd name="T59" fmla="*/ 3021 h 6020"/>
                  <a:gd name="T60" fmla="*/ 607 w 6593"/>
                  <a:gd name="T61" fmla="*/ 1960 h 6020"/>
                  <a:gd name="T62" fmla="*/ 607 w 6593"/>
                  <a:gd name="T63" fmla="*/ 4287 h 6020"/>
                  <a:gd name="T64" fmla="*/ 453 w 6593"/>
                  <a:gd name="T65" fmla="*/ 4287 h 6020"/>
                  <a:gd name="T66" fmla="*/ 453 w 6593"/>
                  <a:gd name="T67" fmla="*/ 1960 h 6020"/>
                  <a:gd name="T68" fmla="*/ 607 w 6593"/>
                  <a:gd name="T69" fmla="*/ 1960 h 6020"/>
                  <a:gd name="T70" fmla="*/ 4406 w 6593"/>
                  <a:gd name="T71" fmla="*/ 3307 h 6020"/>
                  <a:gd name="T72" fmla="*/ 4285 w 6593"/>
                  <a:gd name="T73" fmla="*/ 3164 h 6020"/>
                  <a:gd name="T74" fmla="*/ 4406 w 6593"/>
                  <a:gd name="T75" fmla="*/ 3021 h 6020"/>
                  <a:gd name="T76" fmla="*/ 4528 w 6593"/>
                  <a:gd name="T77" fmla="*/ 3164 h 6020"/>
                  <a:gd name="T78" fmla="*/ 4406 w 6593"/>
                  <a:gd name="T79" fmla="*/ 3307 h 6020"/>
                  <a:gd name="T80" fmla="*/ 6139 w 6593"/>
                  <a:gd name="T81" fmla="*/ 4287 h 6020"/>
                  <a:gd name="T82" fmla="*/ 5972 w 6593"/>
                  <a:gd name="T83" fmla="*/ 4287 h 6020"/>
                  <a:gd name="T84" fmla="*/ 5972 w 6593"/>
                  <a:gd name="T85" fmla="*/ 1960 h 6020"/>
                  <a:gd name="T86" fmla="*/ 6139 w 6593"/>
                  <a:gd name="T87" fmla="*/ 1960 h 6020"/>
                  <a:gd name="T88" fmla="*/ 6139 w 6593"/>
                  <a:gd name="T89" fmla="*/ 4287 h 6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593" h="6020">
                    <a:moveTo>
                      <a:pt x="0" y="0"/>
                    </a:moveTo>
                    <a:lnTo>
                      <a:pt x="0" y="6020"/>
                    </a:lnTo>
                    <a:lnTo>
                      <a:pt x="453" y="6020"/>
                    </a:lnTo>
                    <a:lnTo>
                      <a:pt x="453" y="4914"/>
                    </a:lnTo>
                    <a:lnTo>
                      <a:pt x="607" y="4914"/>
                    </a:lnTo>
                    <a:lnTo>
                      <a:pt x="607" y="6014"/>
                    </a:lnTo>
                    <a:lnTo>
                      <a:pt x="2488" y="5602"/>
                    </a:lnTo>
                    <a:lnTo>
                      <a:pt x="2488" y="1032"/>
                    </a:lnTo>
                    <a:lnTo>
                      <a:pt x="607" y="620"/>
                    </a:lnTo>
                    <a:lnTo>
                      <a:pt x="607" y="1333"/>
                    </a:lnTo>
                    <a:lnTo>
                      <a:pt x="453" y="1333"/>
                    </a:lnTo>
                    <a:lnTo>
                      <a:pt x="453" y="454"/>
                    </a:lnTo>
                    <a:lnTo>
                      <a:pt x="6139" y="454"/>
                    </a:lnTo>
                    <a:lnTo>
                      <a:pt x="6139" y="1333"/>
                    </a:lnTo>
                    <a:lnTo>
                      <a:pt x="5972" y="1333"/>
                    </a:lnTo>
                    <a:lnTo>
                      <a:pt x="5972" y="620"/>
                    </a:lnTo>
                    <a:lnTo>
                      <a:pt x="4091" y="1032"/>
                    </a:lnTo>
                    <a:lnTo>
                      <a:pt x="4091" y="5602"/>
                    </a:lnTo>
                    <a:lnTo>
                      <a:pt x="5972" y="6014"/>
                    </a:lnTo>
                    <a:lnTo>
                      <a:pt x="5972" y="4914"/>
                    </a:lnTo>
                    <a:lnTo>
                      <a:pt x="6139" y="4914"/>
                    </a:lnTo>
                    <a:lnTo>
                      <a:pt x="6139" y="6020"/>
                    </a:lnTo>
                    <a:lnTo>
                      <a:pt x="6593" y="6020"/>
                    </a:lnTo>
                    <a:lnTo>
                      <a:pt x="6593" y="0"/>
                    </a:lnTo>
                    <a:lnTo>
                      <a:pt x="0" y="0"/>
                    </a:lnTo>
                    <a:close/>
                    <a:moveTo>
                      <a:pt x="2173" y="3021"/>
                    </a:moveTo>
                    <a:cubicBezTo>
                      <a:pt x="2240" y="3021"/>
                      <a:pt x="2295" y="3085"/>
                      <a:pt x="2295" y="3164"/>
                    </a:cubicBezTo>
                    <a:cubicBezTo>
                      <a:pt x="2295" y="3243"/>
                      <a:pt x="2240" y="3307"/>
                      <a:pt x="2173" y="3307"/>
                    </a:cubicBezTo>
                    <a:cubicBezTo>
                      <a:pt x="2106" y="3307"/>
                      <a:pt x="2051" y="3243"/>
                      <a:pt x="2051" y="3164"/>
                    </a:cubicBezTo>
                    <a:cubicBezTo>
                      <a:pt x="2051" y="3085"/>
                      <a:pt x="2106" y="3021"/>
                      <a:pt x="2173" y="3021"/>
                    </a:cubicBezTo>
                    <a:close/>
                    <a:moveTo>
                      <a:pt x="607" y="1960"/>
                    </a:moveTo>
                    <a:lnTo>
                      <a:pt x="607" y="4287"/>
                    </a:lnTo>
                    <a:lnTo>
                      <a:pt x="453" y="4287"/>
                    </a:lnTo>
                    <a:lnTo>
                      <a:pt x="453" y="1960"/>
                    </a:lnTo>
                    <a:lnTo>
                      <a:pt x="607" y="1960"/>
                    </a:lnTo>
                    <a:close/>
                    <a:moveTo>
                      <a:pt x="4406" y="3307"/>
                    </a:moveTo>
                    <a:cubicBezTo>
                      <a:pt x="4339" y="3307"/>
                      <a:pt x="4285" y="3243"/>
                      <a:pt x="4285" y="3164"/>
                    </a:cubicBezTo>
                    <a:cubicBezTo>
                      <a:pt x="4285" y="3085"/>
                      <a:pt x="4339" y="3021"/>
                      <a:pt x="4406" y="3021"/>
                    </a:cubicBezTo>
                    <a:cubicBezTo>
                      <a:pt x="4474" y="3021"/>
                      <a:pt x="4528" y="3085"/>
                      <a:pt x="4528" y="3164"/>
                    </a:cubicBezTo>
                    <a:cubicBezTo>
                      <a:pt x="4528" y="3243"/>
                      <a:pt x="4474" y="3307"/>
                      <a:pt x="4406" y="3307"/>
                    </a:cubicBezTo>
                    <a:close/>
                    <a:moveTo>
                      <a:pt x="6139" y="4287"/>
                    </a:moveTo>
                    <a:lnTo>
                      <a:pt x="5972" y="4287"/>
                    </a:lnTo>
                    <a:lnTo>
                      <a:pt x="5972" y="1960"/>
                    </a:lnTo>
                    <a:lnTo>
                      <a:pt x="6139" y="1960"/>
                    </a:lnTo>
                    <a:lnTo>
                      <a:pt x="6139" y="42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5" name="ïşlïdè"/>
              <p:cNvSpPr/>
              <p:nvPr/>
            </p:nvSpPr>
            <p:spPr>
              <a:xfrm>
                <a:off x="3122071" y="2498888"/>
                <a:ext cx="355092" cy="411163"/>
              </a:xfrm>
              <a:custGeom>
                <a:avLst/>
                <a:gdLst>
                  <a:gd name="T0" fmla="*/ 6017 w 11054"/>
                  <a:gd name="T1" fmla="*/ 11184 h 12800"/>
                  <a:gd name="T2" fmla="*/ 9438 w 11054"/>
                  <a:gd name="T3" fmla="*/ 7763 h 12800"/>
                  <a:gd name="T4" fmla="*/ 8436 w 11054"/>
                  <a:gd name="T5" fmla="*/ 12800 h 12800"/>
                  <a:gd name="T6" fmla="*/ 7092 w 11054"/>
                  <a:gd name="T7" fmla="*/ 9625 h 12800"/>
                  <a:gd name="T8" fmla="*/ 8993 w 11054"/>
                  <a:gd name="T9" fmla="*/ 11526 h 12800"/>
                  <a:gd name="T10" fmla="*/ 8436 w 11054"/>
                  <a:gd name="T11" fmla="*/ 8727 h 12800"/>
                  <a:gd name="T12" fmla="*/ 8436 w 11054"/>
                  <a:gd name="T13" fmla="*/ 10473 h 12800"/>
                  <a:gd name="T14" fmla="*/ 8145 w 11054"/>
                  <a:gd name="T15" fmla="*/ 9309 h 12800"/>
                  <a:gd name="T16" fmla="*/ 8727 w 11054"/>
                  <a:gd name="T17" fmla="*/ 9309 h 12800"/>
                  <a:gd name="T18" fmla="*/ 9018 w 11054"/>
                  <a:gd name="T19" fmla="*/ 9891 h 12800"/>
                  <a:gd name="T20" fmla="*/ 9018 w 11054"/>
                  <a:gd name="T21" fmla="*/ 10473 h 12800"/>
                  <a:gd name="T22" fmla="*/ 6691 w 11054"/>
                  <a:gd name="T23" fmla="*/ 7564 h 12800"/>
                  <a:gd name="T24" fmla="*/ 5236 w 11054"/>
                  <a:gd name="T25" fmla="*/ 7855 h 12800"/>
                  <a:gd name="T26" fmla="*/ 4945 w 11054"/>
                  <a:gd name="T27" fmla="*/ 9309 h 12800"/>
                  <a:gd name="T28" fmla="*/ 4654 w 11054"/>
                  <a:gd name="T29" fmla="*/ 7855 h 12800"/>
                  <a:gd name="T30" fmla="*/ 3200 w 11054"/>
                  <a:gd name="T31" fmla="*/ 7564 h 12800"/>
                  <a:gd name="T32" fmla="*/ 4654 w 11054"/>
                  <a:gd name="T33" fmla="*/ 7273 h 12800"/>
                  <a:gd name="T34" fmla="*/ 3491 w 11054"/>
                  <a:gd name="T35" fmla="*/ 6691 h 12800"/>
                  <a:gd name="T36" fmla="*/ 3491 w 11054"/>
                  <a:gd name="T37" fmla="*/ 6109 h 12800"/>
                  <a:gd name="T38" fmla="*/ 3283 w 11054"/>
                  <a:gd name="T39" fmla="*/ 5127 h 12800"/>
                  <a:gd name="T40" fmla="*/ 3677 w 11054"/>
                  <a:gd name="T41" fmla="*/ 4730 h 12800"/>
                  <a:gd name="T42" fmla="*/ 5089 w 11054"/>
                  <a:gd name="T43" fmla="*/ 5861 h 12800"/>
                  <a:gd name="T44" fmla="*/ 6605 w 11054"/>
                  <a:gd name="T45" fmla="*/ 4741 h 12800"/>
                  <a:gd name="T46" fmla="*/ 5632 w 11054"/>
                  <a:gd name="T47" fmla="*/ 6109 h 12800"/>
                  <a:gd name="T48" fmla="*/ 6691 w 11054"/>
                  <a:gd name="T49" fmla="*/ 6400 h 12800"/>
                  <a:gd name="T50" fmla="*/ 5236 w 11054"/>
                  <a:gd name="T51" fmla="*/ 6691 h 12800"/>
                  <a:gd name="T52" fmla="*/ 6400 w 11054"/>
                  <a:gd name="T53" fmla="*/ 7273 h 12800"/>
                  <a:gd name="T54" fmla="*/ 8727 w 11054"/>
                  <a:gd name="T55" fmla="*/ 6400 h 12800"/>
                  <a:gd name="T56" fmla="*/ 8145 w 11054"/>
                  <a:gd name="T57" fmla="*/ 2327 h 12800"/>
                  <a:gd name="T58" fmla="*/ 6691 w 11054"/>
                  <a:gd name="T59" fmla="*/ 3491 h 12800"/>
                  <a:gd name="T60" fmla="*/ 2036 w 11054"/>
                  <a:gd name="T61" fmla="*/ 2327 h 12800"/>
                  <a:gd name="T62" fmla="*/ 1163 w 11054"/>
                  <a:gd name="T63" fmla="*/ 2909 h 12800"/>
                  <a:gd name="T64" fmla="*/ 1745 w 11054"/>
                  <a:gd name="T65" fmla="*/ 11636 h 12800"/>
                  <a:gd name="T66" fmla="*/ 5236 w 11054"/>
                  <a:gd name="T67" fmla="*/ 12218 h 12800"/>
                  <a:gd name="T68" fmla="*/ 1163 w 11054"/>
                  <a:gd name="T69" fmla="*/ 12800 h 12800"/>
                  <a:gd name="T70" fmla="*/ 0 w 11054"/>
                  <a:gd name="T71" fmla="*/ 2327 h 12800"/>
                  <a:gd name="T72" fmla="*/ 2036 w 11054"/>
                  <a:gd name="T73" fmla="*/ 1164 h 12800"/>
                  <a:gd name="T74" fmla="*/ 6691 w 11054"/>
                  <a:gd name="T75" fmla="*/ 0 h 12800"/>
                  <a:gd name="T76" fmla="*/ 8727 w 11054"/>
                  <a:gd name="T77" fmla="*/ 1164 h 12800"/>
                  <a:gd name="T78" fmla="*/ 9891 w 11054"/>
                  <a:gd name="T79" fmla="*/ 6400 h 12800"/>
                  <a:gd name="T80" fmla="*/ 6691 w 11054"/>
                  <a:gd name="T81" fmla="*/ 1455 h 12800"/>
                  <a:gd name="T82" fmla="*/ 3491 w 11054"/>
                  <a:gd name="T83" fmla="*/ 1164 h 12800"/>
                  <a:gd name="T84" fmla="*/ 3200 w 11054"/>
                  <a:gd name="T85" fmla="*/ 2036 h 12800"/>
                  <a:gd name="T86" fmla="*/ 6400 w 11054"/>
                  <a:gd name="T87" fmla="*/ 2327 h 12800"/>
                  <a:gd name="T88" fmla="*/ 6691 w 11054"/>
                  <a:gd name="T89" fmla="*/ 1455 h 1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054" h="12800">
                    <a:moveTo>
                      <a:pt x="8436" y="12800"/>
                    </a:moveTo>
                    <a:cubicBezTo>
                      <a:pt x="7377" y="12800"/>
                      <a:pt x="6422" y="12162"/>
                      <a:pt x="6017" y="11184"/>
                    </a:cubicBezTo>
                    <a:cubicBezTo>
                      <a:pt x="5612" y="10205"/>
                      <a:pt x="5836" y="9079"/>
                      <a:pt x="6585" y="8331"/>
                    </a:cubicBezTo>
                    <a:cubicBezTo>
                      <a:pt x="7334" y="7582"/>
                      <a:pt x="8460" y="7358"/>
                      <a:pt x="9438" y="7763"/>
                    </a:cubicBezTo>
                    <a:cubicBezTo>
                      <a:pt x="10416" y="8168"/>
                      <a:pt x="11054" y="9123"/>
                      <a:pt x="11054" y="10182"/>
                    </a:cubicBezTo>
                    <a:cubicBezTo>
                      <a:pt x="11054" y="11628"/>
                      <a:pt x="9882" y="12800"/>
                      <a:pt x="8436" y="12800"/>
                    </a:cubicBezTo>
                    <a:close/>
                    <a:moveTo>
                      <a:pt x="8436" y="8727"/>
                    </a:moveTo>
                    <a:cubicBezTo>
                      <a:pt x="7848" y="8727"/>
                      <a:pt x="7317" y="9082"/>
                      <a:pt x="7092" y="9625"/>
                    </a:cubicBezTo>
                    <a:cubicBezTo>
                      <a:pt x="6867" y="10169"/>
                      <a:pt x="6992" y="10794"/>
                      <a:pt x="7408" y="11210"/>
                    </a:cubicBezTo>
                    <a:cubicBezTo>
                      <a:pt x="7824" y="11626"/>
                      <a:pt x="8449" y="11751"/>
                      <a:pt x="8993" y="11526"/>
                    </a:cubicBezTo>
                    <a:cubicBezTo>
                      <a:pt x="9536" y="11301"/>
                      <a:pt x="9891" y="10770"/>
                      <a:pt x="9891" y="10182"/>
                    </a:cubicBezTo>
                    <a:cubicBezTo>
                      <a:pt x="9891" y="9378"/>
                      <a:pt x="9239" y="8727"/>
                      <a:pt x="8436" y="8727"/>
                    </a:cubicBezTo>
                    <a:close/>
                    <a:moveTo>
                      <a:pt x="9018" y="10473"/>
                    </a:moveTo>
                    <a:lnTo>
                      <a:pt x="8436" y="10473"/>
                    </a:lnTo>
                    <a:cubicBezTo>
                      <a:pt x="8275" y="10473"/>
                      <a:pt x="8145" y="10342"/>
                      <a:pt x="8145" y="10182"/>
                    </a:cubicBezTo>
                    <a:lnTo>
                      <a:pt x="8145" y="9309"/>
                    </a:lnTo>
                    <a:cubicBezTo>
                      <a:pt x="8145" y="9148"/>
                      <a:pt x="8275" y="9018"/>
                      <a:pt x="8436" y="9018"/>
                    </a:cubicBezTo>
                    <a:cubicBezTo>
                      <a:pt x="8597" y="9018"/>
                      <a:pt x="8727" y="9148"/>
                      <a:pt x="8727" y="9309"/>
                    </a:cubicBezTo>
                    <a:lnTo>
                      <a:pt x="8727" y="9891"/>
                    </a:lnTo>
                    <a:lnTo>
                      <a:pt x="9018" y="9891"/>
                    </a:lnTo>
                    <a:cubicBezTo>
                      <a:pt x="9179" y="9891"/>
                      <a:pt x="9309" y="10021"/>
                      <a:pt x="9309" y="10182"/>
                    </a:cubicBezTo>
                    <a:cubicBezTo>
                      <a:pt x="9309" y="10342"/>
                      <a:pt x="9179" y="10473"/>
                      <a:pt x="9018" y="10473"/>
                    </a:cubicBezTo>
                    <a:close/>
                    <a:moveTo>
                      <a:pt x="6400" y="7273"/>
                    </a:moveTo>
                    <a:cubicBezTo>
                      <a:pt x="6560" y="7273"/>
                      <a:pt x="6691" y="7403"/>
                      <a:pt x="6691" y="7564"/>
                    </a:cubicBezTo>
                    <a:cubicBezTo>
                      <a:pt x="6691" y="7724"/>
                      <a:pt x="6560" y="7855"/>
                      <a:pt x="6400" y="7855"/>
                    </a:cubicBezTo>
                    <a:lnTo>
                      <a:pt x="5236" y="7855"/>
                    </a:lnTo>
                    <a:lnTo>
                      <a:pt x="5236" y="9018"/>
                    </a:lnTo>
                    <a:cubicBezTo>
                      <a:pt x="5236" y="9179"/>
                      <a:pt x="5106" y="9309"/>
                      <a:pt x="4945" y="9309"/>
                    </a:cubicBezTo>
                    <a:cubicBezTo>
                      <a:pt x="4785" y="9309"/>
                      <a:pt x="4654" y="9179"/>
                      <a:pt x="4654" y="9018"/>
                    </a:cubicBezTo>
                    <a:lnTo>
                      <a:pt x="4654" y="7855"/>
                    </a:lnTo>
                    <a:lnTo>
                      <a:pt x="3491" y="7855"/>
                    </a:lnTo>
                    <a:cubicBezTo>
                      <a:pt x="3330" y="7855"/>
                      <a:pt x="3200" y="7724"/>
                      <a:pt x="3200" y="7564"/>
                    </a:cubicBezTo>
                    <a:cubicBezTo>
                      <a:pt x="3200" y="7403"/>
                      <a:pt x="3330" y="7273"/>
                      <a:pt x="3491" y="7273"/>
                    </a:cubicBezTo>
                    <a:lnTo>
                      <a:pt x="4654" y="7273"/>
                    </a:lnTo>
                    <a:lnTo>
                      <a:pt x="4654" y="6691"/>
                    </a:lnTo>
                    <a:lnTo>
                      <a:pt x="3491" y="6691"/>
                    </a:lnTo>
                    <a:cubicBezTo>
                      <a:pt x="3330" y="6691"/>
                      <a:pt x="3200" y="6561"/>
                      <a:pt x="3200" y="6400"/>
                    </a:cubicBezTo>
                    <a:cubicBezTo>
                      <a:pt x="3200" y="6239"/>
                      <a:pt x="3330" y="6109"/>
                      <a:pt x="3491" y="6109"/>
                    </a:cubicBezTo>
                    <a:lnTo>
                      <a:pt x="4260" y="6109"/>
                    </a:lnTo>
                    <a:lnTo>
                      <a:pt x="3283" y="5127"/>
                    </a:lnTo>
                    <a:cubicBezTo>
                      <a:pt x="3174" y="5017"/>
                      <a:pt x="3174" y="4840"/>
                      <a:pt x="3283" y="4730"/>
                    </a:cubicBezTo>
                    <a:cubicBezTo>
                      <a:pt x="3391" y="4620"/>
                      <a:pt x="3569" y="4620"/>
                      <a:pt x="3677" y="4730"/>
                    </a:cubicBezTo>
                    <a:lnTo>
                      <a:pt x="4803" y="5861"/>
                    </a:lnTo>
                    <a:cubicBezTo>
                      <a:pt x="4890" y="5803"/>
                      <a:pt x="5003" y="5803"/>
                      <a:pt x="5089" y="5861"/>
                    </a:cubicBezTo>
                    <a:lnTo>
                      <a:pt x="6213" y="4738"/>
                    </a:lnTo>
                    <a:cubicBezTo>
                      <a:pt x="6323" y="4631"/>
                      <a:pt x="6497" y="4633"/>
                      <a:pt x="6605" y="4741"/>
                    </a:cubicBezTo>
                    <a:cubicBezTo>
                      <a:pt x="6713" y="4849"/>
                      <a:pt x="6714" y="5023"/>
                      <a:pt x="6608" y="5133"/>
                    </a:cubicBezTo>
                    <a:lnTo>
                      <a:pt x="5632" y="6109"/>
                    </a:lnTo>
                    <a:lnTo>
                      <a:pt x="6400" y="6109"/>
                    </a:lnTo>
                    <a:cubicBezTo>
                      <a:pt x="6560" y="6109"/>
                      <a:pt x="6691" y="6239"/>
                      <a:pt x="6691" y="6400"/>
                    </a:cubicBezTo>
                    <a:cubicBezTo>
                      <a:pt x="6691" y="6561"/>
                      <a:pt x="6560" y="6691"/>
                      <a:pt x="6400" y="6691"/>
                    </a:cubicBezTo>
                    <a:lnTo>
                      <a:pt x="5236" y="6691"/>
                    </a:lnTo>
                    <a:lnTo>
                      <a:pt x="5236" y="7273"/>
                    </a:lnTo>
                    <a:lnTo>
                      <a:pt x="6400" y="7273"/>
                    </a:lnTo>
                    <a:close/>
                    <a:moveTo>
                      <a:pt x="9309" y="6982"/>
                    </a:moveTo>
                    <a:cubicBezTo>
                      <a:pt x="8987" y="6982"/>
                      <a:pt x="8727" y="6721"/>
                      <a:pt x="8727" y="6400"/>
                    </a:cubicBezTo>
                    <a:lnTo>
                      <a:pt x="8727" y="2909"/>
                    </a:lnTo>
                    <a:cubicBezTo>
                      <a:pt x="8727" y="2588"/>
                      <a:pt x="8467" y="2327"/>
                      <a:pt x="8145" y="2327"/>
                    </a:cubicBezTo>
                    <a:lnTo>
                      <a:pt x="7854" y="2327"/>
                    </a:lnTo>
                    <a:cubicBezTo>
                      <a:pt x="7854" y="2970"/>
                      <a:pt x="7333" y="3491"/>
                      <a:pt x="6691" y="3491"/>
                    </a:cubicBezTo>
                    <a:lnTo>
                      <a:pt x="3200" y="3491"/>
                    </a:lnTo>
                    <a:cubicBezTo>
                      <a:pt x="2557" y="3491"/>
                      <a:pt x="2036" y="2970"/>
                      <a:pt x="2036" y="2327"/>
                    </a:cubicBezTo>
                    <a:lnTo>
                      <a:pt x="1745" y="2327"/>
                    </a:lnTo>
                    <a:cubicBezTo>
                      <a:pt x="1424" y="2327"/>
                      <a:pt x="1163" y="2588"/>
                      <a:pt x="1163" y="2909"/>
                    </a:cubicBezTo>
                    <a:lnTo>
                      <a:pt x="1163" y="11055"/>
                    </a:lnTo>
                    <a:cubicBezTo>
                      <a:pt x="1163" y="11376"/>
                      <a:pt x="1424" y="11636"/>
                      <a:pt x="1745" y="11636"/>
                    </a:cubicBezTo>
                    <a:lnTo>
                      <a:pt x="4654" y="11636"/>
                    </a:lnTo>
                    <a:cubicBezTo>
                      <a:pt x="4976" y="11636"/>
                      <a:pt x="5236" y="11897"/>
                      <a:pt x="5236" y="12218"/>
                    </a:cubicBezTo>
                    <a:cubicBezTo>
                      <a:pt x="5236" y="12539"/>
                      <a:pt x="4976" y="12800"/>
                      <a:pt x="4654" y="12800"/>
                    </a:cubicBezTo>
                    <a:lnTo>
                      <a:pt x="1163" y="12800"/>
                    </a:lnTo>
                    <a:cubicBezTo>
                      <a:pt x="521" y="12800"/>
                      <a:pt x="0" y="12279"/>
                      <a:pt x="0" y="11636"/>
                    </a:cubicBezTo>
                    <a:lnTo>
                      <a:pt x="0" y="2327"/>
                    </a:lnTo>
                    <a:cubicBezTo>
                      <a:pt x="0" y="1685"/>
                      <a:pt x="521" y="1164"/>
                      <a:pt x="1163" y="1164"/>
                    </a:cubicBezTo>
                    <a:lnTo>
                      <a:pt x="2036" y="1164"/>
                    </a:lnTo>
                    <a:cubicBezTo>
                      <a:pt x="2036" y="521"/>
                      <a:pt x="2557" y="0"/>
                      <a:pt x="3200" y="0"/>
                    </a:cubicBezTo>
                    <a:lnTo>
                      <a:pt x="6691" y="0"/>
                    </a:lnTo>
                    <a:cubicBezTo>
                      <a:pt x="7333" y="0"/>
                      <a:pt x="7854" y="521"/>
                      <a:pt x="7854" y="1164"/>
                    </a:cubicBezTo>
                    <a:lnTo>
                      <a:pt x="8727" y="1164"/>
                    </a:lnTo>
                    <a:cubicBezTo>
                      <a:pt x="9370" y="1164"/>
                      <a:pt x="9891" y="1685"/>
                      <a:pt x="9891" y="2327"/>
                    </a:cubicBezTo>
                    <a:lnTo>
                      <a:pt x="9891" y="6400"/>
                    </a:lnTo>
                    <a:cubicBezTo>
                      <a:pt x="9891" y="6721"/>
                      <a:pt x="9630" y="6982"/>
                      <a:pt x="9309" y="6982"/>
                    </a:cubicBezTo>
                    <a:close/>
                    <a:moveTo>
                      <a:pt x="6691" y="1455"/>
                    </a:moveTo>
                    <a:cubicBezTo>
                      <a:pt x="6691" y="1294"/>
                      <a:pt x="6560" y="1164"/>
                      <a:pt x="6400" y="1164"/>
                    </a:cubicBezTo>
                    <a:lnTo>
                      <a:pt x="3491" y="1164"/>
                    </a:lnTo>
                    <a:cubicBezTo>
                      <a:pt x="3330" y="1164"/>
                      <a:pt x="3200" y="1294"/>
                      <a:pt x="3200" y="1455"/>
                    </a:cubicBezTo>
                    <a:lnTo>
                      <a:pt x="3200" y="2036"/>
                    </a:lnTo>
                    <a:cubicBezTo>
                      <a:pt x="3200" y="2197"/>
                      <a:pt x="3330" y="2327"/>
                      <a:pt x="3491" y="2327"/>
                    </a:cubicBezTo>
                    <a:lnTo>
                      <a:pt x="6400" y="2327"/>
                    </a:lnTo>
                    <a:cubicBezTo>
                      <a:pt x="6560" y="2327"/>
                      <a:pt x="6691" y="2197"/>
                      <a:pt x="6691" y="2036"/>
                    </a:cubicBezTo>
                    <a:lnTo>
                      <a:pt x="6691" y="14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6" name="í$1îḑê"/>
              <p:cNvSpPr/>
              <p:nvPr/>
            </p:nvSpPr>
            <p:spPr>
              <a:xfrm>
                <a:off x="9553167" y="3460665"/>
                <a:ext cx="411163" cy="411163"/>
              </a:xfrm>
              <a:custGeom>
                <a:avLst/>
                <a:gdLst>
                  <a:gd name="T0" fmla="*/ 12333 w 13268"/>
                  <a:gd name="T1" fmla="*/ 5455 h 13268"/>
                  <a:gd name="T2" fmla="*/ 11152 w 13268"/>
                  <a:gd name="T3" fmla="*/ 6634 h 13268"/>
                  <a:gd name="T4" fmla="*/ 8433 w 13268"/>
                  <a:gd name="T5" fmla="*/ 7095 h 13268"/>
                  <a:gd name="T6" fmla="*/ 11152 w 13268"/>
                  <a:gd name="T7" fmla="*/ 4376 h 13268"/>
                  <a:gd name="T8" fmla="*/ 11152 w 13268"/>
                  <a:gd name="T9" fmla="*/ 3246 h 13268"/>
                  <a:gd name="T10" fmla="*/ 10023 w 13268"/>
                  <a:gd name="T11" fmla="*/ 2115 h 13268"/>
                  <a:gd name="T12" fmla="*/ 8894 w 13268"/>
                  <a:gd name="T13" fmla="*/ 2115 h 13268"/>
                  <a:gd name="T14" fmla="*/ 6174 w 13268"/>
                  <a:gd name="T15" fmla="*/ 4836 h 13268"/>
                  <a:gd name="T16" fmla="*/ 6635 w 13268"/>
                  <a:gd name="T17" fmla="*/ 2115 h 13268"/>
                  <a:gd name="T18" fmla="*/ 7814 w 13268"/>
                  <a:gd name="T19" fmla="*/ 935 h 13268"/>
                  <a:gd name="T20" fmla="*/ 11202 w 13268"/>
                  <a:gd name="T21" fmla="*/ 935 h 13268"/>
                  <a:gd name="T22" fmla="*/ 12333 w 13268"/>
                  <a:gd name="T23" fmla="*/ 2065 h 13268"/>
                  <a:gd name="T24" fmla="*/ 12333 w 13268"/>
                  <a:gd name="T25" fmla="*/ 5455 h 13268"/>
                  <a:gd name="T26" fmla="*/ 4376 w 13268"/>
                  <a:gd name="T27" fmla="*/ 8893 h 13268"/>
                  <a:gd name="T28" fmla="*/ 4376 w 13268"/>
                  <a:gd name="T29" fmla="*/ 7763 h 13268"/>
                  <a:gd name="T30" fmla="*/ 7764 w 13268"/>
                  <a:gd name="T31" fmla="*/ 4375 h 13268"/>
                  <a:gd name="T32" fmla="*/ 8894 w 13268"/>
                  <a:gd name="T33" fmla="*/ 4375 h 13268"/>
                  <a:gd name="T34" fmla="*/ 8894 w 13268"/>
                  <a:gd name="T35" fmla="*/ 5504 h 13268"/>
                  <a:gd name="T36" fmla="*/ 5505 w 13268"/>
                  <a:gd name="T37" fmla="*/ 8893 h 13268"/>
                  <a:gd name="T38" fmla="*/ 4376 w 13268"/>
                  <a:gd name="T39" fmla="*/ 8893 h 13268"/>
                  <a:gd name="T40" fmla="*/ 2116 w 13268"/>
                  <a:gd name="T41" fmla="*/ 10023 h 13268"/>
                  <a:gd name="T42" fmla="*/ 3246 w 13268"/>
                  <a:gd name="T43" fmla="*/ 11152 h 13268"/>
                  <a:gd name="T44" fmla="*/ 4375 w 13268"/>
                  <a:gd name="T45" fmla="*/ 11152 h 13268"/>
                  <a:gd name="T46" fmla="*/ 7096 w 13268"/>
                  <a:gd name="T47" fmla="*/ 8432 h 13268"/>
                  <a:gd name="T48" fmla="*/ 6635 w 13268"/>
                  <a:gd name="T49" fmla="*/ 11152 h 13268"/>
                  <a:gd name="T50" fmla="*/ 5555 w 13268"/>
                  <a:gd name="T51" fmla="*/ 12332 h 13268"/>
                  <a:gd name="T52" fmla="*/ 2166 w 13268"/>
                  <a:gd name="T53" fmla="*/ 12332 h 13268"/>
                  <a:gd name="T54" fmla="*/ 936 w 13268"/>
                  <a:gd name="T55" fmla="*/ 11103 h 13268"/>
                  <a:gd name="T56" fmla="*/ 936 w 13268"/>
                  <a:gd name="T57" fmla="*/ 7714 h 13268"/>
                  <a:gd name="T58" fmla="*/ 2116 w 13268"/>
                  <a:gd name="T59" fmla="*/ 6634 h 13268"/>
                  <a:gd name="T60" fmla="*/ 4837 w 13268"/>
                  <a:gd name="T61" fmla="*/ 6173 h 13268"/>
                  <a:gd name="T62" fmla="*/ 2116 w 13268"/>
                  <a:gd name="T63" fmla="*/ 8893 h 13268"/>
                  <a:gd name="T64" fmla="*/ 2116 w 13268"/>
                  <a:gd name="T65" fmla="*/ 10023 h 13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68" h="13268">
                    <a:moveTo>
                      <a:pt x="12333" y="5455"/>
                    </a:moveTo>
                    <a:lnTo>
                      <a:pt x="11152" y="6634"/>
                    </a:lnTo>
                    <a:cubicBezTo>
                      <a:pt x="10415" y="7371"/>
                      <a:pt x="9322" y="7519"/>
                      <a:pt x="8433" y="7095"/>
                    </a:cubicBezTo>
                    <a:lnTo>
                      <a:pt x="11152" y="4376"/>
                    </a:lnTo>
                    <a:cubicBezTo>
                      <a:pt x="11464" y="4064"/>
                      <a:pt x="11464" y="3558"/>
                      <a:pt x="11152" y="3246"/>
                    </a:cubicBezTo>
                    <a:lnTo>
                      <a:pt x="10023" y="2115"/>
                    </a:lnTo>
                    <a:cubicBezTo>
                      <a:pt x="9711" y="1803"/>
                      <a:pt x="9205" y="1803"/>
                      <a:pt x="8894" y="2115"/>
                    </a:cubicBezTo>
                    <a:lnTo>
                      <a:pt x="6174" y="4836"/>
                    </a:lnTo>
                    <a:cubicBezTo>
                      <a:pt x="5751" y="3946"/>
                      <a:pt x="5898" y="2852"/>
                      <a:pt x="6635" y="2115"/>
                    </a:cubicBezTo>
                    <a:lnTo>
                      <a:pt x="7814" y="935"/>
                    </a:lnTo>
                    <a:cubicBezTo>
                      <a:pt x="8750" y="0"/>
                      <a:pt x="10268" y="0"/>
                      <a:pt x="11202" y="935"/>
                    </a:cubicBezTo>
                    <a:lnTo>
                      <a:pt x="12333" y="2065"/>
                    </a:lnTo>
                    <a:cubicBezTo>
                      <a:pt x="13268" y="3001"/>
                      <a:pt x="13268" y="4519"/>
                      <a:pt x="12333" y="5455"/>
                    </a:cubicBezTo>
                    <a:close/>
                    <a:moveTo>
                      <a:pt x="4376" y="8893"/>
                    </a:moveTo>
                    <a:cubicBezTo>
                      <a:pt x="4064" y="8581"/>
                      <a:pt x="4064" y="8075"/>
                      <a:pt x="4376" y="7763"/>
                    </a:cubicBezTo>
                    <a:lnTo>
                      <a:pt x="7764" y="4375"/>
                    </a:lnTo>
                    <a:cubicBezTo>
                      <a:pt x="8077" y="4063"/>
                      <a:pt x="8581" y="4063"/>
                      <a:pt x="8894" y="4375"/>
                    </a:cubicBezTo>
                    <a:cubicBezTo>
                      <a:pt x="9206" y="4687"/>
                      <a:pt x="9206" y="5192"/>
                      <a:pt x="8894" y="5504"/>
                    </a:cubicBezTo>
                    <a:lnTo>
                      <a:pt x="5505" y="8893"/>
                    </a:lnTo>
                    <a:cubicBezTo>
                      <a:pt x="5194" y="9205"/>
                      <a:pt x="4688" y="9205"/>
                      <a:pt x="4376" y="8893"/>
                    </a:cubicBezTo>
                    <a:close/>
                    <a:moveTo>
                      <a:pt x="2116" y="10023"/>
                    </a:moveTo>
                    <a:lnTo>
                      <a:pt x="3246" y="11152"/>
                    </a:lnTo>
                    <a:cubicBezTo>
                      <a:pt x="3558" y="11464"/>
                      <a:pt x="4064" y="11464"/>
                      <a:pt x="4375" y="11152"/>
                    </a:cubicBezTo>
                    <a:lnTo>
                      <a:pt x="7096" y="8432"/>
                    </a:lnTo>
                    <a:cubicBezTo>
                      <a:pt x="7519" y="9321"/>
                      <a:pt x="7371" y="10415"/>
                      <a:pt x="6635" y="11152"/>
                    </a:cubicBezTo>
                    <a:lnTo>
                      <a:pt x="5555" y="12332"/>
                    </a:lnTo>
                    <a:cubicBezTo>
                      <a:pt x="4619" y="13268"/>
                      <a:pt x="3102" y="13268"/>
                      <a:pt x="2166" y="12332"/>
                    </a:cubicBezTo>
                    <a:lnTo>
                      <a:pt x="936" y="11103"/>
                    </a:lnTo>
                    <a:cubicBezTo>
                      <a:pt x="0" y="10167"/>
                      <a:pt x="0" y="8650"/>
                      <a:pt x="936" y="7714"/>
                    </a:cubicBezTo>
                    <a:lnTo>
                      <a:pt x="2116" y="6634"/>
                    </a:lnTo>
                    <a:cubicBezTo>
                      <a:pt x="2854" y="5897"/>
                      <a:pt x="3946" y="5749"/>
                      <a:pt x="4837" y="6173"/>
                    </a:cubicBezTo>
                    <a:lnTo>
                      <a:pt x="2116" y="8893"/>
                    </a:lnTo>
                    <a:cubicBezTo>
                      <a:pt x="1805" y="9205"/>
                      <a:pt x="1805" y="9710"/>
                      <a:pt x="2116" y="100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7" name="iṩľíḍè"/>
              <p:cNvSpPr/>
              <p:nvPr/>
            </p:nvSpPr>
            <p:spPr>
              <a:xfrm>
                <a:off x="2227669" y="3458652"/>
                <a:ext cx="411163" cy="411163"/>
              </a:xfrm>
              <a:custGeom>
                <a:avLst/>
                <a:gdLst>
                  <a:gd name="connsiteX0" fmla="*/ 141461 w 365751"/>
                  <a:gd name="connsiteY0" fmla="*/ 121863 h 365751"/>
                  <a:gd name="connsiteX1" fmla="*/ 127632 w 365751"/>
                  <a:gd name="connsiteY1" fmla="*/ 127686 h 365751"/>
                  <a:gd name="connsiteX2" fmla="*/ 127632 w 365751"/>
                  <a:gd name="connsiteY2" fmla="*/ 155551 h 365751"/>
                  <a:gd name="connsiteX3" fmla="*/ 165017 w 365751"/>
                  <a:gd name="connsiteY3" fmla="*/ 193275 h 365751"/>
                  <a:gd name="connsiteX4" fmla="*/ 162540 w 365751"/>
                  <a:gd name="connsiteY4" fmla="*/ 202992 h 365751"/>
                  <a:gd name="connsiteX5" fmla="*/ 162540 w 365751"/>
                  <a:gd name="connsiteY5" fmla="*/ 203183 h 365751"/>
                  <a:gd name="connsiteX6" fmla="*/ 111773 w 365751"/>
                  <a:gd name="connsiteY6" fmla="*/ 203183 h 365751"/>
                  <a:gd name="connsiteX7" fmla="*/ 101582 w 365751"/>
                  <a:gd name="connsiteY7" fmla="*/ 213329 h 365751"/>
                  <a:gd name="connsiteX8" fmla="*/ 111773 w 365751"/>
                  <a:gd name="connsiteY8" fmla="*/ 223474 h 365751"/>
                  <a:gd name="connsiteX9" fmla="*/ 162540 w 365751"/>
                  <a:gd name="connsiteY9" fmla="*/ 223474 h 365751"/>
                  <a:gd name="connsiteX10" fmla="*/ 162540 w 365751"/>
                  <a:gd name="connsiteY10" fmla="*/ 243813 h 365751"/>
                  <a:gd name="connsiteX11" fmla="*/ 111773 w 365751"/>
                  <a:gd name="connsiteY11" fmla="*/ 243813 h 365751"/>
                  <a:gd name="connsiteX12" fmla="*/ 101582 w 365751"/>
                  <a:gd name="connsiteY12" fmla="*/ 253959 h 365751"/>
                  <a:gd name="connsiteX13" fmla="*/ 111773 w 365751"/>
                  <a:gd name="connsiteY13" fmla="*/ 264152 h 365751"/>
                  <a:gd name="connsiteX14" fmla="*/ 162540 w 365751"/>
                  <a:gd name="connsiteY14" fmla="*/ 264152 h 365751"/>
                  <a:gd name="connsiteX15" fmla="*/ 162540 w 365751"/>
                  <a:gd name="connsiteY15" fmla="*/ 284681 h 365751"/>
                  <a:gd name="connsiteX16" fmla="*/ 182876 w 365751"/>
                  <a:gd name="connsiteY16" fmla="*/ 304782 h 365751"/>
                  <a:gd name="connsiteX17" fmla="*/ 203211 w 365751"/>
                  <a:gd name="connsiteY17" fmla="*/ 284681 h 365751"/>
                  <a:gd name="connsiteX18" fmla="*/ 203211 w 365751"/>
                  <a:gd name="connsiteY18" fmla="*/ 264152 h 365751"/>
                  <a:gd name="connsiteX19" fmla="*/ 253978 w 365751"/>
                  <a:gd name="connsiteY19" fmla="*/ 264152 h 365751"/>
                  <a:gd name="connsiteX20" fmla="*/ 264169 w 365751"/>
                  <a:gd name="connsiteY20" fmla="*/ 253959 h 365751"/>
                  <a:gd name="connsiteX21" fmla="*/ 253978 w 365751"/>
                  <a:gd name="connsiteY21" fmla="*/ 243813 h 365751"/>
                  <a:gd name="connsiteX22" fmla="*/ 203211 w 365751"/>
                  <a:gd name="connsiteY22" fmla="*/ 243813 h 365751"/>
                  <a:gd name="connsiteX23" fmla="*/ 203211 w 365751"/>
                  <a:gd name="connsiteY23" fmla="*/ 223474 h 365751"/>
                  <a:gd name="connsiteX24" fmla="*/ 253978 w 365751"/>
                  <a:gd name="connsiteY24" fmla="*/ 223474 h 365751"/>
                  <a:gd name="connsiteX25" fmla="*/ 264169 w 365751"/>
                  <a:gd name="connsiteY25" fmla="*/ 213329 h 365751"/>
                  <a:gd name="connsiteX26" fmla="*/ 253978 w 365751"/>
                  <a:gd name="connsiteY26" fmla="*/ 203183 h 365751"/>
                  <a:gd name="connsiteX27" fmla="*/ 203211 w 365751"/>
                  <a:gd name="connsiteY27" fmla="*/ 203183 h 365751"/>
                  <a:gd name="connsiteX28" fmla="*/ 203211 w 365751"/>
                  <a:gd name="connsiteY28" fmla="*/ 202945 h 365751"/>
                  <a:gd name="connsiteX29" fmla="*/ 200687 w 365751"/>
                  <a:gd name="connsiteY29" fmla="*/ 193323 h 365751"/>
                  <a:gd name="connsiteX30" fmla="*/ 238119 w 365751"/>
                  <a:gd name="connsiteY30" fmla="*/ 155551 h 365751"/>
                  <a:gd name="connsiteX31" fmla="*/ 238119 w 365751"/>
                  <a:gd name="connsiteY31" fmla="*/ 127686 h 365751"/>
                  <a:gd name="connsiteX32" fmla="*/ 210450 w 365751"/>
                  <a:gd name="connsiteY32" fmla="*/ 127686 h 365751"/>
                  <a:gd name="connsiteX33" fmla="*/ 182876 w 365751"/>
                  <a:gd name="connsiteY33" fmla="*/ 155551 h 365751"/>
                  <a:gd name="connsiteX34" fmla="*/ 155254 w 365751"/>
                  <a:gd name="connsiteY34" fmla="*/ 127686 h 365751"/>
                  <a:gd name="connsiteX35" fmla="*/ 141461 w 365751"/>
                  <a:gd name="connsiteY35" fmla="*/ 121863 h 365751"/>
                  <a:gd name="connsiteX36" fmla="*/ 137604 w 365751"/>
                  <a:gd name="connsiteY36" fmla="*/ 88354 h 365751"/>
                  <a:gd name="connsiteX37" fmla="*/ 142252 w 365751"/>
                  <a:gd name="connsiteY37" fmla="*/ 101592 h 365751"/>
                  <a:gd name="connsiteX38" fmla="*/ 182876 w 365751"/>
                  <a:gd name="connsiteY38" fmla="*/ 121929 h 365751"/>
                  <a:gd name="connsiteX39" fmla="*/ 223499 w 365751"/>
                  <a:gd name="connsiteY39" fmla="*/ 101592 h 365751"/>
                  <a:gd name="connsiteX40" fmla="*/ 228147 w 365751"/>
                  <a:gd name="connsiteY40" fmla="*/ 88354 h 365751"/>
                  <a:gd name="connsiteX41" fmla="*/ 254063 w 365751"/>
                  <a:gd name="connsiteY41" fmla="*/ 92423 h 365751"/>
                  <a:gd name="connsiteX42" fmla="*/ 365751 w 365751"/>
                  <a:gd name="connsiteY42" fmla="*/ 223474 h 365751"/>
                  <a:gd name="connsiteX43" fmla="*/ 182876 w 365751"/>
                  <a:gd name="connsiteY43" fmla="*/ 365751 h 365751"/>
                  <a:gd name="connsiteX44" fmla="*/ 0 w 365751"/>
                  <a:gd name="connsiteY44" fmla="*/ 223474 h 365751"/>
                  <a:gd name="connsiteX45" fmla="*/ 111688 w 365751"/>
                  <a:gd name="connsiteY45" fmla="*/ 92423 h 365751"/>
                  <a:gd name="connsiteX46" fmla="*/ 182876 w 365751"/>
                  <a:gd name="connsiteY46" fmla="*/ 0 h 365751"/>
                  <a:gd name="connsiteX47" fmla="*/ 264170 w 365751"/>
                  <a:gd name="connsiteY47" fmla="*/ 40627 h 365751"/>
                  <a:gd name="connsiteX48" fmla="*/ 229854 w 365751"/>
                  <a:gd name="connsiteY48" fmla="*/ 83493 h 365751"/>
                  <a:gd name="connsiteX49" fmla="*/ 228147 w 365751"/>
                  <a:gd name="connsiteY49" fmla="*/ 88354 h 365751"/>
                  <a:gd name="connsiteX50" fmla="*/ 182876 w 365751"/>
                  <a:gd name="connsiteY50" fmla="*/ 81245 h 365751"/>
                  <a:gd name="connsiteX51" fmla="*/ 137604 w 365751"/>
                  <a:gd name="connsiteY51" fmla="*/ 88354 h 365751"/>
                  <a:gd name="connsiteX52" fmla="*/ 135897 w 365751"/>
                  <a:gd name="connsiteY52" fmla="*/ 83493 h 365751"/>
                  <a:gd name="connsiteX53" fmla="*/ 101581 w 365751"/>
                  <a:gd name="connsiteY53" fmla="*/ 40627 h 365751"/>
                  <a:gd name="connsiteX54" fmla="*/ 182876 w 365751"/>
                  <a:gd name="connsiteY54" fmla="*/ 0 h 36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65751" h="365751">
                    <a:moveTo>
                      <a:pt x="141461" y="121863"/>
                    </a:moveTo>
                    <a:cubicBezTo>
                      <a:pt x="136454" y="121863"/>
                      <a:pt x="131442" y="123804"/>
                      <a:pt x="127632" y="127686"/>
                    </a:cubicBezTo>
                    <a:cubicBezTo>
                      <a:pt x="120012" y="135403"/>
                      <a:pt x="120012" y="147835"/>
                      <a:pt x="127632" y="155551"/>
                    </a:cubicBezTo>
                    <a:lnTo>
                      <a:pt x="165017" y="193275"/>
                    </a:lnTo>
                    <a:cubicBezTo>
                      <a:pt x="163397" y="196276"/>
                      <a:pt x="162540" y="199611"/>
                      <a:pt x="162540" y="202992"/>
                    </a:cubicBezTo>
                    <a:lnTo>
                      <a:pt x="162540" y="203183"/>
                    </a:lnTo>
                    <a:lnTo>
                      <a:pt x="111773" y="203183"/>
                    </a:lnTo>
                    <a:cubicBezTo>
                      <a:pt x="106249" y="203183"/>
                      <a:pt x="101582" y="207708"/>
                      <a:pt x="101582" y="213329"/>
                    </a:cubicBezTo>
                    <a:cubicBezTo>
                      <a:pt x="101582" y="218759"/>
                      <a:pt x="106154" y="223474"/>
                      <a:pt x="111773" y="223474"/>
                    </a:cubicBezTo>
                    <a:lnTo>
                      <a:pt x="162540" y="223474"/>
                    </a:lnTo>
                    <a:lnTo>
                      <a:pt x="162540" y="243813"/>
                    </a:lnTo>
                    <a:lnTo>
                      <a:pt x="111773" y="243813"/>
                    </a:lnTo>
                    <a:cubicBezTo>
                      <a:pt x="106249" y="243813"/>
                      <a:pt x="101582" y="248386"/>
                      <a:pt x="101582" y="253959"/>
                    </a:cubicBezTo>
                    <a:cubicBezTo>
                      <a:pt x="101582" y="259436"/>
                      <a:pt x="106154" y="264152"/>
                      <a:pt x="111773" y="264152"/>
                    </a:cubicBezTo>
                    <a:lnTo>
                      <a:pt x="162540" y="264152"/>
                    </a:lnTo>
                    <a:lnTo>
                      <a:pt x="162540" y="284681"/>
                    </a:lnTo>
                    <a:cubicBezTo>
                      <a:pt x="162683" y="295827"/>
                      <a:pt x="171732" y="304782"/>
                      <a:pt x="182876" y="304782"/>
                    </a:cubicBezTo>
                    <a:cubicBezTo>
                      <a:pt x="194162" y="304782"/>
                      <a:pt x="203211" y="295780"/>
                      <a:pt x="203211" y="284681"/>
                    </a:cubicBezTo>
                    <a:lnTo>
                      <a:pt x="203211" y="264152"/>
                    </a:lnTo>
                    <a:lnTo>
                      <a:pt x="253978" y="264152"/>
                    </a:lnTo>
                    <a:cubicBezTo>
                      <a:pt x="259502" y="264152"/>
                      <a:pt x="264169" y="259579"/>
                      <a:pt x="264169" y="253959"/>
                    </a:cubicBezTo>
                    <a:cubicBezTo>
                      <a:pt x="264169" y="248529"/>
                      <a:pt x="259598" y="243813"/>
                      <a:pt x="253978" y="243813"/>
                    </a:cubicBezTo>
                    <a:lnTo>
                      <a:pt x="203211" y="243813"/>
                    </a:lnTo>
                    <a:lnTo>
                      <a:pt x="203211" y="223474"/>
                    </a:lnTo>
                    <a:lnTo>
                      <a:pt x="253978" y="223474"/>
                    </a:lnTo>
                    <a:cubicBezTo>
                      <a:pt x="259502" y="223474"/>
                      <a:pt x="264169" y="218949"/>
                      <a:pt x="264169" y="213329"/>
                    </a:cubicBezTo>
                    <a:cubicBezTo>
                      <a:pt x="264169" y="207899"/>
                      <a:pt x="259598" y="203183"/>
                      <a:pt x="253978" y="203183"/>
                    </a:cubicBezTo>
                    <a:lnTo>
                      <a:pt x="203211" y="203183"/>
                    </a:lnTo>
                    <a:lnTo>
                      <a:pt x="203211" y="202945"/>
                    </a:lnTo>
                    <a:cubicBezTo>
                      <a:pt x="203211" y="199611"/>
                      <a:pt x="202306" y="196276"/>
                      <a:pt x="200687" y="193323"/>
                    </a:cubicBezTo>
                    <a:lnTo>
                      <a:pt x="238119" y="155551"/>
                    </a:lnTo>
                    <a:cubicBezTo>
                      <a:pt x="245739" y="147835"/>
                      <a:pt x="245739" y="135403"/>
                      <a:pt x="238119" y="127686"/>
                    </a:cubicBezTo>
                    <a:cubicBezTo>
                      <a:pt x="230547" y="119922"/>
                      <a:pt x="218070" y="119922"/>
                      <a:pt x="210450" y="127686"/>
                    </a:cubicBezTo>
                    <a:lnTo>
                      <a:pt x="182876" y="155551"/>
                    </a:lnTo>
                    <a:lnTo>
                      <a:pt x="155254" y="127686"/>
                    </a:lnTo>
                    <a:cubicBezTo>
                      <a:pt x="151468" y="123804"/>
                      <a:pt x="146467" y="121863"/>
                      <a:pt x="141461" y="121863"/>
                    </a:cubicBezTo>
                    <a:close/>
                    <a:moveTo>
                      <a:pt x="137604" y="88354"/>
                    </a:moveTo>
                    <a:lnTo>
                      <a:pt x="142252" y="101592"/>
                    </a:lnTo>
                    <a:cubicBezTo>
                      <a:pt x="142252" y="112022"/>
                      <a:pt x="162540" y="121643"/>
                      <a:pt x="182876" y="121929"/>
                    </a:cubicBezTo>
                    <a:cubicBezTo>
                      <a:pt x="203211" y="122215"/>
                      <a:pt x="223499" y="111499"/>
                      <a:pt x="223499" y="101592"/>
                    </a:cubicBezTo>
                    <a:lnTo>
                      <a:pt x="228147" y="88354"/>
                    </a:lnTo>
                    <a:lnTo>
                      <a:pt x="254063" y="92423"/>
                    </a:lnTo>
                    <a:cubicBezTo>
                      <a:pt x="319702" y="114016"/>
                      <a:pt x="365751" y="164565"/>
                      <a:pt x="365751" y="223474"/>
                    </a:cubicBezTo>
                    <a:cubicBezTo>
                      <a:pt x="365751" y="302067"/>
                      <a:pt x="283886" y="365751"/>
                      <a:pt x="182876" y="365751"/>
                    </a:cubicBezTo>
                    <a:cubicBezTo>
                      <a:pt x="81865" y="365751"/>
                      <a:pt x="0" y="302067"/>
                      <a:pt x="0" y="223474"/>
                    </a:cubicBezTo>
                    <a:cubicBezTo>
                      <a:pt x="0" y="164565"/>
                      <a:pt x="46049" y="114016"/>
                      <a:pt x="111688" y="92423"/>
                    </a:cubicBezTo>
                    <a:close/>
                    <a:moveTo>
                      <a:pt x="182876" y="0"/>
                    </a:moveTo>
                    <a:cubicBezTo>
                      <a:pt x="227785" y="0"/>
                      <a:pt x="264170" y="18194"/>
                      <a:pt x="264170" y="40627"/>
                    </a:cubicBezTo>
                    <a:cubicBezTo>
                      <a:pt x="264170" y="63489"/>
                      <a:pt x="241293" y="69205"/>
                      <a:pt x="229854" y="83493"/>
                    </a:cubicBezTo>
                    <a:lnTo>
                      <a:pt x="228147" y="88354"/>
                    </a:lnTo>
                    <a:lnTo>
                      <a:pt x="182876" y="81245"/>
                    </a:lnTo>
                    <a:lnTo>
                      <a:pt x="137604" y="88354"/>
                    </a:lnTo>
                    <a:lnTo>
                      <a:pt x="135897" y="83493"/>
                    </a:lnTo>
                    <a:cubicBezTo>
                      <a:pt x="124458" y="69205"/>
                      <a:pt x="101581" y="63489"/>
                      <a:pt x="101581" y="40627"/>
                    </a:cubicBezTo>
                    <a:cubicBezTo>
                      <a:pt x="101581" y="18194"/>
                      <a:pt x="137966" y="0"/>
                      <a:pt x="1828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308" name="ïŝ1ide"/>
              <p:cNvSpPr/>
              <p:nvPr/>
            </p:nvSpPr>
            <p:spPr>
              <a:xfrm>
                <a:off x="8686799" y="4435589"/>
                <a:ext cx="411163" cy="274079"/>
              </a:xfrm>
              <a:custGeom>
                <a:avLst/>
                <a:gdLst>
                  <a:gd name="connsiteX0" fmla="*/ 224226 w 450766"/>
                  <a:gd name="connsiteY0" fmla="*/ 163821 h 300478"/>
                  <a:gd name="connsiteX1" fmla="*/ 374481 w 450766"/>
                  <a:gd name="connsiteY1" fmla="*/ 163821 h 300478"/>
                  <a:gd name="connsiteX2" fmla="*/ 374481 w 450766"/>
                  <a:gd name="connsiteY2" fmla="*/ 185295 h 300478"/>
                  <a:gd name="connsiteX3" fmla="*/ 224226 w 450766"/>
                  <a:gd name="connsiteY3" fmla="*/ 185295 h 300478"/>
                  <a:gd name="connsiteX4" fmla="*/ 224226 w 450766"/>
                  <a:gd name="connsiteY4" fmla="*/ 88732 h 300478"/>
                  <a:gd name="connsiteX5" fmla="*/ 374481 w 450766"/>
                  <a:gd name="connsiteY5" fmla="*/ 88732 h 300478"/>
                  <a:gd name="connsiteX6" fmla="*/ 374481 w 450766"/>
                  <a:gd name="connsiteY6" fmla="*/ 110159 h 300478"/>
                  <a:gd name="connsiteX7" fmla="*/ 224226 w 450766"/>
                  <a:gd name="connsiteY7" fmla="*/ 110159 h 300478"/>
                  <a:gd name="connsiteX8" fmla="*/ 58826 w 450766"/>
                  <a:gd name="connsiteY8" fmla="*/ 67258 h 300478"/>
                  <a:gd name="connsiteX9" fmla="*/ 78066 w 450766"/>
                  <a:gd name="connsiteY9" fmla="*/ 67258 h 300478"/>
                  <a:gd name="connsiteX10" fmla="*/ 112308 w 450766"/>
                  <a:gd name="connsiteY10" fmla="*/ 130681 h 300478"/>
                  <a:gd name="connsiteX11" fmla="*/ 146550 w 450766"/>
                  <a:gd name="connsiteY11" fmla="*/ 67258 h 300478"/>
                  <a:gd name="connsiteX12" fmla="*/ 165648 w 450766"/>
                  <a:gd name="connsiteY12" fmla="*/ 67258 h 300478"/>
                  <a:gd name="connsiteX13" fmla="*/ 126262 w 450766"/>
                  <a:gd name="connsiteY13" fmla="*/ 136585 h 300478"/>
                  <a:gd name="connsiteX14" fmla="*/ 155027 w 450766"/>
                  <a:gd name="connsiteY14" fmla="*/ 136585 h 300478"/>
                  <a:gd name="connsiteX15" fmla="*/ 155027 w 450766"/>
                  <a:gd name="connsiteY15" fmla="*/ 146251 h 300478"/>
                  <a:gd name="connsiteX16" fmla="*/ 120785 w 450766"/>
                  <a:gd name="connsiteY16" fmla="*/ 146251 h 300478"/>
                  <a:gd name="connsiteX17" fmla="*/ 120785 w 450766"/>
                  <a:gd name="connsiteY17" fmla="*/ 165249 h 300478"/>
                  <a:gd name="connsiteX18" fmla="*/ 155027 w 450766"/>
                  <a:gd name="connsiteY18" fmla="*/ 165249 h 300478"/>
                  <a:gd name="connsiteX19" fmla="*/ 155027 w 450766"/>
                  <a:gd name="connsiteY19" fmla="*/ 174868 h 300478"/>
                  <a:gd name="connsiteX20" fmla="*/ 120785 w 450766"/>
                  <a:gd name="connsiteY20" fmla="*/ 174868 h 300478"/>
                  <a:gd name="connsiteX21" fmla="*/ 120785 w 450766"/>
                  <a:gd name="connsiteY21" fmla="*/ 205246 h 300478"/>
                  <a:gd name="connsiteX22" fmla="*/ 103688 w 450766"/>
                  <a:gd name="connsiteY22" fmla="*/ 205246 h 300478"/>
                  <a:gd name="connsiteX23" fmla="*/ 103688 w 450766"/>
                  <a:gd name="connsiteY23" fmla="*/ 174868 h 300478"/>
                  <a:gd name="connsiteX24" fmla="*/ 69684 w 450766"/>
                  <a:gd name="connsiteY24" fmla="*/ 174868 h 300478"/>
                  <a:gd name="connsiteX25" fmla="*/ 69684 w 450766"/>
                  <a:gd name="connsiteY25" fmla="*/ 165249 h 300478"/>
                  <a:gd name="connsiteX26" fmla="*/ 103688 w 450766"/>
                  <a:gd name="connsiteY26" fmla="*/ 165249 h 300478"/>
                  <a:gd name="connsiteX27" fmla="*/ 103688 w 450766"/>
                  <a:gd name="connsiteY27" fmla="*/ 146346 h 300478"/>
                  <a:gd name="connsiteX28" fmla="*/ 69684 w 450766"/>
                  <a:gd name="connsiteY28" fmla="*/ 146346 h 300478"/>
                  <a:gd name="connsiteX29" fmla="*/ 69684 w 450766"/>
                  <a:gd name="connsiteY29" fmla="*/ 136681 h 300478"/>
                  <a:gd name="connsiteX30" fmla="*/ 98211 w 450766"/>
                  <a:gd name="connsiteY30" fmla="*/ 136681 h 300478"/>
                  <a:gd name="connsiteX31" fmla="*/ 32238 w 450766"/>
                  <a:gd name="connsiteY31" fmla="*/ 21476 h 300478"/>
                  <a:gd name="connsiteX32" fmla="*/ 21476 w 450766"/>
                  <a:gd name="connsiteY32" fmla="*/ 32191 h 300478"/>
                  <a:gd name="connsiteX33" fmla="*/ 21476 w 450766"/>
                  <a:gd name="connsiteY33" fmla="*/ 268287 h 300478"/>
                  <a:gd name="connsiteX34" fmla="*/ 32238 w 450766"/>
                  <a:gd name="connsiteY34" fmla="*/ 279002 h 300478"/>
                  <a:gd name="connsiteX35" fmla="*/ 45191 w 450766"/>
                  <a:gd name="connsiteY35" fmla="*/ 279002 h 300478"/>
                  <a:gd name="connsiteX36" fmla="*/ 83096 w 450766"/>
                  <a:gd name="connsiteY36" fmla="*/ 241049 h 300478"/>
                  <a:gd name="connsiteX37" fmla="*/ 121049 w 450766"/>
                  <a:gd name="connsiteY37" fmla="*/ 279002 h 300478"/>
                  <a:gd name="connsiteX38" fmla="*/ 142525 w 450766"/>
                  <a:gd name="connsiteY38" fmla="*/ 279002 h 300478"/>
                  <a:gd name="connsiteX39" fmla="*/ 180430 w 450766"/>
                  <a:gd name="connsiteY39" fmla="*/ 241049 h 300478"/>
                  <a:gd name="connsiteX40" fmla="*/ 218431 w 450766"/>
                  <a:gd name="connsiteY40" fmla="*/ 279002 h 300478"/>
                  <a:gd name="connsiteX41" fmla="*/ 232335 w 450766"/>
                  <a:gd name="connsiteY41" fmla="*/ 279002 h 300478"/>
                  <a:gd name="connsiteX42" fmla="*/ 270241 w 450766"/>
                  <a:gd name="connsiteY42" fmla="*/ 241049 h 300478"/>
                  <a:gd name="connsiteX43" fmla="*/ 308241 w 450766"/>
                  <a:gd name="connsiteY43" fmla="*/ 279002 h 300478"/>
                  <a:gd name="connsiteX44" fmla="*/ 329717 w 450766"/>
                  <a:gd name="connsiteY44" fmla="*/ 279002 h 300478"/>
                  <a:gd name="connsiteX45" fmla="*/ 367575 w 450766"/>
                  <a:gd name="connsiteY45" fmla="*/ 241049 h 300478"/>
                  <a:gd name="connsiteX46" fmla="*/ 405575 w 450766"/>
                  <a:gd name="connsiteY46" fmla="*/ 279002 h 300478"/>
                  <a:gd name="connsiteX47" fmla="*/ 418528 w 450766"/>
                  <a:gd name="connsiteY47" fmla="*/ 279002 h 300478"/>
                  <a:gd name="connsiteX48" fmla="*/ 429290 w 450766"/>
                  <a:gd name="connsiteY48" fmla="*/ 268287 h 300478"/>
                  <a:gd name="connsiteX49" fmla="*/ 429290 w 450766"/>
                  <a:gd name="connsiteY49" fmla="*/ 32191 h 300478"/>
                  <a:gd name="connsiteX50" fmla="*/ 418528 w 450766"/>
                  <a:gd name="connsiteY50" fmla="*/ 21476 h 300478"/>
                  <a:gd name="connsiteX51" fmla="*/ 21476 w 450766"/>
                  <a:gd name="connsiteY51" fmla="*/ 0 h 300478"/>
                  <a:gd name="connsiteX52" fmla="*/ 429290 w 450766"/>
                  <a:gd name="connsiteY52" fmla="*/ 0 h 300478"/>
                  <a:gd name="connsiteX53" fmla="*/ 450766 w 450766"/>
                  <a:gd name="connsiteY53" fmla="*/ 21476 h 300478"/>
                  <a:gd name="connsiteX54" fmla="*/ 450766 w 450766"/>
                  <a:gd name="connsiteY54" fmla="*/ 279002 h 300478"/>
                  <a:gd name="connsiteX55" fmla="*/ 429290 w 450766"/>
                  <a:gd name="connsiteY55" fmla="*/ 300478 h 300478"/>
                  <a:gd name="connsiteX56" fmla="*/ 397099 w 450766"/>
                  <a:gd name="connsiteY56" fmla="*/ 300478 h 300478"/>
                  <a:gd name="connsiteX57" fmla="*/ 396762 w 450766"/>
                  <a:gd name="connsiteY57" fmla="*/ 300145 h 300478"/>
                  <a:gd name="connsiteX58" fmla="*/ 367670 w 450766"/>
                  <a:gd name="connsiteY58" fmla="*/ 271383 h 300478"/>
                  <a:gd name="connsiteX59" fmla="*/ 338622 w 450766"/>
                  <a:gd name="connsiteY59" fmla="*/ 300478 h 300478"/>
                  <a:gd name="connsiteX60" fmla="*/ 299336 w 450766"/>
                  <a:gd name="connsiteY60" fmla="*/ 300478 h 300478"/>
                  <a:gd name="connsiteX61" fmla="*/ 270764 w 450766"/>
                  <a:gd name="connsiteY61" fmla="*/ 271383 h 300478"/>
                  <a:gd name="connsiteX62" fmla="*/ 241716 w 450766"/>
                  <a:gd name="connsiteY62" fmla="*/ 300478 h 300478"/>
                  <a:gd name="connsiteX63" fmla="*/ 209478 w 450766"/>
                  <a:gd name="connsiteY63" fmla="*/ 300478 h 300478"/>
                  <a:gd name="connsiteX64" fmla="*/ 180525 w 450766"/>
                  <a:gd name="connsiteY64" fmla="*/ 271383 h 300478"/>
                  <a:gd name="connsiteX65" fmla="*/ 151430 w 450766"/>
                  <a:gd name="connsiteY65" fmla="*/ 300478 h 300478"/>
                  <a:gd name="connsiteX66" fmla="*/ 112144 w 450766"/>
                  <a:gd name="connsiteY66" fmla="*/ 300478 h 300478"/>
                  <a:gd name="connsiteX67" fmla="*/ 82763 w 450766"/>
                  <a:gd name="connsiteY67" fmla="*/ 271383 h 300478"/>
                  <a:gd name="connsiteX68" fmla="*/ 54000 w 450766"/>
                  <a:gd name="connsiteY68" fmla="*/ 300145 h 300478"/>
                  <a:gd name="connsiteX69" fmla="*/ 53667 w 450766"/>
                  <a:gd name="connsiteY69" fmla="*/ 300478 h 300478"/>
                  <a:gd name="connsiteX70" fmla="*/ 21476 w 450766"/>
                  <a:gd name="connsiteY70" fmla="*/ 300478 h 300478"/>
                  <a:gd name="connsiteX71" fmla="*/ 0 w 450766"/>
                  <a:gd name="connsiteY71" fmla="*/ 279002 h 300478"/>
                  <a:gd name="connsiteX72" fmla="*/ 0 w 450766"/>
                  <a:gd name="connsiteY72" fmla="*/ 21476 h 300478"/>
                  <a:gd name="connsiteX73" fmla="*/ 21476 w 450766"/>
                  <a:gd name="connsiteY73" fmla="*/ 0 h 30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450766" h="300478">
                    <a:moveTo>
                      <a:pt x="224226" y="163821"/>
                    </a:moveTo>
                    <a:lnTo>
                      <a:pt x="374481" y="163821"/>
                    </a:lnTo>
                    <a:lnTo>
                      <a:pt x="374481" y="185295"/>
                    </a:lnTo>
                    <a:lnTo>
                      <a:pt x="224226" y="185295"/>
                    </a:lnTo>
                    <a:close/>
                    <a:moveTo>
                      <a:pt x="224226" y="88732"/>
                    </a:moveTo>
                    <a:lnTo>
                      <a:pt x="374481" y="88732"/>
                    </a:lnTo>
                    <a:lnTo>
                      <a:pt x="374481" y="110159"/>
                    </a:lnTo>
                    <a:lnTo>
                      <a:pt x="224226" y="110159"/>
                    </a:lnTo>
                    <a:close/>
                    <a:moveTo>
                      <a:pt x="58826" y="67258"/>
                    </a:moveTo>
                    <a:lnTo>
                      <a:pt x="78066" y="67258"/>
                    </a:lnTo>
                    <a:lnTo>
                      <a:pt x="112308" y="130681"/>
                    </a:lnTo>
                    <a:lnTo>
                      <a:pt x="146550" y="67258"/>
                    </a:lnTo>
                    <a:lnTo>
                      <a:pt x="165648" y="67258"/>
                    </a:lnTo>
                    <a:lnTo>
                      <a:pt x="126262" y="136585"/>
                    </a:lnTo>
                    <a:lnTo>
                      <a:pt x="155027" y="136585"/>
                    </a:lnTo>
                    <a:lnTo>
                      <a:pt x="155027" y="146251"/>
                    </a:lnTo>
                    <a:lnTo>
                      <a:pt x="120785" y="146251"/>
                    </a:lnTo>
                    <a:lnTo>
                      <a:pt x="120785" y="165249"/>
                    </a:lnTo>
                    <a:lnTo>
                      <a:pt x="155027" y="165249"/>
                    </a:lnTo>
                    <a:lnTo>
                      <a:pt x="155027" y="174868"/>
                    </a:lnTo>
                    <a:lnTo>
                      <a:pt x="120785" y="174868"/>
                    </a:lnTo>
                    <a:lnTo>
                      <a:pt x="120785" y="205246"/>
                    </a:lnTo>
                    <a:lnTo>
                      <a:pt x="103688" y="205246"/>
                    </a:lnTo>
                    <a:lnTo>
                      <a:pt x="103688" y="174868"/>
                    </a:lnTo>
                    <a:lnTo>
                      <a:pt x="69684" y="174868"/>
                    </a:lnTo>
                    <a:lnTo>
                      <a:pt x="69684" y="165249"/>
                    </a:lnTo>
                    <a:lnTo>
                      <a:pt x="103688" y="165249"/>
                    </a:lnTo>
                    <a:lnTo>
                      <a:pt x="103688" y="146346"/>
                    </a:lnTo>
                    <a:lnTo>
                      <a:pt x="69684" y="146346"/>
                    </a:lnTo>
                    <a:lnTo>
                      <a:pt x="69684" y="136681"/>
                    </a:lnTo>
                    <a:lnTo>
                      <a:pt x="98211" y="136681"/>
                    </a:lnTo>
                    <a:close/>
                    <a:moveTo>
                      <a:pt x="32238" y="21476"/>
                    </a:moveTo>
                    <a:cubicBezTo>
                      <a:pt x="26286" y="21476"/>
                      <a:pt x="21476" y="26286"/>
                      <a:pt x="21476" y="32191"/>
                    </a:cubicBezTo>
                    <a:lnTo>
                      <a:pt x="21476" y="268287"/>
                    </a:lnTo>
                    <a:cubicBezTo>
                      <a:pt x="21476" y="274192"/>
                      <a:pt x="26286" y="279002"/>
                      <a:pt x="32238" y="279002"/>
                    </a:cubicBezTo>
                    <a:lnTo>
                      <a:pt x="45191" y="279002"/>
                    </a:lnTo>
                    <a:lnTo>
                      <a:pt x="83096" y="241049"/>
                    </a:lnTo>
                    <a:lnTo>
                      <a:pt x="121049" y="279002"/>
                    </a:lnTo>
                    <a:lnTo>
                      <a:pt x="142525" y="279002"/>
                    </a:lnTo>
                    <a:lnTo>
                      <a:pt x="180430" y="241049"/>
                    </a:lnTo>
                    <a:lnTo>
                      <a:pt x="218431" y="279002"/>
                    </a:lnTo>
                    <a:lnTo>
                      <a:pt x="232335" y="279002"/>
                    </a:lnTo>
                    <a:lnTo>
                      <a:pt x="270241" y="241049"/>
                    </a:lnTo>
                    <a:lnTo>
                      <a:pt x="308241" y="279002"/>
                    </a:lnTo>
                    <a:lnTo>
                      <a:pt x="329717" y="279002"/>
                    </a:lnTo>
                    <a:lnTo>
                      <a:pt x="367575" y="241049"/>
                    </a:lnTo>
                    <a:lnTo>
                      <a:pt x="405575" y="279002"/>
                    </a:lnTo>
                    <a:lnTo>
                      <a:pt x="418528" y="279002"/>
                    </a:lnTo>
                    <a:cubicBezTo>
                      <a:pt x="424480" y="279002"/>
                      <a:pt x="429290" y="274192"/>
                      <a:pt x="429290" y="268287"/>
                    </a:cubicBezTo>
                    <a:lnTo>
                      <a:pt x="429290" y="32191"/>
                    </a:lnTo>
                    <a:cubicBezTo>
                      <a:pt x="429290" y="26286"/>
                      <a:pt x="424480" y="21476"/>
                      <a:pt x="418528" y="21476"/>
                    </a:cubicBezTo>
                    <a:close/>
                    <a:moveTo>
                      <a:pt x="21476" y="0"/>
                    </a:moveTo>
                    <a:lnTo>
                      <a:pt x="429290" y="0"/>
                    </a:lnTo>
                    <a:cubicBezTo>
                      <a:pt x="441147" y="0"/>
                      <a:pt x="450766" y="9619"/>
                      <a:pt x="450766" y="21476"/>
                    </a:cubicBezTo>
                    <a:lnTo>
                      <a:pt x="450766" y="279002"/>
                    </a:lnTo>
                    <a:cubicBezTo>
                      <a:pt x="450766" y="290859"/>
                      <a:pt x="441147" y="300478"/>
                      <a:pt x="429290" y="300478"/>
                    </a:cubicBezTo>
                    <a:lnTo>
                      <a:pt x="397099" y="300478"/>
                    </a:lnTo>
                    <a:lnTo>
                      <a:pt x="396762" y="300145"/>
                    </a:lnTo>
                    <a:lnTo>
                      <a:pt x="367670" y="271383"/>
                    </a:lnTo>
                    <a:lnTo>
                      <a:pt x="338622" y="300478"/>
                    </a:lnTo>
                    <a:lnTo>
                      <a:pt x="299336" y="300478"/>
                    </a:lnTo>
                    <a:lnTo>
                      <a:pt x="270764" y="271383"/>
                    </a:lnTo>
                    <a:lnTo>
                      <a:pt x="241716" y="300478"/>
                    </a:lnTo>
                    <a:lnTo>
                      <a:pt x="209478" y="300478"/>
                    </a:lnTo>
                    <a:lnTo>
                      <a:pt x="180525" y="271383"/>
                    </a:lnTo>
                    <a:lnTo>
                      <a:pt x="151430" y="300478"/>
                    </a:lnTo>
                    <a:lnTo>
                      <a:pt x="112144" y="300478"/>
                    </a:lnTo>
                    <a:lnTo>
                      <a:pt x="82763" y="271383"/>
                    </a:lnTo>
                    <a:lnTo>
                      <a:pt x="54000" y="300145"/>
                    </a:lnTo>
                    <a:lnTo>
                      <a:pt x="53667" y="300478"/>
                    </a:lnTo>
                    <a:lnTo>
                      <a:pt x="21476" y="300478"/>
                    </a:lnTo>
                    <a:cubicBezTo>
                      <a:pt x="9619" y="300478"/>
                      <a:pt x="0" y="290859"/>
                      <a:pt x="0" y="279002"/>
                    </a:cubicBezTo>
                    <a:lnTo>
                      <a:pt x="0" y="21476"/>
                    </a:lnTo>
                    <a:cubicBezTo>
                      <a:pt x="0" y="9619"/>
                      <a:pt x="9619" y="0"/>
                      <a:pt x="214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82" name="ïṩ1ïḋé"/>
            <p:cNvSpPr txBox="1"/>
            <p:nvPr/>
          </p:nvSpPr>
          <p:spPr bwMode="auto">
            <a:xfrm>
              <a:off x="2583657" y="1611755"/>
              <a:ext cx="1758265" cy="5588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有订单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散客入住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(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单房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多房）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83" name="ïṩ1ïḋé"/>
            <p:cNvSpPr txBox="1"/>
            <p:nvPr/>
          </p:nvSpPr>
          <p:spPr bwMode="auto">
            <a:xfrm>
              <a:off x="479039" y="3339299"/>
              <a:ext cx="1758265" cy="5588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多支付场景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(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预付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现付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押金）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84" name="ïṩ1ïḋé"/>
            <p:cNvSpPr txBox="1"/>
            <p:nvPr/>
          </p:nvSpPr>
          <p:spPr bwMode="auto">
            <a:xfrm>
              <a:off x="4493651" y="3419073"/>
              <a:ext cx="1758265" cy="5588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同住人入住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(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同时入住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先后入住）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85" name="ïṩ1ïḋé"/>
            <p:cNvSpPr txBox="1"/>
            <p:nvPr/>
          </p:nvSpPr>
          <p:spPr bwMode="auto">
            <a:xfrm>
              <a:off x="2445013" y="5054158"/>
              <a:ext cx="1758265" cy="55885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团队订单入住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(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旅游团队</a:t>
              </a:r>
              <a:r>
                <a:rPr lang="en-US" altLang="zh-CN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/</a:t>
              </a:r>
              <a:r>
                <a:rPr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会议团队）</a:t>
              </a:r>
              <a:endParaRPr lang="en-US" altLang="zh-CN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36" name="iSlíḑe"/>
          <p:cNvSpPr/>
          <p:nvPr/>
        </p:nvSpPr>
        <p:spPr>
          <a:xfrm>
            <a:off x="5329855" y="799004"/>
            <a:ext cx="1807318" cy="1807318"/>
          </a:xfrm>
          <a:prstGeom prst="ellipse">
            <a:avLst/>
          </a:prstGeom>
          <a:solidFill>
            <a:srgbClr val="7FA2B1"/>
          </a:solidFill>
          <a:ln w="12700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会员对接</a:t>
            </a:r>
            <a:endParaRPr lang="en-US" altLang="zh-CN" sz="2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会员识别</a:t>
            </a:r>
            <a:endParaRPr lang="en-US" altLang="zh-CN" sz="12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会员发展</a:t>
            </a:r>
            <a:endParaRPr lang="en-US" sz="12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7" name="iSlíḑe"/>
          <p:cNvSpPr/>
          <p:nvPr/>
        </p:nvSpPr>
        <p:spPr>
          <a:xfrm>
            <a:off x="5436010" y="4624632"/>
            <a:ext cx="1807318" cy="1807318"/>
          </a:xfrm>
          <a:prstGeom prst="ellipse">
            <a:avLst/>
          </a:prstGeom>
          <a:solidFill>
            <a:srgbClr val="7FA2B1"/>
          </a:solidFill>
          <a:ln w="12700" cmpd="sng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公安直联</a:t>
            </a:r>
            <a:endParaRPr lang="en-US" altLang="zh-CN" sz="2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活体检测</a:t>
            </a:r>
            <a:endParaRPr lang="en-US" altLang="zh-CN" sz="12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证照核验</a:t>
            </a:r>
            <a:endParaRPr lang="en-US" altLang="zh-CN" sz="12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实时上传</a:t>
            </a:r>
            <a:endParaRPr lang="en-US" sz="1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7" name="组合 46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52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5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9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自助策略灵活，前台场景全景覆盖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02.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数字酒店住中客需服务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2" y="5443288"/>
            <a:ext cx="8188481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一站式自助在线客需，客人</a:t>
            </a:r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|</a:t>
            </a:r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客服两相皆宜，各得其所！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think-cell 幻灯片" r:id="rId2" imgW="3175" imgH="3175" progId="TCLayout.ActiveDocument.1">
                  <p:embed/>
                </p:oleObj>
              </mc:Choice>
              <mc:Fallback>
                <p:oleObj name="think-cell 幻灯片" r:id="rId2" imgW="3175" imgH="317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79375" cy="79375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0" rtlCol="0" anchor="ctr">
            <a:noAutofit/>
          </a:bodyPr>
          <a:lstStyle/>
          <a:p>
            <a:pPr algn="ctr" defTabSz="344805" hangingPunct="0">
              <a:defRPr/>
            </a:pPr>
            <a:endParaRPr lang="en-US" altLang="zh-CN" sz="3000" b="1" kern="0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5" name="组合 34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应客所需、急客所急、知客所想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8300" y="2060137"/>
            <a:ext cx="3835400" cy="3549651"/>
            <a:chOff x="4219575" y="1692275"/>
            <a:chExt cx="3835400" cy="3549651"/>
          </a:xfrm>
        </p:grpSpPr>
        <p:grpSp>
          <p:nvGrpSpPr>
            <p:cNvPr id="93" name="iŝḷidé"/>
            <p:cNvGrpSpPr/>
            <p:nvPr/>
          </p:nvGrpSpPr>
          <p:grpSpPr>
            <a:xfrm>
              <a:off x="4219575" y="1692275"/>
              <a:ext cx="3835400" cy="3549651"/>
              <a:chOff x="4219575" y="1692275"/>
              <a:chExt cx="3835400" cy="3549651"/>
            </a:xfrm>
          </p:grpSpPr>
          <p:sp>
            <p:nvSpPr>
              <p:cNvPr id="94" name="íṥlïḋè"/>
              <p:cNvSpPr/>
              <p:nvPr/>
            </p:nvSpPr>
            <p:spPr bwMode="auto">
              <a:xfrm>
                <a:off x="4224338" y="1692275"/>
                <a:ext cx="2820988" cy="3281363"/>
              </a:xfrm>
              <a:custGeom>
                <a:avLst/>
                <a:gdLst>
                  <a:gd name="T0" fmla="*/ 880 w 2842"/>
                  <a:gd name="T1" fmla="*/ 2984 h 3305"/>
                  <a:gd name="T2" fmla="*/ 2481 w 2842"/>
                  <a:gd name="T3" fmla="*/ 1511 h 3305"/>
                  <a:gd name="T4" fmla="*/ 2429 w 2842"/>
                  <a:gd name="T5" fmla="*/ 300 h 3305"/>
                  <a:gd name="T6" fmla="*/ 2429 w 2842"/>
                  <a:gd name="T7" fmla="*/ 300 h 3305"/>
                  <a:gd name="T8" fmla="*/ 1245 w 2842"/>
                  <a:gd name="T9" fmla="*/ 555 h 3305"/>
                  <a:gd name="T10" fmla="*/ 223 w 2842"/>
                  <a:gd name="T11" fmla="*/ 2476 h 3305"/>
                  <a:gd name="T12" fmla="*/ 880 w 2842"/>
                  <a:gd name="T13" fmla="*/ 2984 h 3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42" h="3305">
                    <a:moveTo>
                      <a:pt x="880" y="2984"/>
                    </a:moveTo>
                    <a:cubicBezTo>
                      <a:pt x="2481" y="1511"/>
                      <a:pt x="2481" y="1511"/>
                      <a:pt x="2481" y="1511"/>
                    </a:cubicBezTo>
                    <a:cubicBezTo>
                      <a:pt x="2842" y="1178"/>
                      <a:pt x="2817" y="601"/>
                      <a:pt x="2429" y="300"/>
                    </a:cubicBezTo>
                    <a:cubicBezTo>
                      <a:pt x="2429" y="300"/>
                      <a:pt x="2429" y="300"/>
                      <a:pt x="2429" y="300"/>
                    </a:cubicBezTo>
                    <a:cubicBezTo>
                      <a:pt x="2040" y="0"/>
                      <a:pt x="1475" y="122"/>
                      <a:pt x="1245" y="555"/>
                    </a:cubicBezTo>
                    <a:cubicBezTo>
                      <a:pt x="223" y="2476"/>
                      <a:pt x="223" y="2476"/>
                      <a:pt x="223" y="2476"/>
                    </a:cubicBezTo>
                    <a:cubicBezTo>
                      <a:pt x="0" y="2895"/>
                      <a:pt x="531" y="3305"/>
                      <a:pt x="880" y="29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íşliḑè"/>
              <p:cNvSpPr/>
              <p:nvPr/>
            </p:nvSpPr>
            <p:spPr bwMode="auto">
              <a:xfrm>
                <a:off x="5556250" y="1757363"/>
                <a:ext cx="2498725" cy="3484563"/>
              </a:xfrm>
              <a:custGeom>
                <a:avLst/>
                <a:gdLst>
                  <a:gd name="T0" fmla="*/ 150 w 2517"/>
                  <a:gd name="T1" fmla="*/ 766 h 3510"/>
                  <a:gd name="T2" fmla="*/ 839 w 2517"/>
                  <a:gd name="T3" fmla="*/ 2830 h 3510"/>
                  <a:gd name="T4" fmla="*/ 1964 w 2517"/>
                  <a:gd name="T5" fmla="*/ 3278 h 3510"/>
                  <a:gd name="T6" fmla="*/ 1964 w 2517"/>
                  <a:gd name="T7" fmla="*/ 3278 h 3510"/>
                  <a:gd name="T8" fmla="*/ 2216 w 2517"/>
                  <a:gd name="T9" fmla="*/ 2093 h 3510"/>
                  <a:gd name="T10" fmla="*/ 882 w 2517"/>
                  <a:gd name="T11" fmla="*/ 374 h 3510"/>
                  <a:gd name="T12" fmla="*/ 150 w 2517"/>
                  <a:gd name="T13" fmla="*/ 766 h 3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17" h="3510">
                    <a:moveTo>
                      <a:pt x="150" y="766"/>
                    </a:moveTo>
                    <a:cubicBezTo>
                      <a:pt x="839" y="2830"/>
                      <a:pt x="839" y="2830"/>
                      <a:pt x="839" y="2830"/>
                    </a:cubicBezTo>
                    <a:cubicBezTo>
                      <a:pt x="994" y="3296"/>
                      <a:pt x="1531" y="3510"/>
                      <a:pt x="1964" y="3278"/>
                    </a:cubicBezTo>
                    <a:cubicBezTo>
                      <a:pt x="1964" y="3278"/>
                      <a:pt x="1964" y="3278"/>
                      <a:pt x="1964" y="3278"/>
                    </a:cubicBezTo>
                    <a:cubicBezTo>
                      <a:pt x="2397" y="3047"/>
                      <a:pt x="2517" y="2481"/>
                      <a:pt x="2216" y="2093"/>
                    </a:cubicBezTo>
                    <a:cubicBezTo>
                      <a:pt x="882" y="374"/>
                      <a:pt x="882" y="374"/>
                      <a:pt x="882" y="374"/>
                    </a:cubicBezTo>
                    <a:cubicBezTo>
                      <a:pt x="592" y="0"/>
                      <a:pt x="0" y="316"/>
                      <a:pt x="150" y="766"/>
                    </a:cubicBezTo>
                    <a:close/>
                  </a:path>
                </a:pathLst>
              </a:cu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96" name="íśḻide"/>
              <p:cNvSpPr/>
              <p:nvPr/>
            </p:nvSpPr>
            <p:spPr bwMode="auto">
              <a:xfrm>
                <a:off x="4219575" y="3406775"/>
                <a:ext cx="3581400" cy="1704975"/>
              </a:xfrm>
              <a:custGeom>
                <a:avLst/>
                <a:gdLst>
                  <a:gd name="T0" fmla="*/ 3153 w 3608"/>
                  <a:gd name="T1" fmla="*/ 740 h 1717"/>
                  <a:gd name="T2" fmla="*/ 1062 w 3608"/>
                  <a:gd name="T3" fmla="*/ 136 h 1717"/>
                  <a:gd name="T4" fmla="*/ 55 w 3608"/>
                  <a:gd name="T5" fmla="*/ 809 h 1717"/>
                  <a:gd name="T6" fmla="*/ 55 w 3608"/>
                  <a:gd name="T7" fmla="*/ 809 h 1717"/>
                  <a:gd name="T8" fmla="*/ 887 w 3608"/>
                  <a:gd name="T9" fmla="*/ 1689 h 1717"/>
                  <a:gd name="T10" fmla="*/ 3060 w 3608"/>
                  <a:gd name="T11" fmla="*/ 1565 h 1717"/>
                  <a:gd name="T12" fmla="*/ 3153 w 3608"/>
                  <a:gd name="T13" fmla="*/ 740 h 17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08" h="1717">
                    <a:moveTo>
                      <a:pt x="3153" y="740"/>
                    </a:moveTo>
                    <a:cubicBezTo>
                      <a:pt x="1062" y="136"/>
                      <a:pt x="1062" y="136"/>
                      <a:pt x="1062" y="136"/>
                    </a:cubicBezTo>
                    <a:cubicBezTo>
                      <a:pt x="590" y="0"/>
                      <a:pt x="110" y="321"/>
                      <a:pt x="55" y="809"/>
                    </a:cubicBezTo>
                    <a:cubicBezTo>
                      <a:pt x="55" y="809"/>
                      <a:pt x="55" y="809"/>
                      <a:pt x="55" y="809"/>
                    </a:cubicBezTo>
                    <a:cubicBezTo>
                      <a:pt x="0" y="1297"/>
                      <a:pt x="397" y="1717"/>
                      <a:pt x="887" y="1689"/>
                    </a:cubicBezTo>
                    <a:cubicBezTo>
                      <a:pt x="3060" y="1565"/>
                      <a:pt x="3060" y="1565"/>
                      <a:pt x="3060" y="1565"/>
                    </a:cubicBezTo>
                    <a:cubicBezTo>
                      <a:pt x="3533" y="1538"/>
                      <a:pt x="3608" y="871"/>
                      <a:pt x="3153" y="74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97" name="îṥ1ïďê"/>
              <p:cNvSpPr/>
              <p:nvPr/>
            </p:nvSpPr>
            <p:spPr bwMode="auto">
              <a:xfrm>
                <a:off x="5840413" y="2105025"/>
                <a:ext cx="511175" cy="512763"/>
              </a:xfrm>
              <a:custGeom>
                <a:avLst/>
                <a:gdLst>
                  <a:gd name="T0" fmla="*/ 507 w 515"/>
                  <a:gd name="T1" fmla="*/ 273 h 515"/>
                  <a:gd name="T2" fmla="*/ 243 w 515"/>
                  <a:gd name="T3" fmla="*/ 507 h 515"/>
                  <a:gd name="T4" fmla="*/ 8 w 515"/>
                  <a:gd name="T5" fmla="*/ 243 h 515"/>
                  <a:gd name="T6" fmla="*/ 273 w 515"/>
                  <a:gd name="T7" fmla="*/ 8 h 515"/>
                  <a:gd name="T8" fmla="*/ 507 w 515"/>
                  <a:gd name="T9" fmla="*/ 273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15">
                    <a:moveTo>
                      <a:pt x="507" y="273"/>
                    </a:moveTo>
                    <a:cubicBezTo>
                      <a:pt x="499" y="410"/>
                      <a:pt x="380" y="515"/>
                      <a:pt x="243" y="507"/>
                    </a:cubicBezTo>
                    <a:cubicBezTo>
                      <a:pt x="105" y="499"/>
                      <a:pt x="0" y="380"/>
                      <a:pt x="8" y="243"/>
                    </a:cubicBezTo>
                    <a:cubicBezTo>
                      <a:pt x="17" y="105"/>
                      <a:pt x="135" y="0"/>
                      <a:pt x="273" y="8"/>
                    </a:cubicBezTo>
                    <a:cubicBezTo>
                      <a:pt x="410" y="17"/>
                      <a:pt x="515" y="135"/>
                      <a:pt x="507" y="2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>
                    <a:solidFill>
                      <a:schemeClr val="bg2">
                        <a:lumMod val="10000"/>
                      </a:schemeClr>
                    </a:solidFill>
                  </a:rPr>
                  <a:t>01</a:t>
                </a:r>
                <a:endParaRPr lang="zh-CN" altLang="en-US" sz="20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98" name="ïṡ1iḑè"/>
              <p:cNvSpPr/>
              <p:nvPr/>
            </p:nvSpPr>
            <p:spPr bwMode="auto">
              <a:xfrm>
                <a:off x="7067550" y="4291013"/>
                <a:ext cx="511175" cy="511175"/>
              </a:xfrm>
              <a:custGeom>
                <a:avLst/>
                <a:gdLst>
                  <a:gd name="T0" fmla="*/ 507 w 515"/>
                  <a:gd name="T1" fmla="*/ 272 h 515"/>
                  <a:gd name="T2" fmla="*/ 243 w 515"/>
                  <a:gd name="T3" fmla="*/ 506 h 515"/>
                  <a:gd name="T4" fmla="*/ 9 w 515"/>
                  <a:gd name="T5" fmla="*/ 242 h 515"/>
                  <a:gd name="T6" fmla="*/ 273 w 515"/>
                  <a:gd name="T7" fmla="*/ 8 h 515"/>
                  <a:gd name="T8" fmla="*/ 507 w 515"/>
                  <a:gd name="T9" fmla="*/ 272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15">
                    <a:moveTo>
                      <a:pt x="507" y="272"/>
                    </a:moveTo>
                    <a:cubicBezTo>
                      <a:pt x="499" y="410"/>
                      <a:pt x="381" y="515"/>
                      <a:pt x="243" y="506"/>
                    </a:cubicBezTo>
                    <a:cubicBezTo>
                      <a:pt x="105" y="498"/>
                      <a:pt x="0" y="380"/>
                      <a:pt x="9" y="242"/>
                    </a:cubicBezTo>
                    <a:cubicBezTo>
                      <a:pt x="17" y="104"/>
                      <a:pt x="135" y="0"/>
                      <a:pt x="273" y="8"/>
                    </a:cubicBezTo>
                    <a:cubicBezTo>
                      <a:pt x="411" y="16"/>
                      <a:pt x="515" y="134"/>
                      <a:pt x="507" y="27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>
                    <a:solidFill>
                      <a:schemeClr val="bg2">
                        <a:lumMod val="10000"/>
                      </a:schemeClr>
                    </a:solidFill>
                  </a:rPr>
                  <a:t>03</a:t>
                </a:r>
                <a:endParaRPr lang="zh-CN" altLang="en-US" sz="20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99" name="išḷïďé"/>
              <p:cNvSpPr/>
              <p:nvPr/>
            </p:nvSpPr>
            <p:spPr bwMode="auto">
              <a:xfrm>
                <a:off x="4224338" y="3490913"/>
                <a:ext cx="1835150" cy="1482725"/>
              </a:xfrm>
              <a:custGeom>
                <a:avLst/>
                <a:gdLst>
                  <a:gd name="T0" fmla="*/ 1850 w 1850"/>
                  <a:gd name="T1" fmla="*/ 281 h 1494"/>
                  <a:gd name="T2" fmla="*/ 1058 w 1850"/>
                  <a:gd name="T3" fmla="*/ 52 h 1494"/>
                  <a:gd name="T4" fmla="*/ 533 w 1850"/>
                  <a:gd name="T5" fmla="*/ 82 h 1494"/>
                  <a:gd name="T6" fmla="*/ 223 w 1850"/>
                  <a:gd name="T7" fmla="*/ 665 h 1494"/>
                  <a:gd name="T8" fmla="*/ 880 w 1850"/>
                  <a:gd name="T9" fmla="*/ 1173 h 1494"/>
                  <a:gd name="T10" fmla="*/ 1850 w 1850"/>
                  <a:gd name="T11" fmla="*/ 281 h 1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0" h="1494">
                    <a:moveTo>
                      <a:pt x="1850" y="281"/>
                    </a:moveTo>
                    <a:cubicBezTo>
                      <a:pt x="1058" y="52"/>
                      <a:pt x="1058" y="52"/>
                      <a:pt x="1058" y="52"/>
                    </a:cubicBezTo>
                    <a:cubicBezTo>
                      <a:pt x="876" y="0"/>
                      <a:pt x="693" y="15"/>
                      <a:pt x="533" y="82"/>
                    </a:cubicBezTo>
                    <a:cubicBezTo>
                      <a:pt x="223" y="665"/>
                      <a:pt x="223" y="665"/>
                      <a:pt x="223" y="665"/>
                    </a:cubicBezTo>
                    <a:cubicBezTo>
                      <a:pt x="0" y="1084"/>
                      <a:pt x="531" y="1494"/>
                      <a:pt x="880" y="1173"/>
                    </a:cubicBezTo>
                    <a:lnTo>
                      <a:pt x="1850" y="2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îśḷîḍê"/>
              <p:cNvSpPr/>
              <p:nvPr/>
            </p:nvSpPr>
            <p:spPr bwMode="auto">
              <a:xfrm>
                <a:off x="4529138" y="4113213"/>
                <a:ext cx="511175" cy="512763"/>
              </a:xfrm>
              <a:custGeom>
                <a:avLst/>
                <a:gdLst>
                  <a:gd name="T0" fmla="*/ 507 w 515"/>
                  <a:gd name="T1" fmla="*/ 273 h 516"/>
                  <a:gd name="T2" fmla="*/ 243 w 515"/>
                  <a:gd name="T3" fmla="*/ 507 h 516"/>
                  <a:gd name="T4" fmla="*/ 8 w 515"/>
                  <a:gd name="T5" fmla="*/ 243 h 516"/>
                  <a:gd name="T6" fmla="*/ 273 w 515"/>
                  <a:gd name="T7" fmla="*/ 9 h 516"/>
                  <a:gd name="T8" fmla="*/ 507 w 515"/>
                  <a:gd name="T9" fmla="*/ 273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516">
                    <a:moveTo>
                      <a:pt x="507" y="273"/>
                    </a:moveTo>
                    <a:cubicBezTo>
                      <a:pt x="499" y="411"/>
                      <a:pt x="380" y="516"/>
                      <a:pt x="243" y="507"/>
                    </a:cubicBezTo>
                    <a:cubicBezTo>
                      <a:pt x="105" y="499"/>
                      <a:pt x="0" y="381"/>
                      <a:pt x="8" y="243"/>
                    </a:cubicBezTo>
                    <a:cubicBezTo>
                      <a:pt x="17" y="105"/>
                      <a:pt x="135" y="0"/>
                      <a:pt x="273" y="9"/>
                    </a:cubicBezTo>
                    <a:cubicBezTo>
                      <a:pt x="410" y="17"/>
                      <a:pt x="515" y="135"/>
                      <a:pt x="507" y="2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>
                    <a:solidFill>
                      <a:schemeClr val="bg2">
                        <a:lumMod val="10000"/>
                      </a:schemeClr>
                    </a:solidFill>
                  </a:rPr>
                  <a:t>02</a:t>
                </a:r>
                <a:endParaRPr lang="zh-CN" altLang="en-US" sz="20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01" name="ïşļiḓé"/>
              <p:cNvSpPr/>
              <p:nvPr/>
            </p:nvSpPr>
            <p:spPr bwMode="auto">
              <a:xfrm>
                <a:off x="4708525" y="3452813"/>
                <a:ext cx="1377950" cy="342900"/>
              </a:xfrm>
              <a:custGeom>
                <a:avLst/>
                <a:gdLst>
                  <a:gd name="T0" fmla="*/ 68 w 868"/>
                  <a:gd name="T1" fmla="*/ 0 h 216"/>
                  <a:gd name="T2" fmla="*/ 0 w 868"/>
                  <a:gd name="T3" fmla="*/ 127 h 216"/>
                  <a:gd name="T4" fmla="*/ 833 w 868"/>
                  <a:gd name="T5" fmla="*/ 216 h 216"/>
                  <a:gd name="T6" fmla="*/ 868 w 868"/>
                  <a:gd name="T7" fmla="*/ 185 h 216"/>
                  <a:gd name="T8" fmla="*/ 611 w 868"/>
                  <a:gd name="T9" fmla="*/ 4 h 216"/>
                  <a:gd name="T10" fmla="*/ 68 w 868"/>
                  <a:gd name="T11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8" h="216">
                    <a:moveTo>
                      <a:pt x="68" y="0"/>
                    </a:moveTo>
                    <a:lnTo>
                      <a:pt x="0" y="127"/>
                    </a:lnTo>
                    <a:lnTo>
                      <a:pt x="833" y="216"/>
                    </a:lnTo>
                    <a:lnTo>
                      <a:pt x="868" y="185"/>
                    </a:lnTo>
                    <a:lnTo>
                      <a:pt x="611" y="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iṧḻíḓe"/>
              <p:cNvSpPr/>
              <p:nvPr/>
            </p:nvSpPr>
            <p:spPr>
              <a:xfrm>
                <a:off x="5345113" y="3059627"/>
                <a:ext cx="1576610" cy="1396760"/>
              </a:xfrm>
              <a:prstGeom prst="ellipse">
                <a:avLst/>
              </a:prstGeom>
              <a:solidFill>
                <a:srgbClr val="FFF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bg2">
                        <a:lumMod val="10000"/>
                      </a:schemeClr>
                    </a:solidFill>
                  </a:rPr>
                  <a:t>数字酒店</a:t>
                </a:r>
                <a:endParaRPr lang="en-US" altLang="zh-CN" b="1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zh-CN" altLang="en-US" sz="1100" b="1" dirty="0">
                    <a:solidFill>
                      <a:schemeClr val="bg2">
                        <a:lumMod val="10000"/>
                      </a:schemeClr>
                    </a:solidFill>
                  </a:rPr>
                  <a:t>规则引擎</a:t>
                </a:r>
                <a:endParaRPr lang="en-US" altLang="zh-CN" sz="1100" b="1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100" b="1" dirty="0">
                    <a:solidFill>
                      <a:schemeClr val="bg2">
                        <a:lumMod val="10000"/>
                      </a:schemeClr>
                    </a:solidFill>
                  </a:rPr>
                  <a:t>IoT</a:t>
                </a:r>
                <a:r>
                  <a:rPr lang="zh-CN" altLang="en-US" sz="1100" b="1" dirty="0">
                    <a:solidFill>
                      <a:schemeClr val="bg2">
                        <a:lumMod val="10000"/>
                      </a:schemeClr>
                    </a:solidFill>
                  </a:rPr>
                  <a:t>集成</a:t>
                </a:r>
                <a:endParaRPr lang="en-US" altLang="zh-CN" sz="1100" b="1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100" b="1" dirty="0">
                    <a:solidFill>
                      <a:schemeClr val="bg2">
                        <a:lumMod val="10000"/>
                      </a:schemeClr>
                    </a:solidFill>
                  </a:rPr>
                  <a:t>AI</a:t>
                </a:r>
                <a:r>
                  <a:rPr lang="zh-CN" altLang="en-US" sz="1100" b="1" dirty="0">
                    <a:solidFill>
                      <a:schemeClr val="bg2">
                        <a:lumMod val="10000"/>
                      </a:schemeClr>
                    </a:solidFill>
                  </a:rPr>
                  <a:t>策略</a:t>
                </a:r>
                <a:endParaRPr lang="zh-CN" altLang="en-US" sz="11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sp>
          <p:nvSpPr>
            <p:cNvPr id="104" name="椭圆 103"/>
            <p:cNvSpPr/>
            <p:nvPr/>
          </p:nvSpPr>
          <p:spPr>
            <a:xfrm>
              <a:off x="5081843" y="2105026"/>
              <a:ext cx="590519" cy="473172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6742412" y="2131426"/>
              <a:ext cx="587982" cy="459959"/>
            </a:xfrm>
            <a:prstGeom prst="ellipse">
              <a:avLst/>
            </a:prstGeom>
            <a:solidFill>
              <a:srgbClr val="02727E"/>
            </a:solidFill>
            <a:ln w="38100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7" name="responsive-devices_74003"/>
            <p:cNvSpPr/>
            <p:nvPr/>
          </p:nvSpPr>
          <p:spPr>
            <a:xfrm>
              <a:off x="6890042" y="2173333"/>
              <a:ext cx="291654" cy="236718"/>
            </a:xfrm>
            <a:custGeom>
              <a:avLst/>
              <a:gdLst>
                <a:gd name="connsiteX0" fmla="*/ 82314 w 609332"/>
                <a:gd name="connsiteY0" fmla="*/ 471503 h 515551"/>
                <a:gd name="connsiteX1" fmla="*/ 66477 w 609332"/>
                <a:gd name="connsiteY1" fmla="*/ 487317 h 515551"/>
                <a:gd name="connsiteX2" fmla="*/ 82314 w 609332"/>
                <a:gd name="connsiteY2" fmla="*/ 503131 h 515551"/>
                <a:gd name="connsiteX3" fmla="*/ 98152 w 609332"/>
                <a:gd name="connsiteY3" fmla="*/ 487317 h 515551"/>
                <a:gd name="connsiteX4" fmla="*/ 82314 w 609332"/>
                <a:gd name="connsiteY4" fmla="*/ 471503 h 515551"/>
                <a:gd name="connsiteX5" fmla="*/ 519477 w 609332"/>
                <a:gd name="connsiteY5" fmla="*/ 331502 h 515551"/>
                <a:gd name="connsiteX6" fmla="*/ 500607 w 609332"/>
                <a:gd name="connsiteY6" fmla="*/ 350244 h 515551"/>
                <a:gd name="connsiteX7" fmla="*/ 519477 w 609332"/>
                <a:gd name="connsiteY7" fmla="*/ 369084 h 515551"/>
                <a:gd name="connsiteX8" fmla="*/ 538250 w 609332"/>
                <a:gd name="connsiteY8" fmla="*/ 350244 h 515551"/>
                <a:gd name="connsiteX9" fmla="*/ 519477 w 609332"/>
                <a:gd name="connsiteY9" fmla="*/ 331502 h 515551"/>
                <a:gd name="connsiteX10" fmla="*/ 33434 w 609332"/>
                <a:gd name="connsiteY10" fmla="*/ 294911 h 515551"/>
                <a:gd name="connsiteX11" fmla="*/ 33434 w 609332"/>
                <a:gd name="connsiteY11" fmla="*/ 439093 h 515551"/>
                <a:gd name="connsiteX12" fmla="*/ 131292 w 609332"/>
                <a:gd name="connsiteY12" fmla="*/ 439093 h 515551"/>
                <a:gd name="connsiteX13" fmla="*/ 131292 w 609332"/>
                <a:gd name="connsiteY13" fmla="*/ 294911 h 515551"/>
                <a:gd name="connsiteX14" fmla="*/ 20530 w 609332"/>
                <a:gd name="connsiteY14" fmla="*/ 254106 h 515551"/>
                <a:gd name="connsiteX15" fmla="*/ 144099 w 609332"/>
                <a:gd name="connsiteY15" fmla="*/ 254106 h 515551"/>
                <a:gd name="connsiteX16" fmla="*/ 164629 w 609332"/>
                <a:gd name="connsiteY16" fmla="*/ 274606 h 515551"/>
                <a:gd name="connsiteX17" fmla="*/ 164629 w 609332"/>
                <a:gd name="connsiteY17" fmla="*/ 494345 h 515551"/>
                <a:gd name="connsiteX18" fmla="*/ 144099 w 609332"/>
                <a:gd name="connsiteY18" fmla="*/ 514845 h 515551"/>
                <a:gd name="connsiteX19" fmla="*/ 20530 w 609332"/>
                <a:gd name="connsiteY19" fmla="*/ 514845 h 515551"/>
                <a:gd name="connsiteX20" fmla="*/ 0 w 609332"/>
                <a:gd name="connsiteY20" fmla="*/ 494345 h 515551"/>
                <a:gd name="connsiteX21" fmla="*/ 0 w 609332"/>
                <a:gd name="connsiteY21" fmla="*/ 274606 h 515551"/>
                <a:gd name="connsiteX22" fmla="*/ 20530 w 609332"/>
                <a:gd name="connsiteY22" fmla="*/ 254106 h 515551"/>
                <a:gd name="connsiteX23" fmla="*/ 320609 w 609332"/>
                <a:gd name="connsiteY23" fmla="*/ 236041 h 515551"/>
                <a:gd name="connsiteX24" fmla="*/ 323445 w 609332"/>
                <a:gd name="connsiteY24" fmla="*/ 241020 h 515551"/>
                <a:gd name="connsiteX25" fmla="*/ 346427 w 609332"/>
                <a:gd name="connsiteY25" fmla="*/ 254591 h 515551"/>
                <a:gd name="connsiteX26" fmla="*/ 347111 w 609332"/>
                <a:gd name="connsiteY26" fmla="*/ 254591 h 515551"/>
                <a:gd name="connsiteX27" fmla="*/ 347111 w 609332"/>
                <a:gd name="connsiteY27" fmla="*/ 482650 h 515551"/>
                <a:gd name="connsiteX28" fmla="*/ 314154 w 609332"/>
                <a:gd name="connsiteY28" fmla="*/ 515551 h 515551"/>
                <a:gd name="connsiteX29" fmla="*/ 192008 w 609332"/>
                <a:gd name="connsiteY29" fmla="*/ 515551 h 515551"/>
                <a:gd name="connsiteX30" fmla="*/ 195431 w 609332"/>
                <a:gd name="connsiteY30" fmla="*/ 497490 h 515551"/>
                <a:gd name="connsiteX31" fmla="*/ 195431 w 609332"/>
                <a:gd name="connsiteY31" fmla="*/ 492120 h 515551"/>
                <a:gd name="connsiteX32" fmla="*/ 205993 w 609332"/>
                <a:gd name="connsiteY32" fmla="*/ 495830 h 515551"/>
                <a:gd name="connsiteX33" fmla="*/ 224867 w 609332"/>
                <a:gd name="connsiteY33" fmla="*/ 476988 h 515551"/>
                <a:gd name="connsiteX34" fmla="*/ 205993 w 609332"/>
                <a:gd name="connsiteY34" fmla="*/ 458243 h 515551"/>
                <a:gd name="connsiteX35" fmla="*/ 195431 w 609332"/>
                <a:gd name="connsiteY35" fmla="*/ 461953 h 515551"/>
                <a:gd name="connsiteX36" fmla="*/ 195431 w 609332"/>
                <a:gd name="connsiteY36" fmla="*/ 425343 h 515551"/>
                <a:gd name="connsiteX37" fmla="*/ 301832 w 609332"/>
                <a:gd name="connsiteY37" fmla="*/ 425343 h 515551"/>
                <a:gd name="connsiteX38" fmla="*/ 301832 w 609332"/>
                <a:gd name="connsiteY38" fmla="*/ 254786 h 515551"/>
                <a:gd name="connsiteX39" fmla="*/ 97950 w 609332"/>
                <a:gd name="connsiteY39" fmla="*/ 147552 h 515551"/>
                <a:gd name="connsiteX40" fmla="*/ 244650 w 609332"/>
                <a:gd name="connsiteY40" fmla="*/ 147552 h 515551"/>
                <a:gd name="connsiteX41" fmla="*/ 244161 w 609332"/>
                <a:gd name="connsiteY41" fmla="*/ 149506 h 515551"/>
                <a:gd name="connsiteX42" fmla="*/ 257462 w 609332"/>
                <a:gd name="connsiteY42" fmla="*/ 175199 h 515551"/>
                <a:gd name="connsiteX43" fmla="*/ 262645 w 609332"/>
                <a:gd name="connsiteY43" fmla="*/ 178032 h 515551"/>
                <a:gd name="connsiteX44" fmla="*/ 241520 w 609332"/>
                <a:gd name="connsiteY44" fmla="*/ 199231 h 515551"/>
                <a:gd name="connsiteX45" fmla="*/ 110175 w 609332"/>
                <a:gd name="connsiteY45" fmla="*/ 199231 h 515551"/>
                <a:gd name="connsiteX46" fmla="*/ 110175 w 609332"/>
                <a:gd name="connsiteY46" fmla="*/ 226585 h 515551"/>
                <a:gd name="connsiteX47" fmla="*/ 64991 w 609332"/>
                <a:gd name="connsiteY47" fmla="*/ 226585 h 515551"/>
                <a:gd name="connsiteX48" fmla="*/ 64991 w 609332"/>
                <a:gd name="connsiteY48" fmla="*/ 180475 h 515551"/>
                <a:gd name="connsiteX49" fmla="*/ 97950 w 609332"/>
                <a:gd name="connsiteY49" fmla="*/ 147552 h 515551"/>
                <a:gd name="connsiteX50" fmla="*/ 378142 w 609332"/>
                <a:gd name="connsiteY50" fmla="*/ 114881 h 515551"/>
                <a:gd name="connsiteX51" fmla="*/ 382247 w 609332"/>
                <a:gd name="connsiteY51" fmla="*/ 116541 h 515551"/>
                <a:gd name="connsiteX52" fmla="*/ 383615 w 609332"/>
                <a:gd name="connsiteY52" fmla="*/ 122301 h 515551"/>
                <a:gd name="connsiteX53" fmla="*/ 351948 w 609332"/>
                <a:gd name="connsiteY53" fmla="*/ 229981 h 515551"/>
                <a:gd name="connsiteX54" fmla="*/ 347061 w 609332"/>
                <a:gd name="connsiteY54" fmla="*/ 234082 h 515551"/>
                <a:gd name="connsiteX55" fmla="*/ 346377 w 609332"/>
                <a:gd name="connsiteY55" fmla="*/ 234082 h 515551"/>
                <a:gd name="connsiteX56" fmla="*/ 341295 w 609332"/>
                <a:gd name="connsiteY56" fmla="*/ 231153 h 515551"/>
                <a:gd name="connsiteX57" fmla="*/ 325364 w 609332"/>
                <a:gd name="connsiteY57" fmla="*/ 202256 h 515551"/>
                <a:gd name="connsiteX58" fmla="*/ 248738 w 609332"/>
                <a:gd name="connsiteY58" fmla="*/ 278891 h 515551"/>
                <a:gd name="connsiteX59" fmla="*/ 234176 w 609332"/>
                <a:gd name="connsiteY59" fmla="*/ 284944 h 515551"/>
                <a:gd name="connsiteX60" fmla="*/ 219711 w 609332"/>
                <a:gd name="connsiteY60" fmla="*/ 278891 h 515551"/>
                <a:gd name="connsiteX61" fmla="*/ 219711 w 609332"/>
                <a:gd name="connsiteY61" fmla="*/ 249897 h 515551"/>
                <a:gd name="connsiteX62" fmla="*/ 296434 w 609332"/>
                <a:gd name="connsiteY62" fmla="*/ 173261 h 515551"/>
                <a:gd name="connsiteX63" fmla="*/ 267504 w 609332"/>
                <a:gd name="connsiteY63" fmla="*/ 157348 h 515551"/>
                <a:gd name="connsiteX64" fmla="*/ 264572 w 609332"/>
                <a:gd name="connsiteY64" fmla="*/ 151686 h 515551"/>
                <a:gd name="connsiteX65" fmla="*/ 268677 w 609332"/>
                <a:gd name="connsiteY65" fmla="*/ 146707 h 515551"/>
                <a:gd name="connsiteX66" fmla="*/ 376480 w 609332"/>
                <a:gd name="connsiteY66" fmla="*/ 115077 h 515551"/>
                <a:gd name="connsiteX67" fmla="*/ 378142 w 609332"/>
                <a:gd name="connsiteY67" fmla="*/ 114881 h 515551"/>
                <a:gd name="connsiteX68" fmla="*/ 183816 w 609332"/>
                <a:gd name="connsiteY68" fmla="*/ 0 h 515551"/>
                <a:gd name="connsiteX69" fmla="*/ 549103 w 609332"/>
                <a:gd name="connsiteY69" fmla="*/ 0 h 515551"/>
                <a:gd name="connsiteX70" fmla="*/ 609332 w 609332"/>
                <a:gd name="connsiteY70" fmla="*/ 60228 h 515551"/>
                <a:gd name="connsiteX71" fmla="*/ 609332 w 609332"/>
                <a:gd name="connsiteY71" fmla="*/ 338237 h 515551"/>
                <a:gd name="connsiteX72" fmla="*/ 549103 w 609332"/>
                <a:gd name="connsiteY72" fmla="*/ 398466 h 515551"/>
                <a:gd name="connsiteX73" fmla="*/ 421702 w 609332"/>
                <a:gd name="connsiteY73" fmla="*/ 398466 h 515551"/>
                <a:gd name="connsiteX74" fmla="*/ 421702 w 609332"/>
                <a:gd name="connsiteY74" fmla="*/ 439074 h 515551"/>
                <a:gd name="connsiteX75" fmla="*/ 477727 w 609332"/>
                <a:gd name="connsiteY75" fmla="*/ 439074 h 515551"/>
                <a:gd name="connsiteX76" fmla="*/ 500607 w 609332"/>
                <a:gd name="connsiteY76" fmla="*/ 461916 h 515551"/>
                <a:gd name="connsiteX77" fmla="*/ 500607 w 609332"/>
                <a:gd name="connsiteY77" fmla="*/ 491201 h 515551"/>
                <a:gd name="connsiteX78" fmla="*/ 477727 w 609332"/>
                <a:gd name="connsiteY78" fmla="*/ 514140 h 515551"/>
                <a:gd name="connsiteX79" fmla="*/ 369099 w 609332"/>
                <a:gd name="connsiteY79" fmla="*/ 514140 h 515551"/>
                <a:gd name="connsiteX80" fmla="*/ 377606 w 609332"/>
                <a:gd name="connsiteY80" fmla="*/ 485148 h 515551"/>
                <a:gd name="connsiteX81" fmla="*/ 377801 w 609332"/>
                <a:gd name="connsiteY81" fmla="*/ 384409 h 515551"/>
                <a:gd name="connsiteX82" fmla="*/ 377801 w 609332"/>
                <a:gd name="connsiteY82" fmla="*/ 309343 h 515551"/>
                <a:gd name="connsiteX83" fmla="*/ 534143 w 609332"/>
                <a:gd name="connsiteY83" fmla="*/ 309343 h 515551"/>
                <a:gd name="connsiteX84" fmla="*/ 557023 w 609332"/>
                <a:gd name="connsiteY84" fmla="*/ 286404 h 515551"/>
                <a:gd name="connsiteX85" fmla="*/ 557023 w 609332"/>
                <a:gd name="connsiteY85" fmla="*/ 71064 h 515551"/>
                <a:gd name="connsiteX86" fmla="*/ 534143 w 609332"/>
                <a:gd name="connsiteY86" fmla="*/ 48222 h 515551"/>
                <a:gd name="connsiteX87" fmla="*/ 198775 w 609332"/>
                <a:gd name="connsiteY87" fmla="*/ 48222 h 515551"/>
                <a:gd name="connsiteX88" fmla="*/ 175798 w 609332"/>
                <a:gd name="connsiteY88" fmla="*/ 71064 h 515551"/>
                <a:gd name="connsiteX89" fmla="*/ 175798 w 609332"/>
                <a:gd name="connsiteY89" fmla="*/ 116846 h 515551"/>
                <a:gd name="connsiteX90" fmla="*/ 123489 w 609332"/>
                <a:gd name="connsiteY90" fmla="*/ 116846 h 515551"/>
                <a:gd name="connsiteX91" fmla="*/ 123489 w 609332"/>
                <a:gd name="connsiteY91" fmla="*/ 60228 h 515551"/>
                <a:gd name="connsiteX92" fmla="*/ 183816 w 609332"/>
                <a:gd name="connsiteY92" fmla="*/ 0 h 515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09332" h="515551">
                  <a:moveTo>
                    <a:pt x="82314" y="471503"/>
                  </a:moveTo>
                  <a:cubicBezTo>
                    <a:pt x="73614" y="471503"/>
                    <a:pt x="66477" y="478629"/>
                    <a:pt x="66477" y="487317"/>
                  </a:cubicBezTo>
                  <a:cubicBezTo>
                    <a:pt x="66477" y="496005"/>
                    <a:pt x="73614" y="503131"/>
                    <a:pt x="82314" y="503131"/>
                  </a:cubicBezTo>
                  <a:cubicBezTo>
                    <a:pt x="91015" y="503131"/>
                    <a:pt x="98152" y="496005"/>
                    <a:pt x="98152" y="487317"/>
                  </a:cubicBezTo>
                  <a:cubicBezTo>
                    <a:pt x="98152" y="478629"/>
                    <a:pt x="91015" y="471503"/>
                    <a:pt x="82314" y="471503"/>
                  </a:cubicBezTo>
                  <a:close/>
                  <a:moveTo>
                    <a:pt x="519477" y="331502"/>
                  </a:moveTo>
                  <a:cubicBezTo>
                    <a:pt x="509015" y="331502"/>
                    <a:pt x="500607" y="339897"/>
                    <a:pt x="500607" y="350244"/>
                  </a:cubicBezTo>
                  <a:cubicBezTo>
                    <a:pt x="500607" y="360689"/>
                    <a:pt x="509015" y="369084"/>
                    <a:pt x="519477" y="369084"/>
                  </a:cubicBezTo>
                  <a:cubicBezTo>
                    <a:pt x="529841" y="369084"/>
                    <a:pt x="538250" y="360689"/>
                    <a:pt x="538250" y="350244"/>
                  </a:cubicBezTo>
                  <a:cubicBezTo>
                    <a:pt x="538250" y="339897"/>
                    <a:pt x="529841" y="331502"/>
                    <a:pt x="519477" y="331502"/>
                  </a:cubicBezTo>
                  <a:close/>
                  <a:moveTo>
                    <a:pt x="33434" y="294911"/>
                  </a:moveTo>
                  <a:lnTo>
                    <a:pt x="33434" y="439093"/>
                  </a:lnTo>
                  <a:lnTo>
                    <a:pt x="131292" y="439093"/>
                  </a:lnTo>
                  <a:lnTo>
                    <a:pt x="131292" y="294911"/>
                  </a:lnTo>
                  <a:close/>
                  <a:moveTo>
                    <a:pt x="20530" y="254106"/>
                  </a:moveTo>
                  <a:lnTo>
                    <a:pt x="144099" y="254106"/>
                  </a:lnTo>
                  <a:cubicBezTo>
                    <a:pt x="155439" y="254106"/>
                    <a:pt x="164629" y="263282"/>
                    <a:pt x="164629" y="274606"/>
                  </a:cubicBezTo>
                  <a:lnTo>
                    <a:pt x="164629" y="494345"/>
                  </a:lnTo>
                  <a:cubicBezTo>
                    <a:pt x="164629" y="505669"/>
                    <a:pt x="155439" y="514845"/>
                    <a:pt x="144099" y="514845"/>
                  </a:cubicBezTo>
                  <a:lnTo>
                    <a:pt x="20530" y="514845"/>
                  </a:lnTo>
                  <a:cubicBezTo>
                    <a:pt x="9189" y="514845"/>
                    <a:pt x="0" y="505669"/>
                    <a:pt x="0" y="494345"/>
                  </a:cubicBezTo>
                  <a:lnTo>
                    <a:pt x="0" y="274606"/>
                  </a:lnTo>
                  <a:cubicBezTo>
                    <a:pt x="0" y="263282"/>
                    <a:pt x="9189" y="254106"/>
                    <a:pt x="20530" y="254106"/>
                  </a:cubicBezTo>
                  <a:close/>
                  <a:moveTo>
                    <a:pt x="320609" y="236041"/>
                  </a:moveTo>
                  <a:lnTo>
                    <a:pt x="323445" y="241020"/>
                  </a:lnTo>
                  <a:cubicBezTo>
                    <a:pt x="328041" y="249416"/>
                    <a:pt x="336843" y="254591"/>
                    <a:pt x="346427" y="254591"/>
                  </a:cubicBezTo>
                  <a:lnTo>
                    <a:pt x="347111" y="254591"/>
                  </a:lnTo>
                  <a:lnTo>
                    <a:pt x="347111" y="482650"/>
                  </a:lnTo>
                  <a:cubicBezTo>
                    <a:pt x="347111" y="500809"/>
                    <a:pt x="332344" y="515551"/>
                    <a:pt x="314154" y="515551"/>
                  </a:cubicBezTo>
                  <a:lnTo>
                    <a:pt x="192008" y="515551"/>
                  </a:lnTo>
                  <a:cubicBezTo>
                    <a:pt x="194062" y="509889"/>
                    <a:pt x="195431" y="503836"/>
                    <a:pt x="195431" y="497490"/>
                  </a:cubicBezTo>
                  <a:lnTo>
                    <a:pt x="195431" y="492120"/>
                  </a:lnTo>
                  <a:cubicBezTo>
                    <a:pt x="198462" y="494268"/>
                    <a:pt x="201983" y="495830"/>
                    <a:pt x="205993" y="495830"/>
                  </a:cubicBezTo>
                  <a:cubicBezTo>
                    <a:pt x="216359" y="495830"/>
                    <a:pt x="224867" y="487337"/>
                    <a:pt x="224867" y="476988"/>
                  </a:cubicBezTo>
                  <a:cubicBezTo>
                    <a:pt x="224867" y="466639"/>
                    <a:pt x="216359" y="458243"/>
                    <a:pt x="205993" y="458243"/>
                  </a:cubicBezTo>
                  <a:cubicBezTo>
                    <a:pt x="201983" y="458243"/>
                    <a:pt x="198462" y="459805"/>
                    <a:pt x="195431" y="461953"/>
                  </a:cubicBezTo>
                  <a:lnTo>
                    <a:pt x="195431" y="425343"/>
                  </a:lnTo>
                  <a:lnTo>
                    <a:pt x="301832" y="425343"/>
                  </a:lnTo>
                  <a:lnTo>
                    <a:pt x="301832" y="254786"/>
                  </a:lnTo>
                  <a:close/>
                  <a:moveTo>
                    <a:pt x="97950" y="147552"/>
                  </a:moveTo>
                  <a:lnTo>
                    <a:pt x="244650" y="147552"/>
                  </a:lnTo>
                  <a:cubicBezTo>
                    <a:pt x="244552" y="148236"/>
                    <a:pt x="244259" y="148822"/>
                    <a:pt x="244161" y="149506"/>
                  </a:cubicBezTo>
                  <a:cubicBezTo>
                    <a:pt x="242987" y="159861"/>
                    <a:pt x="248269" y="170021"/>
                    <a:pt x="257462" y="175199"/>
                  </a:cubicBezTo>
                  <a:lnTo>
                    <a:pt x="262645" y="178032"/>
                  </a:lnTo>
                  <a:lnTo>
                    <a:pt x="241520" y="199231"/>
                  </a:lnTo>
                  <a:lnTo>
                    <a:pt x="110175" y="199231"/>
                  </a:lnTo>
                  <a:lnTo>
                    <a:pt x="110175" y="226585"/>
                  </a:lnTo>
                  <a:lnTo>
                    <a:pt x="64991" y="226585"/>
                  </a:lnTo>
                  <a:lnTo>
                    <a:pt x="64991" y="180475"/>
                  </a:lnTo>
                  <a:cubicBezTo>
                    <a:pt x="64991" y="162304"/>
                    <a:pt x="79759" y="147552"/>
                    <a:pt x="97950" y="147552"/>
                  </a:cubicBezTo>
                  <a:close/>
                  <a:moveTo>
                    <a:pt x="378142" y="114881"/>
                  </a:moveTo>
                  <a:cubicBezTo>
                    <a:pt x="379608" y="114881"/>
                    <a:pt x="381074" y="115369"/>
                    <a:pt x="382247" y="116541"/>
                  </a:cubicBezTo>
                  <a:cubicBezTo>
                    <a:pt x="383713" y="118005"/>
                    <a:pt x="384299" y="120153"/>
                    <a:pt x="383615" y="122301"/>
                  </a:cubicBezTo>
                  <a:lnTo>
                    <a:pt x="351948" y="229981"/>
                  </a:lnTo>
                  <a:cubicBezTo>
                    <a:pt x="351362" y="232227"/>
                    <a:pt x="349407" y="233789"/>
                    <a:pt x="347061" y="234082"/>
                  </a:cubicBezTo>
                  <a:cubicBezTo>
                    <a:pt x="346866" y="234082"/>
                    <a:pt x="346573" y="234082"/>
                    <a:pt x="346377" y="234082"/>
                  </a:cubicBezTo>
                  <a:cubicBezTo>
                    <a:pt x="344325" y="234082"/>
                    <a:pt x="342370" y="232910"/>
                    <a:pt x="341295" y="231153"/>
                  </a:cubicBezTo>
                  <a:lnTo>
                    <a:pt x="325364" y="202256"/>
                  </a:lnTo>
                  <a:lnTo>
                    <a:pt x="248738" y="278891"/>
                  </a:lnTo>
                  <a:cubicBezTo>
                    <a:pt x="244731" y="282894"/>
                    <a:pt x="239453" y="284944"/>
                    <a:pt x="234176" y="284944"/>
                  </a:cubicBezTo>
                  <a:cubicBezTo>
                    <a:pt x="228996" y="284944"/>
                    <a:pt x="223718" y="282894"/>
                    <a:pt x="219711" y="278891"/>
                  </a:cubicBezTo>
                  <a:cubicBezTo>
                    <a:pt x="211696" y="270886"/>
                    <a:pt x="211696" y="257902"/>
                    <a:pt x="219711" y="249897"/>
                  </a:cubicBezTo>
                  <a:lnTo>
                    <a:pt x="296434" y="173261"/>
                  </a:lnTo>
                  <a:lnTo>
                    <a:pt x="267504" y="157348"/>
                  </a:lnTo>
                  <a:cubicBezTo>
                    <a:pt x="265451" y="156177"/>
                    <a:pt x="264278" y="153931"/>
                    <a:pt x="264572" y="151686"/>
                  </a:cubicBezTo>
                  <a:cubicBezTo>
                    <a:pt x="264767" y="149343"/>
                    <a:pt x="266429" y="147390"/>
                    <a:pt x="268677" y="146707"/>
                  </a:cubicBezTo>
                  <a:lnTo>
                    <a:pt x="376480" y="115077"/>
                  </a:lnTo>
                  <a:cubicBezTo>
                    <a:pt x="376969" y="114881"/>
                    <a:pt x="377555" y="114881"/>
                    <a:pt x="378142" y="114881"/>
                  </a:cubicBezTo>
                  <a:close/>
                  <a:moveTo>
                    <a:pt x="183816" y="0"/>
                  </a:moveTo>
                  <a:lnTo>
                    <a:pt x="549103" y="0"/>
                  </a:lnTo>
                  <a:cubicBezTo>
                    <a:pt x="582346" y="0"/>
                    <a:pt x="609332" y="26942"/>
                    <a:pt x="609332" y="60228"/>
                  </a:cubicBezTo>
                  <a:lnTo>
                    <a:pt x="609332" y="338237"/>
                  </a:lnTo>
                  <a:cubicBezTo>
                    <a:pt x="609332" y="371427"/>
                    <a:pt x="582346" y="398466"/>
                    <a:pt x="549103" y="398466"/>
                  </a:cubicBezTo>
                  <a:lnTo>
                    <a:pt x="421702" y="398466"/>
                  </a:lnTo>
                  <a:lnTo>
                    <a:pt x="421702" y="439074"/>
                  </a:lnTo>
                  <a:lnTo>
                    <a:pt x="477727" y="439074"/>
                  </a:lnTo>
                  <a:cubicBezTo>
                    <a:pt x="490340" y="439074"/>
                    <a:pt x="500607" y="449324"/>
                    <a:pt x="500607" y="461916"/>
                  </a:cubicBezTo>
                  <a:lnTo>
                    <a:pt x="500607" y="491201"/>
                  </a:lnTo>
                  <a:cubicBezTo>
                    <a:pt x="500607" y="503891"/>
                    <a:pt x="490340" y="514140"/>
                    <a:pt x="477727" y="514140"/>
                  </a:cubicBezTo>
                  <a:lnTo>
                    <a:pt x="369099" y="514140"/>
                  </a:lnTo>
                  <a:cubicBezTo>
                    <a:pt x="374086" y="505452"/>
                    <a:pt x="377117" y="495691"/>
                    <a:pt x="377606" y="485148"/>
                  </a:cubicBezTo>
                  <a:cubicBezTo>
                    <a:pt x="377606" y="484270"/>
                    <a:pt x="377801" y="384409"/>
                    <a:pt x="377801" y="384409"/>
                  </a:cubicBezTo>
                  <a:lnTo>
                    <a:pt x="377801" y="309343"/>
                  </a:lnTo>
                  <a:lnTo>
                    <a:pt x="534143" y="309343"/>
                  </a:lnTo>
                  <a:cubicBezTo>
                    <a:pt x="546756" y="309343"/>
                    <a:pt x="557023" y="299094"/>
                    <a:pt x="557023" y="286404"/>
                  </a:cubicBezTo>
                  <a:lnTo>
                    <a:pt x="557023" y="71064"/>
                  </a:lnTo>
                  <a:cubicBezTo>
                    <a:pt x="557023" y="58374"/>
                    <a:pt x="546756" y="48222"/>
                    <a:pt x="534143" y="48222"/>
                  </a:cubicBezTo>
                  <a:lnTo>
                    <a:pt x="198775" y="48222"/>
                  </a:lnTo>
                  <a:cubicBezTo>
                    <a:pt x="186065" y="48222"/>
                    <a:pt x="175798" y="58374"/>
                    <a:pt x="175798" y="71064"/>
                  </a:cubicBezTo>
                  <a:lnTo>
                    <a:pt x="175798" y="116846"/>
                  </a:lnTo>
                  <a:lnTo>
                    <a:pt x="123489" y="116846"/>
                  </a:lnTo>
                  <a:lnTo>
                    <a:pt x="123489" y="60228"/>
                  </a:lnTo>
                  <a:cubicBezTo>
                    <a:pt x="123489" y="26942"/>
                    <a:pt x="150475" y="0"/>
                    <a:pt x="1838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sponsive-devices_74003"/>
            <p:cNvSpPr/>
            <p:nvPr/>
          </p:nvSpPr>
          <p:spPr>
            <a:xfrm>
              <a:off x="5251673" y="2121954"/>
              <a:ext cx="291654" cy="272532"/>
            </a:xfrm>
            <a:custGeom>
              <a:avLst/>
              <a:gdLst>
                <a:gd name="T0" fmla="*/ 10205 w 11312"/>
                <a:gd name="T1" fmla="*/ 3530 h 10570"/>
                <a:gd name="T2" fmla="*/ 6543 w 11312"/>
                <a:gd name="T3" fmla="*/ 982 h 10570"/>
                <a:gd name="T4" fmla="*/ 4770 w 11312"/>
                <a:gd name="T5" fmla="*/ 982 h 10570"/>
                <a:gd name="T6" fmla="*/ 1108 w 11312"/>
                <a:gd name="T7" fmla="*/ 3530 h 10570"/>
                <a:gd name="T8" fmla="*/ 1075 w 11312"/>
                <a:gd name="T9" fmla="*/ 3542 h 10570"/>
                <a:gd name="T10" fmla="*/ 1033 w 11312"/>
                <a:gd name="T11" fmla="*/ 1778 h 10570"/>
                <a:gd name="T12" fmla="*/ 1319 w 11312"/>
                <a:gd name="T13" fmla="*/ 1355 h 10570"/>
                <a:gd name="T14" fmla="*/ 1319 w 11312"/>
                <a:gd name="T15" fmla="*/ 457 h 10570"/>
                <a:gd name="T16" fmla="*/ 862 w 11312"/>
                <a:gd name="T17" fmla="*/ 0 h 10570"/>
                <a:gd name="T18" fmla="*/ 405 w 11312"/>
                <a:gd name="T19" fmla="*/ 457 h 10570"/>
                <a:gd name="T20" fmla="*/ 405 w 11312"/>
                <a:gd name="T21" fmla="*/ 1353 h 10570"/>
                <a:gd name="T22" fmla="*/ 692 w 11312"/>
                <a:gd name="T23" fmla="*/ 1777 h 10570"/>
                <a:gd name="T24" fmla="*/ 643 w 11312"/>
                <a:gd name="T25" fmla="*/ 3783 h 10570"/>
                <a:gd name="T26" fmla="*/ 0 w 11312"/>
                <a:gd name="T27" fmla="*/ 5090 h 10570"/>
                <a:gd name="T28" fmla="*/ 0 w 11312"/>
                <a:gd name="T29" fmla="*/ 6462 h 10570"/>
                <a:gd name="T30" fmla="*/ 1108 w 11312"/>
                <a:gd name="T31" fmla="*/ 8022 h 10570"/>
                <a:gd name="T32" fmla="*/ 4770 w 11312"/>
                <a:gd name="T33" fmla="*/ 10570 h 10570"/>
                <a:gd name="T34" fmla="*/ 6543 w 11312"/>
                <a:gd name="T35" fmla="*/ 10570 h 10570"/>
                <a:gd name="T36" fmla="*/ 10205 w 11312"/>
                <a:gd name="T37" fmla="*/ 8022 h 10570"/>
                <a:gd name="T38" fmla="*/ 11312 w 11312"/>
                <a:gd name="T39" fmla="*/ 6462 h 10570"/>
                <a:gd name="T40" fmla="*/ 11312 w 11312"/>
                <a:gd name="T41" fmla="*/ 5090 h 10570"/>
                <a:gd name="T42" fmla="*/ 10205 w 11312"/>
                <a:gd name="T43" fmla="*/ 3530 h 10570"/>
                <a:gd name="T44" fmla="*/ 9793 w 11312"/>
                <a:gd name="T45" fmla="*/ 6341 h 10570"/>
                <a:gd name="T46" fmla="*/ 8112 w 11312"/>
                <a:gd name="T47" fmla="*/ 8022 h 10570"/>
                <a:gd name="T48" fmla="*/ 3202 w 11312"/>
                <a:gd name="T49" fmla="*/ 8022 h 10570"/>
                <a:gd name="T50" fmla="*/ 1520 w 11312"/>
                <a:gd name="T51" fmla="*/ 6341 h 10570"/>
                <a:gd name="T52" fmla="*/ 1520 w 11312"/>
                <a:gd name="T53" fmla="*/ 5212 h 10570"/>
                <a:gd name="T54" fmla="*/ 3202 w 11312"/>
                <a:gd name="T55" fmla="*/ 3531 h 10570"/>
                <a:gd name="T56" fmla="*/ 8112 w 11312"/>
                <a:gd name="T57" fmla="*/ 3531 h 10570"/>
                <a:gd name="T58" fmla="*/ 9793 w 11312"/>
                <a:gd name="T59" fmla="*/ 5212 h 10570"/>
                <a:gd name="T60" fmla="*/ 9793 w 11312"/>
                <a:gd name="T61" fmla="*/ 6341 h 10570"/>
                <a:gd name="T62" fmla="*/ 6846 w 11312"/>
                <a:gd name="T63" fmla="*/ 4745 h 10570"/>
                <a:gd name="T64" fmla="*/ 5834 w 11312"/>
                <a:gd name="T65" fmla="*/ 6407 h 10570"/>
                <a:gd name="T66" fmla="*/ 4582 w 11312"/>
                <a:gd name="T67" fmla="*/ 3955 h 10570"/>
                <a:gd name="T68" fmla="*/ 3601 w 11312"/>
                <a:gd name="T69" fmla="*/ 5891 h 10570"/>
                <a:gd name="T70" fmla="*/ 2099 w 11312"/>
                <a:gd name="T71" fmla="*/ 6122 h 10570"/>
                <a:gd name="T72" fmla="*/ 3877 w 11312"/>
                <a:gd name="T73" fmla="*/ 6187 h 10570"/>
                <a:gd name="T74" fmla="*/ 4570 w 11312"/>
                <a:gd name="T75" fmla="*/ 5016 h 10570"/>
                <a:gd name="T76" fmla="*/ 5845 w 11312"/>
                <a:gd name="T77" fmla="*/ 7405 h 10570"/>
                <a:gd name="T78" fmla="*/ 6874 w 11312"/>
                <a:gd name="T79" fmla="*/ 5583 h 10570"/>
                <a:gd name="T80" fmla="*/ 7378 w 11312"/>
                <a:gd name="T81" fmla="*/ 6200 h 10570"/>
                <a:gd name="T82" fmla="*/ 8897 w 11312"/>
                <a:gd name="T83" fmla="*/ 6126 h 10570"/>
                <a:gd name="T84" fmla="*/ 7567 w 11312"/>
                <a:gd name="T85" fmla="*/ 5910 h 10570"/>
                <a:gd name="T86" fmla="*/ 6846 w 11312"/>
                <a:gd name="T87" fmla="*/ 4745 h 10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12" h="10570">
                  <a:moveTo>
                    <a:pt x="10205" y="3530"/>
                  </a:moveTo>
                  <a:cubicBezTo>
                    <a:pt x="9650" y="2046"/>
                    <a:pt x="8215" y="982"/>
                    <a:pt x="6543" y="982"/>
                  </a:cubicBezTo>
                  <a:lnTo>
                    <a:pt x="4770" y="982"/>
                  </a:lnTo>
                  <a:cubicBezTo>
                    <a:pt x="3099" y="982"/>
                    <a:pt x="1664" y="2046"/>
                    <a:pt x="1108" y="3530"/>
                  </a:cubicBezTo>
                  <a:cubicBezTo>
                    <a:pt x="1096" y="3533"/>
                    <a:pt x="1087" y="3537"/>
                    <a:pt x="1075" y="3542"/>
                  </a:cubicBezTo>
                  <a:lnTo>
                    <a:pt x="1033" y="1778"/>
                  </a:lnTo>
                  <a:cubicBezTo>
                    <a:pt x="1200" y="1711"/>
                    <a:pt x="1319" y="1546"/>
                    <a:pt x="1319" y="1355"/>
                  </a:cubicBezTo>
                  <a:lnTo>
                    <a:pt x="1319" y="457"/>
                  </a:lnTo>
                  <a:cubicBezTo>
                    <a:pt x="1319" y="206"/>
                    <a:pt x="1113" y="0"/>
                    <a:pt x="862" y="0"/>
                  </a:cubicBezTo>
                  <a:cubicBezTo>
                    <a:pt x="612" y="1"/>
                    <a:pt x="405" y="206"/>
                    <a:pt x="405" y="457"/>
                  </a:cubicBezTo>
                  <a:lnTo>
                    <a:pt x="405" y="1353"/>
                  </a:lnTo>
                  <a:cubicBezTo>
                    <a:pt x="405" y="1545"/>
                    <a:pt x="524" y="1710"/>
                    <a:pt x="692" y="1777"/>
                  </a:cubicBezTo>
                  <a:lnTo>
                    <a:pt x="643" y="3783"/>
                  </a:lnTo>
                  <a:cubicBezTo>
                    <a:pt x="253" y="4086"/>
                    <a:pt x="0" y="4560"/>
                    <a:pt x="0" y="5090"/>
                  </a:cubicBezTo>
                  <a:lnTo>
                    <a:pt x="0" y="6462"/>
                  </a:lnTo>
                  <a:cubicBezTo>
                    <a:pt x="0" y="7179"/>
                    <a:pt x="464" y="7795"/>
                    <a:pt x="1108" y="8022"/>
                  </a:cubicBezTo>
                  <a:cubicBezTo>
                    <a:pt x="1664" y="9506"/>
                    <a:pt x="3099" y="10570"/>
                    <a:pt x="4770" y="10570"/>
                  </a:cubicBezTo>
                  <a:lnTo>
                    <a:pt x="6543" y="10570"/>
                  </a:lnTo>
                  <a:cubicBezTo>
                    <a:pt x="8214" y="10570"/>
                    <a:pt x="9649" y="9506"/>
                    <a:pt x="10205" y="8022"/>
                  </a:cubicBezTo>
                  <a:cubicBezTo>
                    <a:pt x="10848" y="7795"/>
                    <a:pt x="11312" y="7179"/>
                    <a:pt x="11312" y="6462"/>
                  </a:cubicBezTo>
                  <a:lnTo>
                    <a:pt x="11312" y="5090"/>
                  </a:lnTo>
                  <a:cubicBezTo>
                    <a:pt x="11312" y="4371"/>
                    <a:pt x="10848" y="3756"/>
                    <a:pt x="10205" y="3530"/>
                  </a:cubicBezTo>
                  <a:close/>
                  <a:moveTo>
                    <a:pt x="9793" y="6341"/>
                  </a:moveTo>
                  <a:cubicBezTo>
                    <a:pt x="9793" y="7266"/>
                    <a:pt x="9037" y="8022"/>
                    <a:pt x="8112" y="8022"/>
                  </a:cubicBezTo>
                  <a:lnTo>
                    <a:pt x="3202" y="8022"/>
                  </a:lnTo>
                  <a:cubicBezTo>
                    <a:pt x="2277" y="8022"/>
                    <a:pt x="1520" y="7266"/>
                    <a:pt x="1520" y="6341"/>
                  </a:cubicBezTo>
                  <a:lnTo>
                    <a:pt x="1520" y="5212"/>
                  </a:lnTo>
                  <a:cubicBezTo>
                    <a:pt x="1520" y="4287"/>
                    <a:pt x="2277" y="3531"/>
                    <a:pt x="3202" y="3531"/>
                  </a:cubicBezTo>
                  <a:lnTo>
                    <a:pt x="8112" y="3531"/>
                  </a:lnTo>
                  <a:cubicBezTo>
                    <a:pt x="9037" y="3531"/>
                    <a:pt x="9793" y="4287"/>
                    <a:pt x="9793" y="5212"/>
                  </a:cubicBezTo>
                  <a:lnTo>
                    <a:pt x="9793" y="6341"/>
                  </a:lnTo>
                  <a:close/>
                  <a:moveTo>
                    <a:pt x="6846" y="4745"/>
                  </a:moveTo>
                  <a:lnTo>
                    <a:pt x="5834" y="6407"/>
                  </a:lnTo>
                  <a:lnTo>
                    <a:pt x="4582" y="3955"/>
                  </a:lnTo>
                  <a:lnTo>
                    <a:pt x="3601" y="5891"/>
                  </a:lnTo>
                  <a:lnTo>
                    <a:pt x="2099" y="6122"/>
                  </a:lnTo>
                  <a:lnTo>
                    <a:pt x="3877" y="6187"/>
                  </a:lnTo>
                  <a:lnTo>
                    <a:pt x="4570" y="5016"/>
                  </a:lnTo>
                  <a:lnTo>
                    <a:pt x="5845" y="7405"/>
                  </a:lnTo>
                  <a:lnTo>
                    <a:pt x="6874" y="5583"/>
                  </a:lnTo>
                  <a:lnTo>
                    <a:pt x="7378" y="6200"/>
                  </a:lnTo>
                  <a:lnTo>
                    <a:pt x="8897" y="6126"/>
                  </a:lnTo>
                  <a:lnTo>
                    <a:pt x="7567" y="5910"/>
                  </a:lnTo>
                  <a:lnTo>
                    <a:pt x="6846" y="47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110" name="文本框 109"/>
            <p:cNvSpPr txBox="1"/>
            <p:nvPr/>
          </p:nvSpPr>
          <p:spPr>
            <a:xfrm rot="17995445">
              <a:off x="4489493" y="3164446"/>
              <a:ext cx="1375139" cy="4616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689610" hangingPunct="0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标准客需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  <a:p>
              <a:pPr algn="ctr" defTabSz="689610" hangingPunct="0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自动拆解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 rot="3130960">
              <a:off x="6379978" y="3129788"/>
              <a:ext cx="1375139" cy="4616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689610" hangingPunct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硬件集成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  <a:p>
              <a:pPr algn="ctr" defTabSz="689610" hangingPunct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数据联动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5489297" y="4440029"/>
              <a:ext cx="1375139" cy="4616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 defTabSz="689610" hangingPunct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分配客服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  <a:p>
              <a:pPr algn="ctr" defTabSz="689610" hangingPunct="0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任务流转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sp>
        <p:nvSpPr>
          <p:cNvPr id="116" name="文本框 115"/>
          <p:cNvSpPr txBox="1"/>
          <p:nvPr/>
        </p:nvSpPr>
        <p:spPr>
          <a:xfrm>
            <a:off x="4772551" y="2698490"/>
            <a:ext cx="1137535" cy="246221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AI</a:t>
            </a:r>
            <a:r>
              <a:rPr lang="zh-CN" altLang="en-US" sz="1000" dirty="0">
                <a:solidFill>
                  <a:schemeClr val="bg1"/>
                </a:solidFill>
              </a:rPr>
              <a:t>服务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6660676" y="2717407"/>
            <a:ext cx="656452" cy="246221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zh-CN" altLang="en-US" sz="1000" dirty="0">
                <a:solidFill>
                  <a:schemeClr val="bg1"/>
                </a:solidFill>
              </a:rPr>
              <a:t>客控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2225575" y="4706004"/>
            <a:ext cx="2303562" cy="1046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员工在线</a:t>
            </a:r>
            <a:endParaRPr lang="en-US" altLang="zh-CN" sz="2400" b="1" dirty="0"/>
          </a:p>
          <a:p>
            <a:pPr algn="ctr"/>
            <a:r>
              <a:rPr lang="en-US" altLang="zh-CN" sz="1400" b="1" dirty="0"/>
              <a:t>B</a:t>
            </a:r>
            <a:r>
              <a:rPr lang="zh-CN" altLang="en-US" sz="1400" b="1" dirty="0"/>
              <a:t>端工单响应小程序</a:t>
            </a:r>
            <a:endParaRPr lang="zh-CN" altLang="en-US" sz="1400" b="1" dirty="0"/>
          </a:p>
          <a:p>
            <a:pPr algn="ctr"/>
            <a:endParaRPr lang="zh-CN" altLang="en-US" sz="2400" b="1" dirty="0"/>
          </a:p>
        </p:txBody>
      </p:sp>
      <p:sp>
        <p:nvSpPr>
          <p:cNvPr id="120" name="文本框 119"/>
          <p:cNvSpPr txBox="1"/>
          <p:nvPr/>
        </p:nvSpPr>
        <p:spPr>
          <a:xfrm>
            <a:off x="4940362" y="1537326"/>
            <a:ext cx="2303562" cy="677108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宾客在线</a:t>
            </a:r>
            <a:endParaRPr lang="en-US" altLang="zh-CN" sz="2400" b="1" dirty="0"/>
          </a:p>
          <a:p>
            <a:pPr algn="ctr"/>
            <a:r>
              <a:rPr lang="en-US" altLang="zh-CN" sz="1400" b="1" dirty="0"/>
              <a:t>C</a:t>
            </a:r>
            <a:r>
              <a:rPr lang="zh-CN" altLang="en-US" sz="1400" b="1" dirty="0"/>
              <a:t>端小程序</a:t>
            </a:r>
            <a:endParaRPr lang="zh-CN" altLang="en-US" sz="2400" b="1" dirty="0"/>
          </a:p>
        </p:txBody>
      </p:sp>
      <p:sp>
        <p:nvSpPr>
          <p:cNvPr id="121" name="文本框 120"/>
          <p:cNvSpPr txBox="1"/>
          <p:nvPr/>
        </p:nvSpPr>
        <p:spPr>
          <a:xfrm>
            <a:off x="7527304" y="4742108"/>
            <a:ext cx="2303562" cy="1046440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zh-CN" altLang="en-US" sz="2400" b="1" dirty="0"/>
              <a:t>管理在线</a:t>
            </a:r>
            <a:endParaRPr lang="en-US" altLang="zh-CN" sz="2400" b="1" dirty="0"/>
          </a:p>
          <a:p>
            <a:pPr algn="ctr"/>
            <a:r>
              <a:rPr lang="zh-CN" altLang="en-US" sz="1400" b="1" dirty="0">
                <a:sym typeface="Helvetica Light"/>
              </a:rPr>
              <a:t>实时数据看板、</a:t>
            </a:r>
            <a:r>
              <a:rPr lang="en-US" altLang="zh-CN" sz="1400" b="1" dirty="0">
                <a:sym typeface="Helvetica Light"/>
              </a:rPr>
              <a:t>BI</a:t>
            </a:r>
            <a:r>
              <a:rPr lang="zh-CN" altLang="en-US" sz="1400" b="1" dirty="0">
                <a:sym typeface="Helvetica Light"/>
              </a:rPr>
              <a:t>报表</a:t>
            </a:r>
            <a:endParaRPr lang="zh-CN" altLang="en-US" sz="1400" b="1" dirty="0">
              <a:sym typeface="Helvetica Light"/>
            </a:endParaRPr>
          </a:p>
          <a:p>
            <a:pPr algn="ctr"/>
            <a:endParaRPr lang="zh-CN" altLang="en-US" sz="2400" b="1" dirty="0"/>
          </a:p>
        </p:txBody>
      </p:sp>
      <p:grpSp>
        <p:nvGrpSpPr>
          <p:cNvPr id="26" name="组合 25"/>
          <p:cNvGrpSpPr/>
          <p:nvPr/>
        </p:nvGrpSpPr>
        <p:grpSpPr>
          <a:xfrm>
            <a:off x="7243925" y="1510497"/>
            <a:ext cx="1512200" cy="905236"/>
            <a:chOff x="7737913" y="2202412"/>
            <a:chExt cx="2582863" cy="1039371"/>
          </a:xfrm>
        </p:grpSpPr>
        <p:sp>
          <p:nvSpPr>
            <p:cNvPr id="25" name="矩形: 一个圆顶角，剪去另一个顶角 24"/>
            <p:cNvSpPr/>
            <p:nvPr/>
          </p:nvSpPr>
          <p:spPr>
            <a:xfrm>
              <a:off x="7737913" y="2202412"/>
              <a:ext cx="2582863" cy="1039371"/>
            </a:xfrm>
            <a:prstGeom prst="snipRoundRect">
              <a:avLst/>
            </a:prstGeom>
            <a:gradFill flip="none" rotWithShape="1">
              <a:gsLst>
                <a:gs pos="0">
                  <a:srgbClr val="02727E">
                    <a:shade val="30000"/>
                    <a:satMod val="115000"/>
                  </a:srgbClr>
                </a:gs>
                <a:gs pos="50000">
                  <a:srgbClr val="02727E">
                    <a:shade val="67500"/>
                    <a:satMod val="115000"/>
                  </a:srgbClr>
                </a:gs>
                <a:gs pos="100000">
                  <a:srgbClr val="02727E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50800" cap="flat">
              <a:noFill/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7782415" y="2287854"/>
              <a:ext cx="2393914" cy="67316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随时客需</a:t>
              </a:r>
              <a:endParaRPr lang="zh-CN" alt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住前、住中、住后标准客需提交</a:t>
              </a:r>
              <a:endParaRPr lang="zh-CN" altLang="en-US" sz="105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客户响应进度状态反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8934" y="4474200"/>
            <a:ext cx="1512200" cy="905236"/>
            <a:chOff x="1089686" y="4442669"/>
            <a:chExt cx="1512200" cy="905236"/>
          </a:xfrm>
        </p:grpSpPr>
        <p:sp>
          <p:nvSpPr>
            <p:cNvPr id="123" name="矩形: 一个圆顶角，剪去另一个顶角 122"/>
            <p:cNvSpPr/>
            <p:nvPr/>
          </p:nvSpPr>
          <p:spPr>
            <a:xfrm>
              <a:off x="1089686" y="4442669"/>
              <a:ext cx="1512200" cy="905236"/>
            </a:xfrm>
            <a:prstGeom prst="snipRoundRect">
              <a:avLst/>
            </a:prstGeom>
            <a:gradFill flip="none" rotWithShape="1">
              <a:gsLst>
                <a:gs pos="0">
                  <a:srgbClr val="02727E">
                    <a:shade val="30000"/>
                    <a:satMod val="115000"/>
                  </a:srgbClr>
                </a:gs>
                <a:gs pos="50000">
                  <a:srgbClr val="02727E">
                    <a:shade val="67500"/>
                    <a:satMod val="115000"/>
                  </a:srgbClr>
                </a:gs>
                <a:gs pos="100000">
                  <a:srgbClr val="02727E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50800" cap="flat">
              <a:noFill/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1150315" y="4517444"/>
              <a:ext cx="1421548" cy="79252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移动员工</a:t>
              </a:r>
              <a:endParaRPr lang="zh-CN" alt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客需服务工单推送</a:t>
              </a:r>
              <a:endParaRPr lang="zh-CN" altLang="en-US" sz="105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工单响应关闭超时工单提醒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830866" y="4413176"/>
            <a:ext cx="1564089" cy="905236"/>
            <a:chOff x="9730606" y="4542845"/>
            <a:chExt cx="1564089" cy="905236"/>
          </a:xfrm>
        </p:grpSpPr>
        <p:sp>
          <p:nvSpPr>
            <p:cNvPr id="126" name="矩形: 一个圆顶角，剪去另一个顶角 125"/>
            <p:cNvSpPr/>
            <p:nvPr/>
          </p:nvSpPr>
          <p:spPr>
            <a:xfrm>
              <a:off x="9730606" y="4542845"/>
              <a:ext cx="1512200" cy="905236"/>
            </a:xfrm>
            <a:prstGeom prst="snipRoundRect">
              <a:avLst/>
            </a:prstGeom>
            <a:gradFill flip="none" rotWithShape="1">
              <a:gsLst>
                <a:gs pos="0">
                  <a:srgbClr val="02727E">
                    <a:shade val="30000"/>
                    <a:satMod val="115000"/>
                  </a:srgbClr>
                </a:gs>
                <a:gs pos="50000">
                  <a:srgbClr val="02727E">
                    <a:shade val="67500"/>
                    <a:satMod val="115000"/>
                  </a:srgbClr>
                </a:gs>
                <a:gs pos="100000">
                  <a:srgbClr val="02727E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50800" cap="flat">
              <a:noFill/>
              <a:prstDash val="solid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73" tIns="142873" rIns="142873" bIns="142873" numCol="1" spcCol="38100" rtlCol="0" anchor="ctr">
              <a:noAutofit/>
            </a:bodyPr>
            <a:lstStyle/>
            <a:p>
              <a:pPr marL="0" marR="0" indent="0" algn="ctr" defTabSz="68961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2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9730606" y="4646836"/>
              <a:ext cx="1564089" cy="63094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看板实时</a:t>
              </a:r>
              <a:endParaRPr lang="zh-CN" altLang="en-US" sz="140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人员</a:t>
              </a:r>
              <a:r>
                <a:rPr lang="en-US" altLang="zh-CN" sz="1050" dirty="0">
                  <a:solidFill>
                    <a:schemeClr val="bg1"/>
                  </a:solidFill>
                </a:rPr>
                <a:t>|</a:t>
              </a:r>
              <a:r>
                <a:rPr lang="zh-CN" altLang="en-US" sz="1050" dirty="0">
                  <a:solidFill>
                    <a:schemeClr val="bg1"/>
                  </a:solidFill>
                </a:rPr>
                <a:t>设备绩效分析</a:t>
              </a:r>
              <a:endParaRPr lang="zh-CN" altLang="en-US" sz="1050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服务响时长</a:t>
              </a:r>
              <a:r>
                <a:rPr lang="en-US" altLang="zh-CN" sz="1050" dirty="0">
                  <a:solidFill>
                    <a:schemeClr val="bg1"/>
                  </a:solidFill>
                </a:rPr>
                <a:t>|</a:t>
              </a:r>
              <a:r>
                <a:rPr lang="zh-CN" altLang="en-US" sz="1050" dirty="0">
                  <a:solidFill>
                    <a:schemeClr val="bg1"/>
                  </a:solidFill>
                </a:rPr>
                <a:t>满意度分析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</p:grpSp>
      <p:sp>
        <p:nvSpPr>
          <p:cNvPr id="128" name="iconfont-11253-5394356"/>
          <p:cNvSpPr/>
          <p:nvPr/>
        </p:nvSpPr>
        <p:spPr>
          <a:xfrm>
            <a:off x="5448022" y="1187235"/>
            <a:ext cx="240576" cy="320924"/>
          </a:xfrm>
          <a:custGeom>
            <a:avLst/>
            <a:gdLst>
              <a:gd name="T0" fmla="*/ 8008 w 9998"/>
              <a:gd name="T1" fmla="*/ 4933 h 8566"/>
              <a:gd name="T2" fmla="*/ 7574 w 9998"/>
              <a:gd name="T3" fmla="*/ 4495 h 8566"/>
              <a:gd name="T4" fmla="*/ 8008 w 9998"/>
              <a:gd name="T5" fmla="*/ 4057 h 8566"/>
              <a:gd name="T6" fmla="*/ 8441 w 9998"/>
              <a:gd name="T7" fmla="*/ 4495 h 8566"/>
              <a:gd name="T8" fmla="*/ 8008 w 9998"/>
              <a:gd name="T9" fmla="*/ 4933 h 8566"/>
              <a:gd name="T10" fmla="*/ 5779 w 9998"/>
              <a:gd name="T11" fmla="*/ 4933 h 8566"/>
              <a:gd name="T12" fmla="*/ 5345 w 9998"/>
              <a:gd name="T13" fmla="*/ 4495 h 8566"/>
              <a:gd name="T14" fmla="*/ 5779 w 9998"/>
              <a:gd name="T15" fmla="*/ 4057 h 8566"/>
              <a:gd name="T16" fmla="*/ 6213 w 9998"/>
              <a:gd name="T17" fmla="*/ 4495 h 8566"/>
              <a:gd name="T18" fmla="*/ 5779 w 9998"/>
              <a:gd name="T19" fmla="*/ 4933 h 8566"/>
              <a:gd name="T20" fmla="*/ 9998 w 9998"/>
              <a:gd name="T21" fmla="*/ 5557 h 8566"/>
              <a:gd name="T22" fmla="*/ 7136 w 9998"/>
              <a:gd name="T23" fmla="*/ 2878 h 8566"/>
              <a:gd name="T24" fmla="*/ 6911 w 9998"/>
              <a:gd name="T25" fmla="*/ 2871 h 8566"/>
              <a:gd name="T26" fmla="*/ 3825 w 9998"/>
              <a:gd name="T27" fmla="*/ 5556 h 8566"/>
              <a:gd name="T28" fmla="*/ 3916 w 9998"/>
              <a:gd name="T29" fmla="*/ 6203 h 8566"/>
              <a:gd name="T30" fmla="*/ 6910 w 9998"/>
              <a:gd name="T31" fmla="*/ 8242 h 8566"/>
              <a:gd name="T32" fmla="*/ 8280 w 9998"/>
              <a:gd name="T33" fmla="*/ 7963 h 8566"/>
              <a:gd name="T34" fmla="*/ 8973 w 9998"/>
              <a:gd name="T35" fmla="*/ 8437 h 8566"/>
              <a:gd name="T36" fmla="*/ 9139 w 9998"/>
              <a:gd name="T37" fmla="*/ 8317 h 8566"/>
              <a:gd name="T38" fmla="*/ 8942 w 9998"/>
              <a:gd name="T39" fmla="*/ 7576 h 8566"/>
              <a:gd name="T40" fmla="*/ 9997 w 9998"/>
              <a:gd name="T41" fmla="*/ 5557 h 8566"/>
              <a:gd name="T42" fmla="*/ 2184 w 9998"/>
              <a:gd name="T43" fmla="*/ 2537 h 8566"/>
              <a:gd name="T44" fmla="*/ 1750 w 9998"/>
              <a:gd name="T45" fmla="*/ 2100 h 8566"/>
              <a:gd name="T46" fmla="*/ 2184 w 9998"/>
              <a:gd name="T47" fmla="*/ 1661 h 8566"/>
              <a:gd name="T48" fmla="*/ 2617 w 9998"/>
              <a:gd name="T49" fmla="*/ 2100 h 8566"/>
              <a:gd name="T50" fmla="*/ 2184 w 9998"/>
              <a:gd name="T51" fmla="*/ 2537 h 8566"/>
              <a:gd name="T52" fmla="*/ 4913 w 9998"/>
              <a:gd name="T53" fmla="*/ 1661 h 8566"/>
              <a:gd name="T54" fmla="*/ 5346 w 9998"/>
              <a:gd name="T55" fmla="*/ 2100 h 8566"/>
              <a:gd name="T56" fmla="*/ 4913 w 9998"/>
              <a:gd name="T57" fmla="*/ 2537 h 8566"/>
              <a:gd name="T58" fmla="*/ 4479 w 9998"/>
              <a:gd name="T59" fmla="*/ 2100 h 8566"/>
              <a:gd name="T60" fmla="*/ 4913 w 9998"/>
              <a:gd name="T61" fmla="*/ 1661 h 8566"/>
              <a:gd name="T62" fmla="*/ 6910 w 9998"/>
              <a:gd name="T63" fmla="*/ 2648 h 8566"/>
              <a:gd name="T64" fmla="*/ 7108 w 9998"/>
              <a:gd name="T65" fmla="*/ 2655 h 8566"/>
              <a:gd name="T66" fmla="*/ 3573 w 9998"/>
              <a:gd name="T67" fmla="*/ 0 h 8566"/>
              <a:gd name="T68" fmla="*/ 0 w 9998"/>
              <a:gd name="T69" fmla="*/ 3108 h 8566"/>
              <a:gd name="T70" fmla="*/ 1278 w 9998"/>
              <a:gd name="T71" fmla="*/ 5491 h 8566"/>
              <a:gd name="T72" fmla="*/ 1014 w 9998"/>
              <a:gd name="T73" fmla="*/ 6487 h 8566"/>
              <a:gd name="T74" fmla="*/ 1265 w 9998"/>
              <a:gd name="T75" fmla="*/ 6670 h 8566"/>
              <a:gd name="T76" fmla="*/ 2250 w 9998"/>
              <a:gd name="T77" fmla="*/ 5997 h 8566"/>
              <a:gd name="T78" fmla="*/ 3574 w 9998"/>
              <a:gd name="T79" fmla="*/ 6220 h 8566"/>
              <a:gd name="T80" fmla="*/ 3691 w 9998"/>
              <a:gd name="T81" fmla="*/ 6217 h 8566"/>
              <a:gd name="T82" fmla="*/ 3604 w 9998"/>
              <a:gd name="T83" fmla="*/ 5557 h 8566"/>
              <a:gd name="T84" fmla="*/ 6910 w 9998"/>
              <a:gd name="T85" fmla="*/ 2648 h 8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998" h="8566">
                <a:moveTo>
                  <a:pt x="8008" y="4933"/>
                </a:moveTo>
                <a:cubicBezTo>
                  <a:pt x="7769" y="4933"/>
                  <a:pt x="7574" y="4737"/>
                  <a:pt x="7574" y="4495"/>
                </a:cubicBezTo>
                <a:cubicBezTo>
                  <a:pt x="7574" y="4253"/>
                  <a:pt x="7769" y="4057"/>
                  <a:pt x="8008" y="4057"/>
                </a:cubicBezTo>
                <a:cubicBezTo>
                  <a:pt x="8246" y="4057"/>
                  <a:pt x="8441" y="4253"/>
                  <a:pt x="8441" y="4495"/>
                </a:cubicBezTo>
                <a:cubicBezTo>
                  <a:pt x="8440" y="4737"/>
                  <a:pt x="8246" y="4933"/>
                  <a:pt x="8008" y="4933"/>
                </a:cubicBezTo>
                <a:close/>
                <a:moveTo>
                  <a:pt x="5779" y="4933"/>
                </a:moveTo>
                <a:cubicBezTo>
                  <a:pt x="5540" y="4933"/>
                  <a:pt x="5345" y="4737"/>
                  <a:pt x="5345" y="4495"/>
                </a:cubicBezTo>
                <a:cubicBezTo>
                  <a:pt x="5345" y="4253"/>
                  <a:pt x="5540" y="4057"/>
                  <a:pt x="5779" y="4057"/>
                </a:cubicBezTo>
                <a:cubicBezTo>
                  <a:pt x="6018" y="4057"/>
                  <a:pt x="6213" y="4253"/>
                  <a:pt x="6213" y="4495"/>
                </a:cubicBezTo>
                <a:cubicBezTo>
                  <a:pt x="6213" y="4737"/>
                  <a:pt x="6018" y="4933"/>
                  <a:pt x="5779" y="4933"/>
                </a:cubicBezTo>
                <a:close/>
                <a:moveTo>
                  <a:pt x="9998" y="5557"/>
                </a:moveTo>
                <a:cubicBezTo>
                  <a:pt x="9998" y="4140"/>
                  <a:pt x="8735" y="2978"/>
                  <a:pt x="7136" y="2878"/>
                </a:cubicBezTo>
                <a:cubicBezTo>
                  <a:pt x="7061" y="2875"/>
                  <a:pt x="6986" y="2871"/>
                  <a:pt x="6911" y="2871"/>
                </a:cubicBezTo>
                <a:cubicBezTo>
                  <a:pt x="5206" y="2871"/>
                  <a:pt x="3825" y="4073"/>
                  <a:pt x="3825" y="5556"/>
                </a:cubicBezTo>
                <a:cubicBezTo>
                  <a:pt x="3825" y="5780"/>
                  <a:pt x="3858" y="5996"/>
                  <a:pt x="3916" y="6203"/>
                </a:cubicBezTo>
                <a:cubicBezTo>
                  <a:pt x="4248" y="7375"/>
                  <a:pt x="5463" y="8242"/>
                  <a:pt x="6910" y="8242"/>
                </a:cubicBezTo>
                <a:cubicBezTo>
                  <a:pt x="7403" y="8242"/>
                  <a:pt x="7868" y="8142"/>
                  <a:pt x="8280" y="7963"/>
                </a:cubicBezTo>
                <a:lnTo>
                  <a:pt x="8973" y="8437"/>
                </a:lnTo>
                <a:cubicBezTo>
                  <a:pt x="8973" y="8437"/>
                  <a:pt x="9157" y="8566"/>
                  <a:pt x="9139" y="8317"/>
                </a:cubicBezTo>
                <a:lnTo>
                  <a:pt x="8942" y="7576"/>
                </a:lnTo>
                <a:cubicBezTo>
                  <a:pt x="9590" y="7085"/>
                  <a:pt x="9997" y="6362"/>
                  <a:pt x="9997" y="5557"/>
                </a:cubicBezTo>
                <a:moveTo>
                  <a:pt x="2184" y="2537"/>
                </a:moveTo>
                <a:cubicBezTo>
                  <a:pt x="1945" y="2537"/>
                  <a:pt x="1750" y="2341"/>
                  <a:pt x="1750" y="2100"/>
                </a:cubicBezTo>
                <a:cubicBezTo>
                  <a:pt x="1750" y="1857"/>
                  <a:pt x="1944" y="1661"/>
                  <a:pt x="2184" y="1661"/>
                </a:cubicBezTo>
                <a:cubicBezTo>
                  <a:pt x="2424" y="1661"/>
                  <a:pt x="2617" y="1857"/>
                  <a:pt x="2617" y="2100"/>
                </a:cubicBezTo>
                <a:cubicBezTo>
                  <a:pt x="2617" y="2341"/>
                  <a:pt x="2424" y="2537"/>
                  <a:pt x="2184" y="2537"/>
                </a:cubicBezTo>
                <a:close/>
                <a:moveTo>
                  <a:pt x="4913" y="1661"/>
                </a:moveTo>
                <a:cubicBezTo>
                  <a:pt x="5151" y="1661"/>
                  <a:pt x="5346" y="1857"/>
                  <a:pt x="5346" y="2100"/>
                </a:cubicBezTo>
                <a:cubicBezTo>
                  <a:pt x="5346" y="2341"/>
                  <a:pt x="5153" y="2537"/>
                  <a:pt x="4913" y="2537"/>
                </a:cubicBezTo>
                <a:cubicBezTo>
                  <a:pt x="4673" y="2537"/>
                  <a:pt x="4479" y="2341"/>
                  <a:pt x="4479" y="2100"/>
                </a:cubicBezTo>
                <a:cubicBezTo>
                  <a:pt x="4479" y="1857"/>
                  <a:pt x="4673" y="1661"/>
                  <a:pt x="4913" y="1661"/>
                </a:cubicBezTo>
                <a:moveTo>
                  <a:pt x="6910" y="2648"/>
                </a:moveTo>
                <a:cubicBezTo>
                  <a:pt x="6976" y="2648"/>
                  <a:pt x="7041" y="2651"/>
                  <a:pt x="7108" y="2655"/>
                </a:cubicBezTo>
                <a:cubicBezTo>
                  <a:pt x="6854" y="1152"/>
                  <a:pt x="5368" y="0"/>
                  <a:pt x="3573" y="0"/>
                </a:cubicBezTo>
                <a:cubicBezTo>
                  <a:pt x="1600" y="0"/>
                  <a:pt x="0" y="1393"/>
                  <a:pt x="0" y="3108"/>
                </a:cubicBezTo>
                <a:cubicBezTo>
                  <a:pt x="0" y="4065"/>
                  <a:pt x="498" y="4921"/>
                  <a:pt x="1278" y="5491"/>
                </a:cubicBezTo>
                <a:lnTo>
                  <a:pt x="1014" y="6487"/>
                </a:lnTo>
                <a:cubicBezTo>
                  <a:pt x="1014" y="6487"/>
                  <a:pt x="924" y="6817"/>
                  <a:pt x="1265" y="6670"/>
                </a:cubicBezTo>
                <a:lnTo>
                  <a:pt x="2250" y="5997"/>
                </a:lnTo>
                <a:cubicBezTo>
                  <a:pt x="2660" y="6140"/>
                  <a:pt x="3105" y="6220"/>
                  <a:pt x="3574" y="6220"/>
                </a:cubicBezTo>
                <a:cubicBezTo>
                  <a:pt x="3614" y="6220"/>
                  <a:pt x="3653" y="6217"/>
                  <a:pt x="3691" y="6217"/>
                </a:cubicBezTo>
                <a:cubicBezTo>
                  <a:pt x="3634" y="6005"/>
                  <a:pt x="3604" y="5783"/>
                  <a:pt x="3604" y="5557"/>
                </a:cubicBezTo>
                <a:cubicBezTo>
                  <a:pt x="3602" y="3953"/>
                  <a:pt x="5088" y="2648"/>
                  <a:pt x="6910" y="2648"/>
                </a:cubicBezTo>
              </a:path>
            </a:pathLst>
          </a:cu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iconfont-11242-5315162"/>
          <p:cNvSpPr/>
          <p:nvPr/>
        </p:nvSpPr>
        <p:spPr>
          <a:xfrm>
            <a:off x="5726300" y="1187235"/>
            <a:ext cx="240576" cy="320924"/>
          </a:xfrm>
          <a:custGeom>
            <a:avLst/>
            <a:gdLst>
              <a:gd name="connsiteX0" fmla="*/ 100822 w 408705"/>
              <a:gd name="connsiteY0" fmla="*/ 230720 h 408705"/>
              <a:gd name="connsiteX1" fmla="*/ 204451 w 408705"/>
              <a:gd name="connsiteY1" fmla="*/ 264570 h 408705"/>
              <a:gd name="connsiteX2" fmla="*/ 110870 w 408705"/>
              <a:gd name="connsiteY2" fmla="*/ 332222 h 408705"/>
              <a:gd name="connsiteX3" fmla="*/ 64580 w 408705"/>
              <a:gd name="connsiteY3" fmla="*/ 246907 h 408705"/>
              <a:gd name="connsiteX4" fmla="*/ 100822 w 408705"/>
              <a:gd name="connsiteY4" fmla="*/ 230720 h 408705"/>
              <a:gd name="connsiteX5" fmla="*/ 74341 w 408705"/>
              <a:gd name="connsiteY5" fmla="*/ 0 h 408705"/>
              <a:gd name="connsiteX6" fmla="*/ 334651 w 408705"/>
              <a:gd name="connsiteY6" fmla="*/ 0 h 408705"/>
              <a:gd name="connsiteX7" fmla="*/ 408705 w 408705"/>
              <a:gd name="connsiteY7" fmla="*/ 74340 h 408705"/>
              <a:gd name="connsiteX8" fmla="*/ 408705 w 408705"/>
              <a:gd name="connsiteY8" fmla="*/ 284027 h 408705"/>
              <a:gd name="connsiteX9" fmla="*/ 337699 w 408705"/>
              <a:gd name="connsiteY9" fmla="*/ 263310 h 408705"/>
              <a:gd name="connsiteX10" fmla="*/ 275836 w 408705"/>
              <a:gd name="connsiteY10" fmla="*/ 241975 h 408705"/>
              <a:gd name="connsiteX11" fmla="*/ 309363 w 408705"/>
              <a:gd name="connsiteY11" fmla="*/ 155443 h 408705"/>
              <a:gd name="connsiteX12" fmla="*/ 230117 w 408705"/>
              <a:gd name="connsiteY12" fmla="*/ 155443 h 408705"/>
              <a:gd name="connsiteX13" fmla="*/ 230117 w 408705"/>
              <a:gd name="connsiteY13" fmla="*/ 124964 h 408705"/>
              <a:gd name="connsiteX14" fmla="*/ 327317 w 408705"/>
              <a:gd name="connsiteY14" fmla="*/ 124964 h 408705"/>
              <a:gd name="connsiteX15" fmla="*/ 327317 w 408705"/>
              <a:gd name="connsiteY15" fmla="*/ 108772 h 408705"/>
              <a:gd name="connsiteX16" fmla="*/ 230117 w 408705"/>
              <a:gd name="connsiteY16" fmla="*/ 108772 h 408705"/>
              <a:gd name="connsiteX17" fmla="*/ 230117 w 408705"/>
              <a:gd name="connsiteY17" fmla="*/ 60339 h 408705"/>
              <a:gd name="connsiteX18" fmla="*/ 190494 w 408705"/>
              <a:gd name="connsiteY18" fmla="*/ 60339 h 408705"/>
              <a:gd name="connsiteX19" fmla="*/ 183494 w 408705"/>
              <a:gd name="connsiteY19" fmla="*/ 67340 h 408705"/>
              <a:gd name="connsiteX20" fmla="*/ 183494 w 408705"/>
              <a:gd name="connsiteY20" fmla="*/ 108772 h 408705"/>
              <a:gd name="connsiteX21" fmla="*/ 85342 w 408705"/>
              <a:gd name="connsiteY21" fmla="*/ 108772 h 408705"/>
              <a:gd name="connsiteX22" fmla="*/ 85342 w 408705"/>
              <a:gd name="connsiteY22" fmla="*/ 123726 h 408705"/>
              <a:gd name="connsiteX23" fmla="*/ 183494 w 408705"/>
              <a:gd name="connsiteY23" fmla="*/ 123726 h 408705"/>
              <a:gd name="connsiteX24" fmla="*/ 183494 w 408705"/>
              <a:gd name="connsiteY24" fmla="*/ 154205 h 408705"/>
              <a:gd name="connsiteX25" fmla="*/ 102391 w 408705"/>
              <a:gd name="connsiteY25" fmla="*/ 154205 h 408705"/>
              <a:gd name="connsiteX26" fmla="*/ 102391 w 408705"/>
              <a:gd name="connsiteY26" fmla="*/ 170683 h 408705"/>
              <a:gd name="connsiteX27" fmla="*/ 259691 w 408705"/>
              <a:gd name="connsiteY27" fmla="*/ 170683 h 408705"/>
              <a:gd name="connsiteX28" fmla="*/ 237118 w 408705"/>
              <a:gd name="connsiteY28" fmla="*/ 227069 h 408705"/>
              <a:gd name="connsiteX29" fmla="*/ 97200 w 408705"/>
              <a:gd name="connsiteY29" fmla="*/ 204495 h 408705"/>
              <a:gd name="connsiteX30" fmla="*/ 53339 w 408705"/>
              <a:gd name="connsiteY30" fmla="*/ 230403 h 408705"/>
              <a:gd name="connsiteX31" fmla="*/ 122821 w 408705"/>
              <a:gd name="connsiteY31" fmla="*/ 349271 h 408705"/>
              <a:gd name="connsiteX32" fmla="*/ 251452 w 408705"/>
              <a:gd name="connsiteY32" fmla="*/ 277931 h 408705"/>
              <a:gd name="connsiteX33" fmla="*/ 407800 w 408705"/>
              <a:gd name="connsiteY33" fmla="*/ 347747 h 408705"/>
              <a:gd name="connsiteX34" fmla="*/ 334651 w 408705"/>
              <a:gd name="connsiteY34" fmla="*/ 408705 h 408705"/>
              <a:gd name="connsiteX35" fmla="*/ 74341 w 408705"/>
              <a:gd name="connsiteY35" fmla="*/ 408705 h 408705"/>
              <a:gd name="connsiteX36" fmla="*/ 0 w 408705"/>
              <a:gd name="connsiteY36" fmla="*/ 334317 h 408705"/>
              <a:gd name="connsiteX37" fmla="*/ 0 w 408705"/>
              <a:gd name="connsiteY37" fmla="*/ 74340 h 408705"/>
              <a:gd name="connsiteX38" fmla="*/ 74341 w 408705"/>
              <a:gd name="connsiteY38" fmla="*/ 0 h 40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08705" h="408705">
                <a:moveTo>
                  <a:pt x="100822" y="230720"/>
                </a:moveTo>
                <a:cubicBezTo>
                  <a:pt x="138159" y="230244"/>
                  <a:pt x="174639" y="242146"/>
                  <a:pt x="204451" y="264570"/>
                </a:cubicBezTo>
                <a:cubicBezTo>
                  <a:pt x="177925" y="306323"/>
                  <a:pt x="144398" y="332222"/>
                  <a:pt x="110870" y="332222"/>
                </a:cubicBezTo>
                <a:cubicBezTo>
                  <a:pt x="52960" y="332222"/>
                  <a:pt x="35910" y="277377"/>
                  <a:pt x="64580" y="246907"/>
                </a:cubicBezTo>
                <a:cubicBezTo>
                  <a:pt x="74676" y="237861"/>
                  <a:pt x="87344" y="232244"/>
                  <a:pt x="100822" y="230720"/>
                </a:cubicBezTo>
                <a:close/>
                <a:moveTo>
                  <a:pt x="74341" y="0"/>
                </a:moveTo>
                <a:lnTo>
                  <a:pt x="334651" y="0"/>
                </a:lnTo>
                <a:cubicBezTo>
                  <a:pt x="375607" y="143"/>
                  <a:pt x="408705" y="33384"/>
                  <a:pt x="408705" y="74340"/>
                </a:cubicBezTo>
                <a:lnTo>
                  <a:pt x="408705" y="284027"/>
                </a:lnTo>
                <a:cubicBezTo>
                  <a:pt x="384465" y="279217"/>
                  <a:pt x="360701" y="272311"/>
                  <a:pt x="337699" y="263310"/>
                </a:cubicBezTo>
                <a:cubicBezTo>
                  <a:pt x="321554" y="257834"/>
                  <a:pt x="299886" y="249595"/>
                  <a:pt x="275836" y="241975"/>
                </a:cubicBezTo>
                <a:cubicBezTo>
                  <a:pt x="290980" y="214830"/>
                  <a:pt x="302267" y="185684"/>
                  <a:pt x="309363" y="155443"/>
                </a:cubicBezTo>
                <a:lnTo>
                  <a:pt x="230117" y="155443"/>
                </a:lnTo>
                <a:lnTo>
                  <a:pt x="230117" y="124964"/>
                </a:lnTo>
                <a:lnTo>
                  <a:pt x="327317" y="124964"/>
                </a:lnTo>
                <a:lnTo>
                  <a:pt x="327317" y="108772"/>
                </a:lnTo>
                <a:lnTo>
                  <a:pt x="230117" y="108772"/>
                </a:lnTo>
                <a:lnTo>
                  <a:pt x="230117" y="60339"/>
                </a:lnTo>
                <a:lnTo>
                  <a:pt x="190494" y="60339"/>
                </a:lnTo>
                <a:cubicBezTo>
                  <a:pt x="186542" y="60148"/>
                  <a:pt x="183303" y="63387"/>
                  <a:pt x="183494" y="67340"/>
                </a:cubicBezTo>
                <a:lnTo>
                  <a:pt x="183494" y="108772"/>
                </a:lnTo>
                <a:lnTo>
                  <a:pt x="85342" y="108772"/>
                </a:lnTo>
                <a:lnTo>
                  <a:pt x="85342" y="123726"/>
                </a:lnTo>
                <a:lnTo>
                  <a:pt x="183494" y="123726"/>
                </a:lnTo>
                <a:lnTo>
                  <a:pt x="183494" y="154205"/>
                </a:lnTo>
                <a:lnTo>
                  <a:pt x="102391" y="154205"/>
                </a:lnTo>
                <a:lnTo>
                  <a:pt x="102391" y="170683"/>
                </a:lnTo>
                <a:lnTo>
                  <a:pt x="259691" y="170683"/>
                </a:lnTo>
                <a:cubicBezTo>
                  <a:pt x="254167" y="190208"/>
                  <a:pt x="246595" y="209115"/>
                  <a:pt x="237118" y="227069"/>
                </a:cubicBezTo>
                <a:cubicBezTo>
                  <a:pt x="185922" y="209972"/>
                  <a:pt x="131346" y="195971"/>
                  <a:pt x="97200" y="204495"/>
                </a:cubicBezTo>
                <a:cubicBezTo>
                  <a:pt x="80151" y="208162"/>
                  <a:pt x="64768" y="217258"/>
                  <a:pt x="53339" y="230403"/>
                </a:cubicBezTo>
                <a:cubicBezTo>
                  <a:pt x="15239" y="277645"/>
                  <a:pt x="42671" y="349271"/>
                  <a:pt x="122821" y="349271"/>
                </a:cubicBezTo>
                <a:cubicBezTo>
                  <a:pt x="174302" y="346318"/>
                  <a:pt x="221640" y="320078"/>
                  <a:pt x="251452" y="277931"/>
                </a:cubicBezTo>
                <a:cubicBezTo>
                  <a:pt x="301124" y="302028"/>
                  <a:pt x="396228" y="342889"/>
                  <a:pt x="407800" y="347747"/>
                </a:cubicBezTo>
                <a:cubicBezTo>
                  <a:pt x="401324" y="383036"/>
                  <a:pt x="370559" y="408705"/>
                  <a:pt x="334651" y="408705"/>
                </a:cubicBezTo>
                <a:lnTo>
                  <a:pt x="74341" y="408705"/>
                </a:lnTo>
                <a:cubicBezTo>
                  <a:pt x="33289" y="408705"/>
                  <a:pt x="0" y="375416"/>
                  <a:pt x="0" y="334317"/>
                </a:cubicBezTo>
                <a:lnTo>
                  <a:pt x="0" y="74340"/>
                </a:lnTo>
                <a:cubicBezTo>
                  <a:pt x="0" y="33289"/>
                  <a:pt x="33289" y="0"/>
                  <a:pt x="74341" y="0"/>
                </a:cubicBezTo>
                <a:close/>
              </a:path>
            </a:pathLst>
          </a:cu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iconfont-11899-5650923"/>
          <p:cNvSpPr/>
          <p:nvPr/>
        </p:nvSpPr>
        <p:spPr>
          <a:xfrm>
            <a:off x="6083713" y="1187235"/>
            <a:ext cx="240576" cy="320924"/>
          </a:xfrm>
          <a:custGeom>
            <a:avLst/>
            <a:gdLst>
              <a:gd name="T0" fmla="*/ 648 w 7770"/>
              <a:gd name="T1" fmla="*/ 0 h 10360"/>
              <a:gd name="T2" fmla="*/ 7123 w 7770"/>
              <a:gd name="T3" fmla="*/ 0 h 10360"/>
              <a:gd name="T4" fmla="*/ 7770 w 7770"/>
              <a:gd name="T5" fmla="*/ 647 h 10360"/>
              <a:gd name="T6" fmla="*/ 7770 w 7770"/>
              <a:gd name="T7" fmla="*/ 9712 h 10360"/>
              <a:gd name="T8" fmla="*/ 7123 w 7770"/>
              <a:gd name="T9" fmla="*/ 10360 h 10360"/>
              <a:gd name="T10" fmla="*/ 648 w 7770"/>
              <a:gd name="T11" fmla="*/ 10360 h 10360"/>
              <a:gd name="T12" fmla="*/ 0 w 7770"/>
              <a:gd name="T13" fmla="*/ 9712 h 10360"/>
              <a:gd name="T14" fmla="*/ 0 w 7770"/>
              <a:gd name="T15" fmla="*/ 647 h 10360"/>
              <a:gd name="T16" fmla="*/ 648 w 7770"/>
              <a:gd name="T17" fmla="*/ 0 h 10360"/>
              <a:gd name="T18" fmla="*/ 1295 w 7770"/>
              <a:gd name="T19" fmla="*/ 1293 h 10360"/>
              <a:gd name="T20" fmla="*/ 1295 w 7770"/>
              <a:gd name="T21" fmla="*/ 8416 h 10360"/>
              <a:gd name="T22" fmla="*/ 6475 w 7770"/>
              <a:gd name="T23" fmla="*/ 8416 h 10360"/>
              <a:gd name="T24" fmla="*/ 6475 w 7770"/>
              <a:gd name="T25" fmla="*/ 1293 h 10360"/>
              <a:gd name="T26" fmla="*/ 1295 w 7770"/>
              <a:gd name="T27" fmla="*/ 1293 h 10360"/>
              <a:gd name="T28" fmla="*/ 3890 w 7770"/>
              <a:gd name="T29" fmla="*/ 8902 h 10360"/>
              <a:gd name="T30" fmla="*/ 3405 w 7770"/>
              <a:gd name="T31" fmla="*/ 9387 h 10360"/>
              <a:gd name="T32" fmla="*/ 3890 w 7770"/>
              <a:gd name="T33" fmla="*/ 9872 h 10360"/>
              <a:gd name="T34" fmla="*/ 4375 w 7770"/>
              <a:gd name="T35" fmla="*/ 9387 h 10360"/>
              <a:gd name="T36" fmla="*/ 3890 w 7770"/>
              <a:gd name="T37" fmla="*/ 8902 h 10360"/>
              <a:gd name="T38" fmla="*/ 3413 w 7770"/>
              <a:gd name="T39" fmla="*/ 5486 h 10360"/>
              <a:gd name="T40" fmla="*/ 5026 w 7770"/>
              <a:gd name="T41" fmla="*/ 3825 h 10360"/>
              <a:gd name="T42" fmla="*/ 5683 w 7770"/>
              <a:gd name="T43" fmla="*/ 3815 h 10360"/>
              <a:gd name="T44" fmla="*/ 5688 w 7770"/>
              <a:gd name="T45" fmla="*/ 3820 h 10360"/>
              <a:gd name="T46" fmla="*/ 5692 w 7770"/>
              <a:gd name="T47" fmla="*/ 4491 h 10360"/>
              <a:gd name="T48" fmla="*/ 3769 w 7770"/>
              <a:gd name="T49" fmla="*/ 6472 h 10360"/>
              <a:gd name="T50" fmla="*/ 3636 w 7770"/>
              <a:gd name="T51" fmla="*/ 6567 h 10360"/>
              <a:gd name="T52" fmla="*/ 3081 w 7770"/>
              <a:gd name="T53" fmla="*/ 6485 h 10360"/>
              <a:gd name="T54" fmla="*/ 2081 w 7770"/>
              <a:gd name="T55" fmla="*/ 5486 h 10360"/>
              <a:gd name="T56" fmla="*/ 2103 w 7770"/>
              <a:gd name="T57" fmla="*/ 4820 h 10360"/>
              <a:gd name="T58" fmla="*/ 2748 w 7770"/>
              <a:gd name="T59" fmla="*/ 4820 h 10360"/>
              <a:gd name="T60" fmla="*/ 3413 w 7770"/>
              <a:gd name="T61" fmla="*/ 5486 h 10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770" h="10360">
                <a:moveTo>
                  <a:pt x="648" y="0"/>
                </a:moveTo>
                <a:lnTo>
                  <a:pt x="7123" y="0"/>
                </a:lnTo>
                <a:cubicBezTo>
                  <a:pt x="7480" y="0"/>
                  <a:pt x="7770" y="290"/>
                  <a:pt x="7770" y="647"/>
                </a:cubicBezTo>
                <a:lnTo>
                  <a:pt x="7770" y="9712"/>
                </a:lnTo>
                <a:cubicBezTo>
                  <a:pt x="7770" y="10070"/>
                  <a:pt x="7480" y="10360"/>
                  <a:pt x="7123" y="10360"/>
                </a:cubicBezTo>
                <a:lnTo>
                  <a:pt x="648" y="10360"/>
                </a:lnTo>
                <a:cubicBezTo>
                  <a:pt x="290" y="10360"/>
                  <a:pt x="0" y="10070"/>
                  <a:pt x="0" y="9712"/>
                </a:cubicBezTo>
                <a:lnTo>
                  <a:pt x="0" y="647"/>
                </a:lnTo>
                <a:cubicBezTo>
                  <a:pt x="0" y="288"/>
                  <a:pt x="290" y="0"/>
                  <a:pt x="648" y="0"/>
                </a:cubicBezTo>
                <a:close/>
                <a:moveTo>
                  <a:pt x="1295" y="1293"/>
                </a:moveTo>
                <a:lnTo>
                  <a:pt x="1295" y="8416"/>
                </a:lnTo>
                <a:lnTo>
                  <a:pt x="6475" y="8416"/>
                </a:lnTo>
                <a:lnTo>
                  <a:pt x="6475" y="1293"/>
                </a:lnTo>
                <a:lnTo>
                  <a:pt x="1295" y="1293"/>
                </a:lnTo>
                <a:close/>
                <a:moveTo>
                  <a:pt x="3890" y="8902"/>
                </a:moveTo>
                <a:cubicBezTo>
                  <a:pt x="3621" y="8902"/>
                  <a:pt x="3405" y="9120"/>
                  <a:pt x="3405" y="9387"/>
                </a:cubicBezTo>
                <a:cubicBezTo>
                  <a:pt x="3405" y="9656"/>
                  <a:pt x="3622" y="9872"/>
                  <a:pt x="3890" y="9872"/>
                </a:cubicBezTo>
                <a:cubicBezTo>
                  <a:pt x="4157" y="9872"/>
                  <a:pt x="4375" y="9655"/>
                  <a:pt x="4375" y="9387"/>
                </a:cubicBezTo>
                <a:cubicBezTo>
                  <a:pt x="4376" y="9120"/>
                  <a:pt x="4159" y="8902"/>
                  <a:pt x="3890" y="8902"/>
                </a:cubicBezTo>
                <a:close/>
                <a:moveTo>
                  <a:pt x="3413" y="5486"/>
                </a:moveTo>
                <a:lnTo>
                  <a:pt x="5026" y="3825"/>
                </a:lnTo>
                <a:cubicBezTo>
                  <a:pt x="5205" y="3641"/>
                  <a:pt x="5499" y="3636"/>
                  <a:pt x="5683" y="3815"/>
                </a:cubicBezTo>
                <a:lnTo>
                  <a:pt x="5688" y="3820"/>
                </a:lnTo>
                <a:cubicBezTo>
                  <a:pt x="5872" y="4005"/>
                  <a:pt x="5874" y="4303"/>
                  <a:pt x="5692" y="4491"/>
                </a:cubicBezTo>
                <a:lnTo>
                  <a:pt x="3769" y="6472"/>
                </a:lnTo>
                <a:cubicBezTo>
                  <a:pt x="3730" y="6511"/>
                  <a:pt x="3685" y="6543"/>
                  <a:pt x="3636" y="6567"/>
                </a:cubicBezTo>
                <a:cubicBezTo>
                  <a:pt x="3453" y="6665"/>
                  <a:pt x="3228" y="6631"/>
                  <a:pt x="3081" y="6485"/>
                </a:cubicBezTo>
                <a:lnTo>
                  <a:pt x="2081" y="5486"/>
                </a:lnTo>
                <a:cubicBezTo>
                  <a:pt x="1904" y="5296"/>
                  <a:pt x="1913" y="4997"/>
                  <a:pt x="2103" y="4820"/>
                </a:cubicBezTo>
                <a:cubicBezTo>
                  <a:pt x="2284" y="4650"/>
                  <a:pt x="2566" y="4650"/>
                  <a:pt x="2748" y="4820"/>
                </a:cubicBezTo>
                <a:lnTo>
                  <a:pt x="3413" y="5486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iconfont-1124-720283"/>
          <p:cNvSpPr/>
          <p:nvPr/>
        </p:nvSpPr>
        <p:spPr>
          <a:xfrm>
            <a:off x="6441126" y="1187235"/>
            <a:ext cx="240576" cy="320924"/>
          </a:xfrm>
          <a:custGeom>
            <a:avLst/>
            <a:gdLst>
              <a:gd name="T0" fmla="*/ 4800 w 9600"/>
              <a:gd name="T1" fmla="*/ 0 h 10134"/>
              <a:gd name="T2" fmla="*/ 0 w 9600"/>
              <a:gd name="T3" fmla="*/ 0 h 10134"/>
              <a:gd name="T4" fmla="*/ 929 w 9600"/>
              <a:gd name="T5" fmla="*/ 9127 h 10134"/>
              <a:gd name="T6" fmla="*/ 4800 w 9600"/>
              <a:gd name="T7" fmla="*/ 10134 h 10134"/>
              <a:gd name="T8" fmla="*/ 8671 w 9600"/>
              <a:gd name="T9" fmla="*/ 9127 h 10134"/>
              <a:gd name="T10" fmla="*/ 9600 w 9600"/>
              <a:gd name="T11" fmla="*/ 0 h 10134"/>
              <a:gd name="T12" fmla="*/ 4800 w 9600"/>
              <a:gd name="T13" fmla="*/ 0 h 10134"/>
              <a:gd name="T14" fmla="*/ 7530 w 9600"/>
              <a:gd name="T15" fmla="*/ 2756 h 10134"/>
              <a:gd name="T16" fmla="*/ 3201 w 9600"/>
              <a:gd name="T17" fmla="*/ 2756 h 10134"/>
              <a:gd name="T18" fmla="*/ 3275 w 9600"/>
              <a:gd name="T19" fmla="*/ 3699 h 10134"/>
              <a:gd name="T20" fmla="*/ 7514 w 9600"/>
              <a:gd name="T21" fmla="*/ 3699 h 10134"/>
              <a:gd name="T22" fmla="*/ 7217 w 9600"/>
              <a:gd name="T23" fmla="*/ 7347 h 10134"/>
              <a:gd name="T24" fmla="*/ 4762 w 9600"/>
              <a:gd name="T25" fmla="*/ 7993 h 10134"/>
              <a:gd name="T26" fmla="*/ 2349 w 9600"/>
              <a:gd name="T27" fmla="*/ 7347 h 10134"/>
              <a:gd name="T28" fmla="*/ 2167 w 9600"/>
              <a:gd name="T29" fmla="*/ 5320 h 10134"/>
              <a:gd name="T30" fmla="*/ 3390 w 9600"/>
              <a:gd name="T31" fmla="*/ 5320 h 10134"/>
              <a:gd name="T32" fmla="*/ 3498 w 9600"/>
              <a:gd name="T33" fmla="*/ 6414 h 10134"/>
              <a:gd name="T34" fmla="*/ 4762 w 9600"/>
              <a:gd name="T35" fmla="*/ 6773 h 10134"/>
              <a:gd name="T36" fmla="*/ 6101 w 9600"/>
              <a:gd name="T37" fmla="*/ 6414 h 10134"/>
              <a:gd name="T38" fmla="*/ 6175 w 9600"/>
              <a:gd name="T39" fmla="*/ 4813 h 10134"/>
              <a:gd name="T40" fmla="*/ 2126 w 9600"/>
              <a:gd name="T41" fmla="*/ 4813 h 10134"/>
              <a:gd name="T42" fmla="*/ 1829 w 9600"/>
              <a:gd name="T43" fmla="*/ 1609 h 10134"/>
              <a:gd name="T44" fmla="*/ 7637 w 9600"/>
              <a:gd name="T45" fmla="*/ 1609 h 10134"/>
              <a:gd name="T46" fmla="*/ 7530 w 9600"/>
              <a:gd name="T47" fmla="*/ 2756 h 10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600" h="10134">
                <a:moveTo>
                  <a:pt x="4800" y="0"/>
                </a:moveTo>
                <a:lnTo>
                  <a:pt x="0" y="0"/>
                </a:lnTo>
                <a:lnTo>
                  <a:pt x="929" y="9127"/>
                </a:lnTo>
                <a:lnTo>
                  <a:pt x="4800" y="10134"/>
                </a:lnTo>
                <a:lnTo>
                  <a:pt x="8671" y="9127"/>
                </a:lnTo>
                <a:lnTo>
                  <a:pt x="9600" y="0"/>
                </a:lnTo>
                <a:lnTo>
                  <a:pt x="4800" y="0"/>
                </a:lnTo>
                <a:close/>
                <a:moveTo>
                  <a:pt x="7530" y="2756"/>
                </a:moveTo>
                <a:lnTo>
                  <a:pt x="3201" y="2756"/>
                </a:lnTo>
                <a:lnTo>
                  <a:pt x="3275" y="3699"/>
                </a:lnTo>
                <a:lnTo>
                  <a:pt x="7514" y="3699"/>
                </a:lnTo>
                <a:lnTo>
                  <a:pt x="7217" y="7347"/>
                </a:lnTo>
                <a:lnTo>
                  <a:pt x="4762" y="7993"/>
                </a:lnTo>
                <a:lnTo>
                  <a:pt x="2349" y="7347"/>
                </a:lnTo>
                <a:lnTo>
                  <a:pt x="2167" y="5320"/>
                </a:lnTo>
                <a:lnTo>
                  <a:pt x="3390" y="5320"/>
                </a:lnTo>
                <a:lnTo>
                  <a:pt x="3498" y="6414"/>
                </a:lnTo>
                <a:lnTo>
                  <a:pt x="4762" y="6773"/>
                </a:lnTo>
                <a:lnTo>
                  <a:pt x="6101" y="6414"/>
                </a:lnTo>
                <a:lnTo>
                  <a:pt x="6175" y="4813"/>
                </a:lnTo>
                <a:lnTo>
                  <a:pt x="2126" y="4813"/>
                </a:lnTo>
                <a:lnTo>
                  <a:pt x="1829" y="1609"/>
                </a:lnTo>
                <a:lnTo>
                  <a:pt x="7637" y="1609"/>
                </a:lnTo>
                <a:lnTo>
                  <a:pt x="7530" y="2756"/>
                </a:lnTo>
                <a:close/>
              </a:path>
            </a:pathLst>
          </a:custGeom>
          <a:solidFill>
            <a:srgbClr val="027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5"/>
    </p:custData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未标题-2.png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54546" y="1488533"/>
            <a:ext cx="4904634" cy="485568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think-cell 幻灯片" r:id="rId3" imgW="3175" imgH="3175" progId="TCLayout.ActiveDocument.1">
                  <p:embed/>
                </p:oleObj>
              </mc:Choice>
              <mc:Fallback>
                <p:oleObj name="think-cell 幻灯片" r:id="rId3" imgW="3175" imgH="317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79375" cy="79375"/>
          </a:xfrm>
          <a:prstGeom prst="rect">
            <a:avLst/>
          </a:prstGeom>
          <a:solidFill>
            <a:srgbClr val="02727E"/>
          </a:solidFill>
          <a:ln w="508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0" rtlCol="0" anchor="ctr">
            <a:noAutofit/>
          </a:bodyPr>
          <a:lstStyle/>
          <a:p>
            <a:pPr algn="ctr" defTabSz="344805" hangingPunct="0">
              <a:defRPr/>
            </a:pPr>
            <a:endParaRPr lang="en-US" altLang="zh-CN" sz="3000" b="1" kern="0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5" name="组合 34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自助便利、外宾无忧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51" name="Shape 188"/>
          <p:cNvSpPr/>
          <p:nvPr/>
        </p:nvSpPr>
        <p:spPr>
          <a:xfrm>
            <a:off x="5051958" y="6209170"/>
            <a:ext cx="2490222" cy="301482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9A94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在线选房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&amp;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在线邀请同住人</a:t>
            </a:r>
            <a:endParaRPr lang="zh-CN" altLang="en-US"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52" name="Shape 189"/>
          <p:cNvSpPr/>
          <p:nvPr/>
        </p:nvSpPr>
        <p:spPr>
          <a:xfrm>
            <a:off x="1688212" y="3876345"/>
            <a:ext cx="1985276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智能门锁授权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非接触卡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蓝牙开锁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人脸开锁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53" name="Shape 193"/>
          <p:cNvSpPr/>
          <p:nvPr/>
        </p:nvSpPr>
        <p:spPr>
          <a:xfrm>
            <a:off x="7898821" y="5437656"/>
            <a:ext cx="2293053" cy="732369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今日预抵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&amp;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入住提醒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（短信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微信小程序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|AI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语音客服）</a:t>
            </a:r>
            <a:endParaRPr lang="zh-CN" altLang="en-US" sz="1200" kern="0" dirty="0">
              <a:solidFill>
                <a:srgbClr val="A7A7A7">
                  <a:lumMod val="75000"/>
                </a:srgbClr>
              </a:solidFill>
            </a:endParaRPr>
          </a:p>
          <a:p>
            <a:pPr defTabSz="914400" hangingPunct="0">
              <a:defRPr/>
            </a:pP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54" name="Shape 194"/>
          <p:cNvSpPr/>
          <p:nvPr/>
        </p:nvSpPr>
        <p:spPr>
          <a:xfrm>
            <a:off x="2007564" y="2796001"/>
            <a:ext cx="1696735" cy="301482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房屋智能客控操作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grpSp>
        <p:nvGrpSpPr>
          <p:cNvPr id="56" name="Group 202"/>
          <p:cNvGrpSpPr/>
          <p:nvPr/>
        </p:nvGrpSpPr>
        <p:grpSpPr>
          <a:xfrm>
            <a:off x="12395192" y="3783074"/>
            <a:ext cx="1436148" cy="2765193"/>
            <a:chOff x="-930922" y="90732"/>
            <a:chExt cx="2872295" cy="5247899"/>
          </a:xfrm>
        </p:grpSpPr>
        <p:sp>
          <p:nvSpPr>
            <p:cNvPr id="57" name="Shape 197"/>
            <p:cNvSpPr/>
            <p:nvPr/>
          </p:nvSpPr>
          <p:spPr>
            <a:xfrm>
              <a:off x="9476" y="2066566"/>
              <a:ext cx="1751995" cy="5721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27363" tIns="27363" rIns="27363" bIns="27363" numCol="1" anchor="ctr">
              <a:spAutoFit/>
            </a:bodyPr>
            <a:lstStyle>
              <a:lvl1pPr algn="l" defTabSz="1828800">
                <a:defRPr sz="3200">
                  <a:solidFill>
                    <a:srgbClr val="7D48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defTabSz="914400" hangingPunct="0">
                <a:defRPr/>
              </a:pPr>
              <a:r>
                <a:rPr lang="zh-CN" altLang="en-US" sz="1600" kern="0" dirty="0">
                  <a:solidFill>
                    <a:srgbClr val="A7A7A7">
                      <a:lumMod val="75000"/>
                    </a:srgbClr>
                  </a:solidFill>
                </a:rPr>
                <a:t>住中客需</a:t>
              </a:r>
              <a:endParaRPr sz="1600" kern="0" dirty="0">
                <a:solidFill>
                  <a:srgbClr val="A7A7A7">
                    <a:lumMod val="75000"/>
                  </a:srgbClr>
                </a:solidFill>
              </a:endParaRPr>
            </a:p>
          </p:txBody>
        </p:sp>
        <p:sp>
          <p:nvSpPr>
            <p:cNvPr id="58" name="Shape 198"/>
            <p:cNvSpPr/>
            <p:nvPr/>
          </p:nvSpPr>
          <p:spPr>
            <a:xfrm>
              <a:off x="-326790" y="1063873"/>
              <a:ext cx="2268163" cy="5721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27363" tIns="27363" rIns="27363" bIns="27363" numCol="1" anchor="ctr">
              <a:spAutoFit/>
            </a:bodyPr>
            <a:lstStyle>
              <a:lvl1pPr algn="l" defTabSz="1828800">
                <a:defRPr sz="3200">
                  <a:solidFill>
                    <a:srgbClr val="7D48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defTabSz="914400" hangingPunct="0">
                <a:defRPr/>
              </a:pPr>
              <a:r>
                <a:rPr sz="1600" kern="0" dirty="0">
                  <a:solidFill>
                    <a:srgbClr val="A7A7A7">
                      <a:lumMod val="75000"/>
                    </a:srgbClr>
                  </a:solidFill>
                </a:rPr>
                <a:t>W</a:t>
              </a:r>
              <a:r>
                <a:rPr lang="en-US" altLang="zh-CN" sz="1600" kern="0" dirty="0">
                  <a:solidFill>
                    <a:srgbClr val="A7A7A7">
                      <a:lumMod val="75000"/>
                    </a:srgbClr>
                  </a:solidFill>
                </a:rPr>
                <a:t>IFI</a:t>
              </a:r>
              <a:r>
                <a:rPr sz="1600" kern="0" dirty="0">
                  <a:solidFill>
                    <a:srgbClr val="A7A7A7">
                      <a:lumMod val="75000"/>
                    </a:srgbClr>
                  </a:solidFill>
                </a:rPr>
                <a:t> Portal</a:t>
              </a:r>
              <a:endParaRPr sz="1600" kern="0" dirty="0">
                <a:solidFill>
                  <a:srgbClr val="A7A7A7">
                    <a:lumMod val="75000"/>
                  </a:srgbClr>
                </a:solidFill>
              </a:endParaRPr>
            </a:p>
          </p:txBody>
        </p:sp>
        <p:sp>
          <p:nvSpPr>
            <p:cNvPr id="59" name="Shape 200"/>
            <p:cNvSpPr/>
            <p:nvPr/>
          </p:nvSpPr>
          <p:spPr>
            <a:xfrm>
              <a:off x="-930922" y="90732"/>
              <a:ext cx="2591969" cy="602963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27363" tIns="27363" rIns="27363" bIns="27363" numCol="1" anchor="ctr">
              <a:spAutoFit/>
            </a:bodyPr>
            <a:lstStyle>
              <a:lvl1pPr algn="l" defTabSz="1828800">
                <a:defRPr sz="3200">
                  <a:solidFill>
                    <a:srgbClr val="7D48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defTabSz="914400" hangingPunct="0">
                <a:defRPr/>
              </a:pPr>
              <a:r>
                <a:rPr sz="1600" kern="0" dirty="0" err="1">
                  <a:solidFill>
                    <a:srgbClr val="A7A7A7">
                      <a:lumMod val="75000"/>
                    </a:srgbClr>
                  </a:solidFill>
                </a:rPr>
                <a:t>自助check</a:t>
              </a:r>
              <a:r>
                <a:rPr sz="1600" kern="0" dirty="0">
                  <a:solidFill>
                    <a:srgbClr val="A7A7A7">
                      <a:lumMod val="75000"/>
                    </a:srgbClr>
                  </a:solidFill>
                </a:rPr>
                <a:t>-in</a:t>
              </a:r>
              <a:endParaRPr sz="1600" kern="0" dirty="0">
                <a:solidFill>
                  <a:srgbClr val="A7A7A7">
                    <a:lumMod val="75000"/>
                  </a:srgbClr>
                </a:solidFill>
              </a:endParaRPr>
            </a:p>
          </p:txBody>
        </p:sp>
        <p:sp>
          <p:nvSpPr>
            <p:cNvPr id="60" name="Shape 201"/>
            <p:cNvSpPr/>
            <p:nvPr/>
          </p:nvSpPr>
          <p:spPr>
            <a:xfrm>
              <a:off x="37948" y="4766466"/>
              <a:ext cx="1751995" cy="5721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27363" tIns="27363" rIns="27363" bIns="27363" numCol="1" anchor="ctr">
              <a:spAutoFit/>
            </a:bodyPr>
            <a:lstStyle>
              <a:lvl1pPr algn="l" defTabSz="1828800">
                <a:defRPr sz="3200">
                  <a:solidFill>
                    <a:srgbClr val="7D48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defTabSz="914400" hangingPunct="0">
                <a:defRPr/>
              </a:pPr>
              <a:r>
                <a:rPr lang="zh-CN" altLang="en-US" sz="1600" kern="0" dirty="0">
                  <a:solidFill>
                    <a:srgbClr val="A7A7A7">
                      <a:lumMod val="75000"/>
                    </a:srgbClr>
                  </a:solidFill>
                </a:rPr>
                <a:t>开票提醒</a:t>
              </a:r>
              <a:endParaRPr sz="1600" kern="0" dirty="0">
                <a:solidFill>
                  <a:srgbClr val="A7A7A7">
                    <a:lumMod val="75000"/>
                  </a:srgbClr>
                </a:solidFill>
              </a:endParaRPr>
            </a:p>
          </p:txBody>
        </p:sp>
        <p:sp>
          <p:nvSpPr>
            <p:cNvPr id="61" name="Shape 197"/>
            <p:cNvSpPr/>
            <p:nvPr/>
          </p:nvSpPr>
          <p:spPr>
            <a:xfrm>
              <a:off x="182288" y="3058211"/>
              <a:ext cx="1751995" cy="57216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</p:spPr>
          <p:txBody>
            <a:bodyPr wrap="none" lIns="27363" tIns="27363" rIns="27363" bIns="27363" numCol="1" anchor="ctr">
              <a:spAutoFit/>
            </a:bodyPr>
            <a:lstStyle>
              <a:lvl1pPr algn="l" defTabSz="1828800">
                <a:defRPr sz="3200">
                  <a:solidFill>
                    <a:srgbClr val="7D487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defTabSz="914400" hangingPunct="0">
                <a:defRPr/>
              </a:pPr>
              <a:r>
                <a:rPr lang="zh-CN" altLang="en-US" sz="1600" kern="0" dirty="0">
                  <a:solidFill>
                    <a:srgbClr val="A7A7A7">
                      <a:lumMod val="75000"/>
                    </a:srgbClr>
                  </a:solidFill>
                </a:rPr>
                <a:t>移动客控</a:t>
              </a:r>
              <a:endParaRPr sz="1600" kern="0" dirty="0">
                <a:solidFill>
                  <a:srgbClr val="A7A7A7">
                    <a:lumMod val="75000"/>
                  </a:srgbClr>
                </a:solidFill>
              </a:endParaRPr>
            </a:p>
          </p:txBody>
        </p:sp>
      </p:grpSp>
      <p:sp>
        <p:nvSpPr>
          <p:cNvPr id="62" name="Shape 203"/>
          <p:cNvSpPr/>
          <p:nvPr/>
        </p:nvSpPr>
        <p:spPr>
          <a:xfrm>
            <a:off x="5063971" y="3952140"/>
            <a:ext cx="2113624" cy="769441"/>
          </a:xfrm>
          <a:prstGeom prst="rect">
            <a:avLst/>
          </a:prstGeom>
          <a:ln w="25400">
            <a:miter lim="400000"/>
          </a:ln>
        </p:spPr>
        <p:txBody>
          <a:bodyPr wrap="square" tIns="45720" bIns="45720">
            <a:spAutoFit/>
          </a:bodyPr>
          <a:lstStyle>
            <a:lvl1pPr defTabSz="1828800">
              <a:defRPr sz="440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sz="2200" kern="0" dirty="0" err="1"/>
              <a:t>全程客户体验触点</a:t>
            </a:r>
            <a:endParaRPr sz="2200" kern="0" dirty="0"/>
          </a:p>
        </p:txBody>
      </p:sp>
      <p:sp>
        <p:nvSpPr>
          <p:cNvPr id="63" name="Shape 204"/>
          <p:cNvSpPr/>
          <p:nvPr/>
        </p:nvSpPr>
        <p:spPr>
          <a:xfrm>
            <a:off x="5463347" y="3034568"/>
            <a:ext cx="1667444" cy="984885"/>
          </a:xfrm>
          <a:prstGeom prst="rect">
            <a:avLst/>
          </a:prstGeom>
          <a:ln w="25400">
            <a:miter lim="400000"/>
          </a:ln>
        </p:spPr>
        <p:txBody>
          <a:bodyPr wrap="none" tIns="45720" bIns="45720">
            <a:spAutoFit/>
          </a:bodyPr>
          <a:lstStyle>
            <a:lvl1pPr algn="l" defTabSz="1828800">
              <a:defRPr sz="11600" b="1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en-US" sz="5800" kern="0"/>
              <a:t>18</a:t>
            </a:r>
            <a:r>
              <a:rPr lang="en-US" altLang="zh-CN" sz="5800" kern="0"/>
              <a:t>+</a:t>
            </a:r>
            <a:endParaRPr sz="5800" kern="0" dirty="0"/>
          </a:p>
        </p:txBody>
      </p:sp>
      <p:sp>
        <p:nvSpPr>
          <p:cNvPr id="64" name="Shape 205"/>
          <p:cNvSpPr/>
          <p:nvPr/>
        </p:nvSpPr>
        <p:spPr>
          <a:xfrm>
            <a:off x="4496281" y="2480229"/>
            <a:ext cx="536272" cy="351606"/>
          </a:xfrm>
          <a:prstGeom prst="rect">
            <a:avLst/>
          </a:prstGeom>
          <a:ln w="25400">
            <a:miter lim="400000"/>
          </a:ln>
        </p:spPr>
        <p:txBody>
          <a:bodyPr wrap="none" lIns="36943" tIns="36943" rIns="36943" bIns="36943">
            <a:spAutoFit/>
          </a:bodyPr>
          <a:lstStyle>
            <a:lvl1pPr algn="l" defTabSz="1828800">
              <a:defRPr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800" kern="0" dirty="0"/>
              <a:t>住中</a:t>
            </a:r>
            <a:endParaRPr sz="1800" kern="0" dirty="0"/>
          </a:p>
        </p:txBody>
      </p:sp>
      <p:sp>
        <p:nvSpPr>
          <p:cNvPr id="65" name="Shape 206"/>
          <p:cNvSpPr/>
          <p:nvPr/>
        </p:nvSpPr>
        <p:spPr>
          <a:xfrm>
            <a:off x="7844663" y="3532894"/>
            <a:ext cx="536272" cy="351606"/>
          </a:xfrm>
          <a:prstGeom prst="rect">
            <a:avLst/>
          </a:prstGeom>
          <a:ln w="25400">
            <a:miter lim="400000"/>
          </a:ln>
        </p:spPr>
        <p:txBody>
          <a:bodyPr wrap="none" lIns="36943" tIns="36943" rIns="36943" bIns="36943">
            <a:spAutoFit/>
          </a:bodyPr>
          <a:lstStyle>
            <a:lvl1pPr algn="l" defTabSz="1828800">
              <a:defRPr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800" kern="0" dirty="0"/>
              <a:t>住后</a:t>
            </a:r>
            <a:endParaRPr sz="1800" kern="0" dirty="0"/>
          </a:p>
        </p:txBody>
      </p:sp>
      <p:sp>
        <p:nvSpPr>
          <p:cNvPr id="66" name="Shape 207"/>
          <p:cNvSpPr/>
          <p:nvPr/>
        </p:nvSpPr>
        <p:spPr>
          <a:xfrm>
            <a:off x="5940311" y="5659746"/>
            <a:ext cx="536272" cy="351606"/>
          </a:xfrm>
          <a:prstGeom prst="rect">
            <a:avLst/>
          </a:prstGeom>
          <a:ln w="25400">
            <a:miter lim="400000"/>
          </a:ln>
        </p:spPr>
        <p:txBody>
          <a:bodyPr wrap="none" lIns="36943" tIns="36943" rIns="36943" bIns="36943">
            <a:spAutoFit/>
          </a:bodyPr>
          <a:lstStyle>
            <a:lvl1pPr algn="l" defTabSz="1828800">
              <a:defRPr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800" kern="0" dirty="0"/>
              <a:t>住前</a:t>
            </a:r>
            <a:endParaRPr sz="1800" kern="0" dirty="0"/>
          </a:p>
        </p:txBody>
      </p:sp>
      <p:sp>
        <p:nvSpPr>
          <p:cNvPr id="67" name="Shape 189"/>
          <p:cNvSpPr/>
          <p:nvPr/>
        </p:nvSpPr>
        <p:spPr>
          <a:xfrm>
            <a:off x="1328031" y="4570868"/>
            <a:ext cx="2582566" cy="670814"/>
          </a:xfrm>
          <a:prstGeom prst="rect">
            <a:avLst/>
          </a:prstGeom>
          <a:ln w="25400">
            <a:miter lim="400000"/>
          </a:ln>
        </p:spPr>
        <p:txBody>
          <a:bodyPr wrap="squar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自助机“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30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秒入住”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智能客控迎宾预启</a:t>
            </a:r>
            <a:endParaRPr lang="en-US" altLang="zh-CN" sz="12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（空调预开、灯光调节）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68" name="Shape 197"/>
          <p:cNvSpPr/>
          <p:nvPr/>
        </p:nvSpPr>
        <p:spPr>
          <a:xfrm>
            <a:off x="8504757" y="4467429"/>
            <a:ext cx="1081182" cy="301482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none" lIns="27363" tIns="27363" rIns="27363" bIns="27363" numCol="1" anchor="ctr">
            <a:spAutoFit/>
          </a:bodyPr>
          <a:lstStyle>
            <a:lvl1pPr algn="l" defTabSz="1828800">
              <a:defRPr sz="3200">
                <a:solidFill>
                  <a:srgbClr val="7D48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满意度调查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70" name="Shape 196"/>
          <p:cNvSpPr/>
          <p:nvPr/>
        </p:nvSpPr>
        <p:spPr>
          <a:xfrm>
            <a:off x="1795306" y="3268520"/>
            <a:ext cx="1696735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在线获得上网认证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en-US" altLang="zh-CN" sz="1200" kern="0" dirty="0" err="1">
                <a:solidFill>
                  <a:srgbClr val="A7A7A7">
                    <a:lumMod val="75000"/>
                  </a:srgbClr>
                </a:solidFill>
              </a:rPr>
              <a:t>Wifi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 Portal|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密码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71" name="Shape 196"/>
          <p:cNvSpPr/>
          <p:nvPr/>
        </p:nvSpPr>
        <p:spPr>
          <a:xfrm>
            <a:off x="2132158" y="2091896"/>
            <a:ext cx="2097486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常见服务工单上线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（标准客需分解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多语种支持）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72" name="Shape 196"/>
          <p:cNvSpPr/>
          <p:nvPr/>
        </p:nvSpPr>
        <p:spPr>
          <a:xfrm>
            <a:off x="7128031" y="1493590"/>
            <a:ext cx="2097486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发票抬头预留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（微信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支付宝发票抬头导入）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74" name="Shape 187"/>
          <p:cNvSpPr/>
          <p:nvPr/>
        </p:nvSpPr>
        <p:spPr>
          <a:xfrm>
            <a:off x="3687801" y="5603308"/>
            <a:ext cx="875998" cy="301482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9A949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门店导航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0" name="Shape 196"/>
          <p:cNvSpPr/>
          <p:nvPr/>
        </p:nvSpPr>
        <p:spPr>
          <a:xfrm>
            <a:off x="2225897" y="1372639"/>
            <a:ext cx="2838074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机器人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货柜服务联动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（商城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送水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送外卖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借物送物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</a:rPr>
              <a:t>预约叫早）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1" name="Shape 196"/>
          <p:cNvSpPr/>
          <p:nvPr/>
        </p:nvSpPr>
        <p:spPr>
          <a:xfrm>
            <a:off x="3871986" y="1042995"/>
            <a:ext cx="2177637" cy="486148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维修工单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换房申请在线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2" name="Shape 196"/>
          <p:cNvSpPr/>
          <p:nvPr/>
        </p:nvSpPr>
        <p:spPr>
          <a:xfrm>
            <a:off x="5437937" y="695907"/>
            <a:ext cx="1751238" cy="301482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服务点评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投诉在线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3" name="Shape 197"/>
          <p:cNvSpPr/>
          <p:nvPr/>
        </p:nvSpPr>
        <p:spPr>
          <a:xfrm>
            <a:off x="8234132" y="1972664"/>
            <a:ext cx="2293053" cy="486148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none" lIns="27363" tIns="27363" rIns="27363" bIns="27363" numCol="1" anchor="ctr">
            <a:spAutoFit/>
          </a:bodyPr>
          <a:lstStyle>
            <a:lvl1pPr algn="l" defTabSz="1828800">
              <a:defRPr sz="3200">
                <a:solidFill>
                  <a:srgbClr val="7D48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今日离店提醒</a:t>
            </a:r>
            <a:endParaRPr lang="en-US" altLang="zh-CN" sz="1600" kern="0" dirty="0">
              <a:solidFill>
                <a:srgbClr val="A7A7A7">
                  <a:lumMod val="75000"/>
                </a:srgbClr>
              </a:solidFill>
            </a:endParaRPr>
          </a:p>
          <a:p>
            <a:pPr algn="ctr" defTabSz="914400" hangingPunct="0">
              <a:defRPr/>
            </a:pP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（短信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微信小程序</a:t>
            </a:r>
            <a:r>
              <a:rPr lang="en-US" altLang="zh-CN" sz="1200" kern="0" dirty="0">
                <a:solidFill>
                  <a:srgbClr val="A7A7A7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|AI</a:t>
            </a:r>
            <a:r>
              <a:rPr lang="zh-CN" altLang="en-US" sz="1200" kern="0" dirty="0">
                <a:solidFill>
                  <a:srgbClr val="A7A7A7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语音客服）</a:t>
            </a:r>
            <a:endParaRPr lang="zh-CN" altLang="en-US" sz="1200" kern="0" dirty="0">
              <a:solidFill>
                <a:srgbClr val="A7A7A7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4" name="Shape 197"/>
          <p:cNvSpPr/>
          <p:nvPr/>
        </p:nvSpPr>
        <p:spPr>
          <a:xfrm>
            <a:off x="8318149" y="2726993"/>
            <a:ext cx="2487016" cy="301482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none" lIns="27363" tIns="27363" rIns="27363" bIns="27363" numCol="1" anchor="ctr">
            <a:spAutoFit/>
          </a:bodyPr>
          <a:lstStyle>
            <a:lvl1pPr algn="l" defTabSz="1828800">
              <a:defRPr sz="3200">
                <a:solidFill>
                  <a:srgbClr val="7D48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自助机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小程序“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0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秒退房”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5" name="Shape 197"/>
          <p:cNvSpPr/>
          <p:nvPr/>
        </p:nvSpPr>
        <p:spPr>
          <a:xfrm>
            <a:off x="8879275" y="3879044"/>
            <a:ext cx="875998" cy="301482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none" lIns="27363" tIns="27363" rIns="27363" bIns="27363" numCol="1" anchor="ctr">
            <a:spAutoFit/>
          </a:bodyPr>
          <a:lstStyle>
            <a:lvl1pPr algn="l" defTabSz="1828800">
              <a:defRPr sz="3200">
                <a:solidFill>
                  <a:srgbClr val="7D48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失物登记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6" name="Shape 197"/>
          <p:cNvSpPr/>
          <p:nvPr/>
        </p:nvSpPr>
        <p:spPr>
          <a:xfrm>
            <a:off x="8935053" y="3296343"/>
            <a:ext cx="1286367" cy="301482"/>
          </a:xfrm>
          <a:prstGeom prst="rect">
            <a:avLst/>
          </a:prstGeom>
          <a:noFill/>
          <a:ln w="25400" cap="flat">
            <a:noFill/>
            <a:miter lim="400000"/>
          </a:ln>
          <a:effectLst/>
        </p:spPr>
        <p:txBody>
          <a:bodyPr wrap="none" lIns="27363" tIns="27363" rIns="27363" bIns="27363" numCol="1" anchor="ctr">
            <a:spAutoFit/>
          </a:bodyPr>
          <a:lstStyle>
            <a:lvl1pPr algn="l" defTabSz="1828800">
              <a:defRPr sz="3200">
                <a:solidFill>
                  <a:srgbClr val="7D487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发票快速开票</a:t>
            </a:r>
            <a:endParaRPr sz="1600" kern="0" dirty="0">
              <a:solidFill>
                <a:srgbClr val="A7A7A7">
                  <a:lumMod val="75000"/>
                </a:srgbClr>
              </a:solidFill>
            </a:endParaRPr>
          </a:p>
        </p:txBody>
      </p:sp>
      <p:sp>
        <p:nvSpPr>
          <p:cNvPr id="147" name="Shape 196"/>
          <p:cNvSpPr/>
          <p:nvPr/>
        </p:nvSpPr>
        <p:spPr>
          <a:xfrm>
            <a:off x="6763755" y="1046971"/>
            <a:ext cx="1751238" cy="301482"/>
          </a:xfrm>
          <a:prstGeom prst="rect">
            <a:avLst/>
          </a:prstGeom>
          <a:ln w="25400">
            <a:miter lim="400000"/>
          </a:ln>
        </p:spPr>
        <p:txBody>
          <a:bodyPr wrap="none" lIns="27363" tIns="27363" rIns="27363" bIns="27363" anchor="ctr">
            <a:spAutoFit/>
          </a:bodyPr>
          <a:lstStyle>
            <a:lvl1pPr algn="l" defTabSz="1828800">
              <a:defRPr sz="3200">
                <a:solidFill>
                  <a:srgbClr val="A27794">
                    <a:alpha val="88858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 defTabSz="914400" hangingPunct="0">
              <a:defRPr/>
            </a:pP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账务查询</a:t>
            </a:r>
            <a:r>
              <a:rPr lang="en-US" altLang="zh-CN" sz="1600" kern="0" dirty="0">
                <a:solidFill>
                  <a:srgbClr val="A7A7A7">
                    <a:lumMod val="75000"/>
                  </a:srgbClr>
                </a:solidFill>
              </a:rPr>
              <a:t>|</a:t>
            </a:r>
            <a:r>
              <a:rPr lang="zh-CN" altLang="en-US" sz="1600" kern="0" dirty="0">
                <a:solidFill>
                  <a:srgbClr val="A7A7A7">
                    <a:lumMod val="75000"/>
                  </a:srgbClr>
                </a:solidFill>
              </a:rPr>
              <a:t>在线支付</a:t>
            </a:r>
            <a:endParaRPr sz="1200" kern="0" dirty="0">
              <a:solidFill>
                <a:srgbClr val="A7A7A7">
                  <a:lumMod val="75000"/>
                </a:srgbClr>
              </a:solidFill>
            </a:endParaRPr>
          </a:p>
        </p:txBody>
      </p:sp>
    </p:spTree>
    <p:custDataLst>
      <p:tags r:id="rId6"/>
    </p:custData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2700" y="1704975"/>
            <a:ext cx="2508885" cy="488632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7842983" y="2428902"/>
            <a:ext cx="442531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入住提醒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 flipV="1">
            <a:off x="9821640" y="3167628"/>
            <a:ext cx="468000" cy="4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553335" y="1124585"/>
            <a:ext cx="86093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客人入住当天消息推送，开放在线选房，提前享受个性化服务</a:t>
            </a:r>
            <a:endParaRPr lang="zh-CN" altLang="en-US" sz="2400" b="1" dirty="0">
              <a:solidFill>
                <a:srgbClr val="5385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01660" y="3417570"/>
            <a:ext cx="3710305" cy="930275"/>
          </a:xfrm>
          <a:prstGeom prst="rect">
            <a:avLst/>
          </a:prstGeom>
          <a:noFill/>
          <a:ln w="254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142873" tIns="142873" rIns="142873" bIns="142873" numCol="1" spcCol="38100" rtlCol="0" anchor="t" forceAA="0">
            <a:spAutoFit/>
          </a:bodyPr>
          <a:lstStyle/>
          <a:p>
            <a:pPr marL="0" marR="0" indent="0" algn="l" defTabSz="690245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kern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订单到达预订入住时间，推送微信公众号提醒，提醒用户可以在平台上进行在线选房。</a:t>
            </a:r>
            <a:endParaRPr lang="zh-CN" altLang="en-US" sz="1400" kern="0" dirty="0">
              <a:ln>
                <a:noFill/>
              </a:ln>
              <a:solidFill>
                <a:schemeClr val="bg1">
                  <a:lumMod val="50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095" y="1704975"/>
            <a:ext cx="2385695" cy="488696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26" name="椭圆 25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在线选房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30" name="椭圆 29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入住提醒</a:t>
              </a:r>
              <a:endParaRPr lang="zh-CN" altLang="en-US" sz="1600" b="1" dirty="0">
                <a:solidFill>
                  <a:srgbClr val="01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34" name="椭圆 33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门店导航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0" name="组合 3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今日预抵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&amp;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入住提醒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58" name="椭圆 57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62" name="文本框 61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lvl="0" algn="ctr" defTabSz="690245" hangingPunct="0">
                <a:defRPr/>
              </a:pP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在线选房</a:t>
              </a:r>
              <a:endParaRPr lang="zh-CN" altLang="en-US" sz="1600" b="1" dirty="0">
                <a:solidFill>
                  <a:srgbClr val="01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55" name="椭圆 54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65" name="文本框 64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入住提醒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60" name="椭圆 59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53" name="文本框 52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门店导航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07875" y="1106056"/>
            <a:ext cx="8257540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在线选房全面提升用户体验</a:t>
            </a:r>
            <a:endParaRPr lang="en-US" altLang="zh-CN" sz="2400" b="1" dirty="0">
              <a:solidFill>
                <a:srgbClr val="5385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  <a:p>
            <a:pPr algn="ctr"/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提高工作人员的工作效率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1533" y="1106056"/>
            <a:ext cx="2528023" cy="549999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641021" y="3921634"/>
            <a:ext cx="3579702" cy="1866276"/>
          </a:xfrm>
          <a:prstGeom prst="rect">
            <a:avLst/>
          </a:prstGeom>
          <a:noFill/>
          <a:ln w="254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142873" tIns="142873" rIns="142873" bIns="142873" numCol="1" spcCol="38100" rtlCol="0" anchor="t" forceAA="0">
            <a:spAutoFit/>
          </a:bodyPr>
          <a:lstStyle/>
          <a:p>
            <a:pPr marL="285750" marR="0" indent="-285750" algn="l" defTabSz="690245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400" kern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客人可提前按照自己喜好选定房间，预留客需提前布置，形成小程序与其他渠道的差异化优势</a:t>
            </a:r>
            <a:endParaRPr lang="en-US" altLang="zh-CN" sz="1400" kern="0" dirty="0">
              <a:ln>
                <a:noFill/>
              </a:ln>
              <a:solidFill>
                <a:schemeClr val="bg1">
                  <a:lumMod val="50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285750" marR="0" indent="-285750" algn="l" defTabSz="690245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通过在线邀请同住人补充信息，完成会员拉新导流</a:t>
            </a:r>
            <a:endParaRPr lang="en-US" altLang="zh-CN" sz="1400" kern="0" dirty="0">
              <a:ln>
                <a:noFill/>
              </a:ln>
              <a:solidFill>
                <a:schemeClr val="bg1">
                  <a:lumMod val="50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36093" y="2770314"/>
            <a:ext cx="4425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在线选房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 flipV="1">
            <a:off x="8714750" y="3509040"/>
            <a:ext cx="468000" cy="4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5" name="组合 24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26" name="组合 25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2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8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在线选房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&amp;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邀请同住人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798" y="1122095"/>
            <a:ext cx="2538457" cy="54999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8230" y="1906270"/>
            <a:ext cx="2517775" cy="47536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060" y="1906270"/>
            <a:ext cx="2409825" cy="4752975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7842983" y="2428902"/>
            <a:ext cx="442531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门店导航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 flipV="1">
            <a:off x="9821640" y="3167628"/>
            <a:ext cx="468000" cy="4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306320" y="1122045"/>
            <a:ext cx="94043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提供酒店地址、联系方式，方便客人轻松找到酒店，节省时间</a:t>
            </a:r>
            <a:endParaRPr lang="zh-CN" altLang="en-US" sz="2400" b="1" dirty="0">
              <a:solidFill>
                <a:srgbClr val="5385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01660" y="3417570"/>
            <a:ext cx="3710305" cy="1253490"/>
          </a:xfrm>
          <a:prstGeom prst="rect">
            <a:avLst/>
          </a:prstGeom>
          <a:noFill/>
          <a:ln w="254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142873" tIns="142873" rIns="142873" bIns="142873" numCol="1" spcCol="38100" rtlCol="0" anchor="t" forceAA="0">
            <a:spAutoFit/>
          </a:bodyPr>
          <a:lstStyle/>
          <a:p>
            <a:pPr marL="0" marR="0" indent="0" algn="l" defTabSz="690245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400" kern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通过小程序GPS定位导航，可以查看门店位置和路线，避免了人们在外寻找酒店所发生的意外情况。</a:t>
            </a:r>
            <a:endParaRPr lang="zh-CN" altLang="en-US" sz="1400" kern="0" dirty="0">
              <a:ln>
                <a:noFill/>
              </a:ln>
              <a:solidFill>
                <a:schemeClr val="bg1">
                  <a:lumMod val="50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26" name="椭圆 25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在线选房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30" name="椭圆 29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入住提醒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34" name="椭圆 33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noProof="0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门店导航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1808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0" name="组合 3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门店导航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40186" y="1072040"/>
            <a:ext cx="2000811" cy="5050586"/>
            <a:chOff x="204366" y="756874"/>
            <a:chExt cx="2000811" cy="5050586"/>
          </a:xfrm>
        </p:grpSpPr>
        <p:grpSp>
          <p:nvGrpSpPr>
            <p:cNvPr id="8" name="组合 7"/>
            <p:cNvGrpSpPr/>
            <p:nvPr/>
          </p:nvGrpSpPr>
          <p:grpSpPr>
            <a:xfrm>
              <a:off x="237441" y="756874"/>
              <a:ext cx="1967736" cy="3990672"/>
              <a:chOff x="237441" y="756874"/>
              <a:chExt cx="1967736" cy="399067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37441" y="756874"/>
                <a:ext cx="1967736" cy="3990672"/>
                <a:chOff x="202683" y="1151931"/>
                <a:chExt cx="1967736" cy="3990672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16619" y="1151931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126422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2" name="文本框 71"/>
                <p:cNvSpPr txBox="1"/>
                <p:nvPr/>
              </p:nvSpPr>
              <p:spPr>
                <a:xfrm>
                  <a:off x="1076837" y="4572006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智能客控</a:t>
                  </a:r>
                  <a:endPara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16619" y="2196014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2308310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7" name="椭圆 76"/>
                <p:cNvSpPr/>
                <p:nvPr/>
              </p:nvSpPr>
              <p:spPr>
                <a:xfrm>
                  <a:off x="215762" y="3256405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167" y="3368701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9" name="文本框 78"/>
                <p:cNvSpPr txBox="1"/>
                <p:nvPr/>
              </p:nvSpPr>
              <p:spPr>
                <a:xfrm>
                  <a:off x="1218645" y="2512238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WIFI Portal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02683" y="4314603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122" y="444157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82" name="文本框 81"/>
                <p:cNvSpPr txBox="1"/>
                <p:nvPr/>
              </p:nvSpPr>
              <p:spPr>
                <a:xfrm>
                  <a:off x="1298024" y="1389483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2727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自助</a:t>
                  </a: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2727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check-in</a:t>
                  </a:r>
                  <a:endPara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727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1130311" y="3117035"/>
                <a:ext cx="872395" cy="345682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142873" tIns="142873" rIns="142873" bIns="142873" numCol="1" spcCol="38100" rtlCol="0" anchor="ctr">
                <a:noAutofit/>
              </a:bodyPr>
              <a:lstStyle/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rPr>
                  <a:t>住中客需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78520" y="5236863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rPr>
                <a:t>机器人送物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04366" y="4979460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0" b="100000" l="0" r="100000">
                          <a14:foregroundMark x1="41931" y1="3914" x2="20503" y2="95790"/>
                          <a14:foregroundMark x1="86376" y1="95790" x2="91799" y2="6942"/>
                          <a14:foregroundMark x1="14550" y1="3028" x2="84392" y2="2806"/>
                          <a14:foregroundMark x1="8069" y1="10044" x2="11508" y2="94165"/>
                          <a14:foregroundMark x1="28439" y1="93279" x2="73413" y2="97489"/>
                          <a14:foregroundMark x1="53968" y1="43427" x2="54365" y2="60192"/>
                          <a14:foregroundMark x1="32011" y1="60414" x2="66931" y2="38996"/>
                          <a14:foregroundMark x1="78836" y1="52363" x2="26984" y2="45126"/>
                          <a14:foregroundMark x1="19974" y1="68242" x2="79894" y2="54579"/>
                          <a14:foregroundMark x1="70899" y1="77179" x2="25000" y2="37075"/>
                          <a14:foregroundMark x1="72354" y1="38700" x2="55952" y2="73264"/>
                          <a14:foregroundMark x1="77381" y1="66839" x2="25529" y2="44830"/>
                          <a14:foregroundMark x1="23942" y1="69350" x2="37963" y2="60414"/>
                          <a14:foregroundMark x1="8069" y1="90842" x2="10053" y2="42910"/>
                          <a14:foregroundMark x1="16005" y1="53471" x2="16005" y2="53471"/>
                          <a14:foregroundMark x1="90873" y1="64032" x2="90873" y2="92467"/>
                          <a14:foregroundMark x1="7804" y1="38996" x2="8466" y2="661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5" y="5106434"/>
              <a:ext cx="339915" cy="608788"/>
            </a:xfrm>
            <a:prstGeom prst="rect">
              <a:avLst/>
            </a:prstGeom>
          </p:spPr>
        </p:pic>
      </p:grpSp>
      <p:sp>
        <p:nvSpPr>
          <p:cNvPr id="53" name="文本框 20"/>
          <p:cNvSpPr txBox="1"/>
          <p:nvPr/>
        </p:nvSpPr>
        <p:spPr>
          <a:xfrm>
            <a:off x="4000905" y="994426"/>
            <a:ext cx="6102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2169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30</a:t>
            </a: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秒快速入住，极大缩短客户排队等待时间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3859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007" y="1622424"/>
            <a:ext cx="4234386" cy="238209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198" y="4201862"/>
            <a:ext cx="4215452" cy="237119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338" y="1693404"/>
            <a:ext cx="2124399" cy="47852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588" y="1693404"/>
            <a:ext cx="2231480" cy="485483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1" name="组合 30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3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自助机“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30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秒入住”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20"/>
          <p:cNvSpPr txBox="1"/>
          <p:nvPr/>
        </p:nvSpPr>
        <p:spPr>
          <a:xfrm>
            <a:off x="3728394" y="994426"/>
            <a:ext cx="6647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2169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连网注册一步完成，最快发展到店客人成为会员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3859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0186" y="1072040"/>
            <a:ext cx="2000811" cy="5050586"/>
            <a:chOff x="204366" y="756874"/>
            <a:chExt cx="2000811" cy="5050586"/>
          </a:xfrm>
        </p:grpSpPr>
        <p:grpSp>
          <p:nvGrpSpPr>
            <p:cNvPr id="8" name="组合 7"/>
            <p:cNvGrpSpPr/>
            <p:nvPr/>
          </p:nvGrpSpPr>
          <p:grpSpPr>
            <a:xfrm>
              <a:off x="237441" y="756874"/>
              <a:ext cx="1967736" cy="3990672"/>
              <a:chOff x="237441" y="756874"/>
              <a:chExt cx="1967736" cy="399067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37441" y="756874"/>
                <a:ext cx="1967736" cy="3990672"/>
                <a:chOff x="202683" y="1151931"/>
                <a:chExt cx="1967736" cy="3990672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16619" y="1151931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126422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2" name="文本框 71"/>
                <p:cNvSpPr txBox="1"/>
                <p:nvPr/>
              </p:nvSpPr>
              <p:spPr>
                <a:xfrm>
                  <a:off x="1076837" y="4572006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智能客控</a:t>
                  </a:r>
                  <a:endPara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16619" y="2196014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2308310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7" name="椭圆 76"/>
                <p:cNvSpPr/>
                <p:nvPr/>
              </p:nvSpPr>
              <p:spPr>
                <a:xfrm>
                  <a:off x="215762" y="3256405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167" y="3368701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9" name="文本框 78"/>
                <p:cNvSpPr txBox="1"/>
                <p:nvPr/>
              </p:nvSpPr>
              <p:spPr>
                <a:xfrm>
                  <a:off x="1218645" y="2512238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600" b="1" dirty="0">
                      <a:solidFill>
                        <a:srgbClr val="02727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WIFI Portal</a:t>
                  </a:r>
                  <a:endPara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2727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02683" y="4314603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122" y="444157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82" name="文本框 81"/>
                <p:cNvSpPr txBox="1"/>
                <p:nvPr/>
              </p:nvSpPr>
              <p:spPr>
                <a:xfrm>
                  <a:off x="1298024" y="1389483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自助</a:t>
                  </a:r>
                  <a:r>
                    <a:rPr kumimoji="0" lang="en-US" altLang="zh-CN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check-in</a:t>
                  </a:r>
                  <a:endPara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1130311" y="3117035"/>
                <a:ext cx="872395" cy="345682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142873" tIns="142873" rIns="142873" bIns="142873" numCol="1" spcCol="38100" rtlCol="0" anchor="ctr">
                <a:noAutofit/>
              </a:bodyPr>
              <a:lstStyle/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noProof="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rPr>
                  <a:t>住中客需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78520" y="5236863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rPr>
                <a:t>机器送物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04366" y="4979460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0" b="100000" l="0" r="100000">
                          <a14:foregroundMark x1="41931" y1="3914" x2="20503" y2="95790"/>
                          <a14:foregroundMark x1="86376" y1="95790" x2="91799" y2="6942"/>
                          <a14:foregroundMark x1="14550" y1="3028" x2="84392" y2="2806"/>
                          <a14:foregroundMark x1="8069" y1="10044" x2="11508" y2="94165"/>
                          <a14:foregroundMark x1="28439" y1="93279" x2="73413" y2="97489"/>
                          <a14:foregroundMark x1="53968" y1="43427" x2="54365" y2="60192"/>
                          <a14:foregroundMark x1="32011" y1="60414" x2="66931" y2="38996"/>
                          <a14:foregroundMark x1="78836" y1="52363" x2="26984" y2="45126"/>
                          <a14:foregroundMark x1="19974" y1="68242" x2="79894" y2="54579"/>
                          <a14:foregroundMark x1="70899" y1="77179" x2="25000" y2="37075"/>
                          <a14:foregroundMark x1="72354" y1="38700" x2="55952" y2="73264"/>
                          <a14:foregroundMark x1="77381" y1="66839" x2="25529" y2="44830"/>
                          <a14:foregroundMark x1="23942" y1="69350" x2="37963" y2="60414"/>
                          <a14:foregroundMark x1="8069" y1="90842" x2="10053" y2="42910"/>
                          <a14:foregroundMark x1="16005" y1="53471" x2="16005" y2="53471"/>
                          <a14:foregroundMark x1="90873" y1="64032" x2="90873" y2="92467"/>
                          <a14:foregroundMark x1="7804" y1="38996" x2="8466" y2="661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5" y="5106434"/>
              <a:ext cx="339915" cy="608788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767" y="1919869"/>
            <a:ext cx="2468901" cy="4431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817" y="1919869"/>
            <a:ext cx="2473360" cy="4399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8461818" y="3473599"/>
            <a:ext cx="323054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手机号：连网同步注册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房号验证：按房号</a:t>
            </a:r>
            <a:r>
              <a:rPr lang="en-US" altLang="zh-CN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+</a:t>
            </a: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入住人验证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会议号：会议客人快速认证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66685" y="2504246"/>
            <a:ext cx="4425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多种认证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 flipV="1">
            <a:off x="9731488" y="3253828"/>
            <a:ext cx="468000" cy="4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2" name="组合 31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6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4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在线获得上网认证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40186" y="1072040"/>
            <a:ext cx="2000811" cy="5050586"/>
            <a:chOff x="204366" y="756874"/>
            <a:chExt cx="2000811" cy="5050586"/>
          </a:xfrm>
        </p:grpSpPr>
        <p:grpSp>
          <p:nvGrpSpPr>
            <p:cNvPr id="8" name="组合 7"/>
            <p:cNvGrpSpPr/>
            <p:nvPr/>
          </p:nvGrpSpPr>
          <p:grpSpPr>
            <a:xfrm>
              <a:off x="237441" y="756874"/>
              <a:ext cx="1967736" cy="3990672"/>
              <a:chOff x="237441" y="756874"/>
              <a:chExt cx="1967736" cy="399067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37441" y="756874"/>
                <a:ext cx="1967736" cy="3990672"/>
                <a:chOff x="202683" y="1151931"/>
                <a:chExt cx="1967736" cy="3990672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16619" y="1151931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126422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2" name="文本框 71"/>
                <p:cNvSpPr txBox="1"/>
                <p:nvPr/>
              </p:nvSpPr>
              <p:spPr>
                <a:xfrm>
                  <a:off x="1076837" y="4572006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智能客控</a:t>
                  </a:r>
                  <a:endPara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16619" y="2196014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2308310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7" name="椭圆 76"/>
                <p:cNvSpPr/>
                <p:nvPr/>
              </p:nvSpPr>
              <p:spPr>
                <a:xfrm>
                  <a:off x="215762" y="3256405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167" y="3368701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9" name="文本框 78"/>
                <p:cNvSpPr txBox="1"/>
                <p:nvPr/>
              </p:nvSpPr>
              <p:spPr>
                <a:xfrm>
                  <a:off x="1218645" y="2512238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WIFI Portal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02683" y="4314603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122" y="444157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82" name="文本框 81"/>
                <p:cNvSpPr txBox="1"/>
                <p:nvPr/>
              </p:nvSpPr>
              <p:spPr>
                <a:xfrm>
                  <a:off x="1298024" y="1389483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自助</a:t>
                  </a:r>
                  <a:r>
                    <a:rPr kumimoji="0" lang="en-US" altLang="zh-CN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check-in</a:t>
                  </a:r>
                  <a:endPara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1130311" y="3117035"/>
                <a:ext cx="872395" cy="345682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142873" tIns="142873" rIns="142873" bIns="142873" numCol="1" spcCol="38100" rtlCol="0" anchor="ctr">
                <a:noAutofit/>
              </a:bodyPr>
              <a:lstStyle/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b="1" noProof="0" dirty="0">
                    <a:solidFill>
                      <a:srgbClr val="02727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rPr>
                  <a:t>住中客需</a:t>
                </a:r>
                <a:endParaRPr lang="en-US" altLang="zh-CN" sz="1600" b="1" noProof="0" dirty="0">
                  <a:solidFill>
                    <a:srgbClr val="02727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endParaRPr>
              </a:p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2727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78520" y="5236863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rPr>
                <a:t>机器人送物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04366" y="4979460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0" b="100000" l="0" r="100000">
                          <a14:foregroundMark x1="41931" y1="3914" x2="20503" y2="95790"/>
                          <a14:foregroundMark x1="86376" y1="95790" x2="91799" y2="6942"/>
                          <a14:foregroundMark x1="14550" y1="3028" x2="84392" y2="2806"/>
                          <a14:foregroundMark x1="8069" y1="10044" x2="11508" y2="94165"/>
                          <a14:foregroundMark x1="28439" y1="93279" x2="73413" y2="97489"/>
                          <a14:foregroundMark x1="53968" y1="43427" x2="54365" y2="60192"/>
                          <a14:foregroundMark x1="32011" y1="60414" x2="66931" y2="38996"/>
                          <a14:foregroundMark x1="78836" y1="52363" x2="26984" y2="45126"/>
                          <a14:foregroundMark x1="19974" y1="68242" x2="79894" y2="54579"/>
                          <a14:foregroundMark x1="70899" y1="77179" x2="25000" y2="37075"/>
                          <a14:foregroundMark x1="72354" y1="38700" x2="55952" y2="73264"/>
                          <a14:foregroundMark x1="77381" y1="66839" x2="25529" y2="44830"/>
                          <a14:foregroundMark x1="23942" y1="69350" x2="37963" y2="60414"/>
                          <a14:foregroundMark x1="8069" y1="90842" x2="10053" y2="42910"/>
                          <a14:foregroundMark x1="16005" y1="53471" x2="16005" y2="53471"/>
                          <a14:foregroundMark x1="90873" y1="64032" x2="90873" y2="92467"/>
                          <a14:foregroundMark x1="7804" y1="38996" x2="8466" y2="661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5" y="5106434"/>
              <a:ext cx="339915" cy="608788"/>
            </a:xfrm>
            <a:prstGeom prst="rect">
              <a:avLst/>
            </a:prstGeom>
          </p:spPr>
        </p:pic>
      </p:grpSp>
      <p:sp>
        <p:nvSpPr>
          <p:cNvPr id="34" name="文本框 20"/>
          <p:cNvSpPr txBox="1"/>
          <p:nvPr/>
        </p:nvSpPr>
        <p:spPr>
          <a:xfrm>
            <a:off x="3163676" y="1090363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2169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在线呼叫客需、报修、送餐服务，即时接单快速响应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3859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39537" y="2910562"/>
            <a:ext cx="293297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物品需求：客用品需求一键下单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清扫服务：支持预约清扫时间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77820" y="2116123"/>
            <a:ext cx="14564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客需响应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41" name="矩形 40"/>
          <p:cNvSpPr/>
          <p:nvPr/>
        </p:nvSpPr>
        <p:spPr>
          <a:xfrm flipV="1">
            <a:off x="9872024" y="2674919"/>
            <a:ext cx="468000" cy="5227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639537" y="4952609"/>
            <a:ext cx="2732658" cy="37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上报维修：维修需求一键下单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223638" y="4225910"/>
            <a:ext cx="1764771" cy="377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报修服务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51" name="矩形 50"/>
          <p:cNvSpPr/>
          <p:nvPr/>
        </p:nvSpPr>
        <p:spPr>
          <a:xfrm rot="10800000" flipV="1">
            <a:off x="9872024" y="4740281"/>
            <a:ext cx="468000" cy="43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/>
          <a:srcRect l="4250" t="2701" r="4815" b="5608"/>
          <a:stretch>
            <a:fillRect/>
          </a:stretch>
        </p:blipFill>
        <p:spPr>
          <a:xfrm>
            <a:off x="2626797" y="1850132"/>
            <a:ext cx="2577923" cy="4047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6" name="组合 35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7" name="组合 36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5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5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53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常见服务工单上线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pic>
        <p:nvPicPr>
          <p:cNvPr id="61" name="图片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252" y="1885586"/>
            <a:ext cx="2060857" cy="40475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40186" y="1072040"/>
            <a:ext cx="2000811" cy="5050586"/>
            <a:chOff x="204366" y="756874"/>
            <a:chExt cx="2000811" cy="5050586"/>
          </a:xfrm>
        </p:grpSpPr>
        <p:grpSp>
          <p:nvGrpSpPr>
            <p:cNvPr id="8" name="组合 7"/>
            <p:cNvGrpSpPr/>
            <p:nvPr/>
          </p:nvGrpSpPr>
          <p:grpSpPr>
            <a:xfrm>
              <a:off x="237441" y="756874"/>
              <a:ext cx="1967736" cy="3990672"/>
              <a:chOff x="237441" y="756874"/>
              <a:chExt cx="1967736" cy="399067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37441" y="756874"/>
                <a:ext cx="1967736" cy="3990672"/>
                <a:chOff x="202683" y="1151931"/>
                <a:chExt cx="1967736" cy="3990672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16619" y="1151931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126422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2" name="文本框 71"/>
                <p:cNvSpPr txBox="1"/>
                <p:nvPr/>
              </p:nvSpPr>
              <p:spPr>
                <a:xfrm>
                  <a:off x="1076837" y="4572006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600" b="1" dirty="0">
                      <a:solidFill>
                        <a:srgbClr val="02727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智能客控</a:t>
                  </a:r>
                  <a:endParaRPr lang="zh-CN" altLang="en-US" sz="1600" b="1" dirty="0">
                    <a:solidFill>
                      <a:srgbClr val="02727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16619" y="2196014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2308310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7" name="椭圆 76"/>
                <p:cNvSpPr/>
                <p:nvPr/>
              </p:nvSpPr>
              <p:spPr>
                <a:xfrm>
                  <a:off x="215762" y="3256405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167" y="3368701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9" name="文本框 78"/>
                <p:cNvSpPr txBox="1"/>
                <p:nvPr/>
              </p:nvSpPr>
              <p:spPr>
                <a:xfrm>
                  <a:off x="1218645" y="2512238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WIFI Portal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02683" y="4314603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122" y="444157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82" name="文本框 81"/>
                <p:cNvSpPr txBox="1"/>
                <p:nvPr/>
              </p:nvSpPr>
              <p:spPr>
                <a:xfrm>
                  <a:off x="1298024" y="1389483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自助</a:t>
                  </a:r>
                  <a:r>
                    <a:rPr kumimoji="0" lang="en-US" altLang="zh-CN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check-in</a:t>
                  </a:r>
                  <a:endPara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1130311" y="3117035"/>
                <a:ext cx="872395" cy="345682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142873" tIns="142873" rIns="142873" bIns="142873" numCol="1" spcCol="38100" rtlCol="0" anchor="ctr">
                <a:noAutofit/>
              </a:bodyPr>
              <a:lstStyle/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rPr>
                  <a:t>住中客需</a:t>
                </a:r>
                <a:endPara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127500" y="5237987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Helvetica Light"/>
                </a:rPr>
                <a:t>机器人送物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04366" y="4979460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0" b="100000" l="0" r="100000">
                          <a14:foregroundMark x1="41931" y1="3914" x2="20503" y2="95790"/>
                          <a14:foregroundMark x1="86376" y1="95790" x2="91799" y2="6942"/>
                          <a14:foregroundMark x1="14550" y1="3028" x2="84392" y2="2806"/>
                          <a14:foregroundMark x1="8069" y1="10044" x2="11508" y2="94165"/>
                          <a14:foregroundMark x1="28439" y1="93279" x2="73413" y2="97489"/>
                          <a14:foregroundMark x1="53968" y1="43427" x2="54365" y2="60192"/>
                          <a14:foregroundMark x1="32011" y1="60414" x2="66931" y2="38996"/>
                          <a14:foregroundMark x1="78836" y1="52363" x2="26984" y2="45126"/>
                          <a14:foregroundMark x1="19974" y1="68242" x2="79894" y2="54579"/>
                          <a14:foregroundMark x1="70899" y1="77179" x2="25000" y2="37075"/>
                          <a14:foregroundMark x1="72354" y1="38700" x2="55952" y2="73264"/>
                          <a14:foregroundMark x1="77381" y1="66839" x2="25529" y2="44830"/>
                          <a14:foregroundMark x1="23942" y1="69350" x2="37963" y2="60414"/>
                          <a14:foregroundMark x1="8069" y1="90842" x2="10053" y2="42910"/>
                          <a14:foregroundMark x1="16005" y1="53471" x2="16005" y2="53471"/>
                          <a14:foregroundMark x1="90873" y1="64032" x2="90873" y2="92467"/>
                          <a14:foregroundMark x1="7804" y1="38996" x2="8466" y2="661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5" y="5106434"/>
              <a:ext cx="339915" cy="608788"/>
            </a:xfrm>
            <a:prstGeom prst="rect">
              <a:avLst/>
            </a:prstGeom>
          </p:spPr>
        </p:pic>
      </p:grpSp>
      <p:sp>
        <p:nvSpPr>
          <p:cNvPr id="62" name="矩形 61"/>
          <p:cNvSpPr/>
          <p:nvPr/>
        </p:nvSpPr>
        <p:spPr>
          <a:xfrm>
            <a:off x="5815950" y="137493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多元化操作智能客控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" name="APP、微信小程序、音箱操控房内设备"/>
          <p:cNvSpPr txBox="1"/>
          <p:nvPr/>
        </p:nvSpPr>
        <p:spPr>
          <a:xfrm>
            <a:off x="4389249" y="1645700"/>
            <a:ext cx="5115560" cy="550015"/>
          </a:xfrm>
          <a:prstGeom prst="rect">
            <a:avLst/>
          </a:prstGeom>
        </p:spPr>
        <p:txBody>
          <a:bodyPr anchor="ctr"/>
          <a:lstStyle>
            <a:lvl1pPr marL="228600" indent="-228600" algn="l" defTabSz="243840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4800" kern="12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（</a:t>
            </a: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APP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、微信小程序、音箱皆可操作</a:t>
            </a: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…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）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9" name="标题 1"/>
          <p:cNvSpPr txBox="1"/>
          <p:nvPr/>
        </p:nvSpPr>
        <p:spPr>
          <a:xfrm>
            <a:off x="3388821" y="536330"/>
            <a:ext cx="7116416" cy="1325563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00" kern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rPr>
              <a:t>统一操作入口、一致的用户体验</a:t>
            </a:r>
            <a:endParaRPr lang="zh-CN" altLang="en-US" sz="2400" b="1" dirty="0">
              <a:solidFill>
                <a:srgbClr val="31859C"/>
              </a:solidFill>
              <a:latin typeface="Agency FB" panose="020B0503020202020204" pitchFamily="34" charset="0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4" name="组合 3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0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智能客控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994467" y="2383357"/>
            <a:ext cx="8629973" cy="2911270"/>
            <a:chOff x="1615524" y="2931943"/>
            <a:chExt cx="9117058" cy="2683853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524" y="2931943"/>
              <a:ext cx="1340586" cy="268385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643" y="2931943"/>
              <a:ext cx="1340586" cy="2683853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3762" y="2931943"/>
              <a:ext cx="1340585" cy="2683853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880" y="2931943"/>
              <a:ext cx="1340585" cy="2683853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1997" y="2931943"/>
              <a:ext cx="1340585" cy="268385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40186" y="1072040"/>
            <a:ext cx="2000811" cy="5050586"/>
            <a:chOff x="204366" y="756874"/>
            <a:chExt cx="2000811" cy="5050586"/>
          </a:xfrm>
        </p:grpSpPr>
        <p:grpSp>
          <p:nvGrpSpPr>
            <p:cNvPr id="8" name="组合 7"/>
            <p:cNvGrpSpPr/>
            <p:nvPr/>
          </p:nvGrpSpPr>
          <p:grpSpPr>
            <a:xfrm>
              <a:off x="237441" y="756874"/>
              <a:ext cx="1967736" cy="3990672"/>
              <a:chOff x="237441" y="756874"/>
              <a:chExt cx="1967736" cy="3990672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237441" y="756874"/>
                <a:ext cx="1967736" cy="3990672"/>
                <a:chOff x="202683" y="1151931"/>
                <a:chExt cx="1967736" cy="3990672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216619" y="1151931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60" name="图片 59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126422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2" name="文本框 71"/>
                <p:cNvSpPr txBox="1"/>
                <p:nvPr/>
              </p:nvSpPr>
              <p:spPr>
                <a:xfrm>
                  <a:off x="1076837" y="4572006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智能客控</a:t>
                  </a:r>
                  <a:endPara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endParaRPr>
                </a:p>
              </p:txBody>
            </p:sp>
            <p:sp>
              <p:nvSpPr>
                <p:cNvPr id="75" name="椭圆 74"/>
                <p:cNvSpPr/>
                <p:nvPr/>
              </p:nvSpPr>
              <p:spPr>
                <a:xfrm>
                  <a:off x="216619" y="2196014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024" y="2308310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7" name="椭圆 76"/>
                <p:cNvSpPr/>
                <p:nvPr/>
              </p:nvSpPr>
              <p:spPr>
                <a:xfrm>
                  <a:off x="215762" y="3256405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9167" y="3368701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79" name="文本框 78"/>
                <p:cNvSpPr txBox="1"/>
                <p:nvPr/>
              </p:nvSpPr>
              <p:spPr>
                <a:xfrm>
                  <a:off x="1218645" y="2512238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en-US" altLang="zh-CN" sz="1600" dirty="0">
                      <a:solidFill>
                        <a:srgbClr val="7F7F7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Helvetica Light"/>
                    </a:rPr>
                    <a:t>WIFI Portal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  <p:sp>
              <p:nvSpPr>
                <p:cNvPr id="80" name="椭圆 79"/>
                <p:cNvSpPr/>
                <p:nvPr/>
              </p:nvSpPr>
              <p:spPr>
                <a:xfrm>
                  <a:off x="202683" y="4314603"/>
                  <a:ext cx="828000" cy="828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7EA2B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l" defTabSz="219392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324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ackgroundRemoval t="0" b="100000" l="0" r="100000">
                              <a14:foregroundMark x1="41931" y1="3914" x2="20503" y2="95790"/>
                              <a14:foregroundMark x1="86376" y1="95790" x2="91799" y2="6942"/>
                              <a14:foregroundMark x1="14550" y1="3028" x2="84392" y2="2806"/>
                              <a14:foregroundMark x1="8069" y1="10044" x2="11508" y2="94165"/>
                              <a14:foregroundMark x1="28439" y1="93279" x2="73413" y2="97489"/>
                              <a14:foregroundMark x1="53968" y1="43427" x2="54365" y2="60192"/>
                              <a14:foregroundMark x1="32011" y1="60414" x2="66931" y2="38996"/>
                              <a14:foregroundMark x1="78836" y1="52363" x2="26984" y2="45126"/>
                              <a14:foregroundMark x1="19974" y1="68242" x2="79894" y2="54579"/>
                              <a14:foregroundMark x1="70899" y1="77179" x2="25000" y2="37075"/>
                              <a14:foregroundMark x1="72354" y1="38700" x2="55952" y2="73264"/>
                              <a14:foregroundMark x1="77381" y1="66839" x2="25529" y2="44830"/>
                              <a14:foregroundMark x1="23942" y1="69350" x2="37963" y2="60414"/>
                              <a14:foregroundMark x1="8069" y1="90842" x2="10053" y2="42910"/>
                              <a14:foregroundMark x1="16005" y1="53471" x2="16005" y2="53471"/>
                              <a14:foregroundMark x1="90873" y1="64032" x2="90873" y2="92467"/>
                              <a14:foregroundMark x1="7804" y1="38996" x2="8466" y2="66174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122" y="4441577"/>
                  <a:ext cx="339915" cy="608788"/>
                </a:xfrm>
                <a:prstGeom prst="rect">
                  <a:avLst/>
                </a:prstGeom>
              </p:spPr>
            </p:pic>
            <p:sp>
              <p:nvSpPr>
                <p:cNvPr id="82" name="文本框 81"/>
                <p:cNvSpPr txBox="1"/>
                <p:nvPr/>
              </p:nvSpPr>
              <p:spPr>
                <a:xfrm>
                  <a:off x="1298024" y="1389483"/>
                  <a:ext cx="872395" cy="345682"/>
                </a:xfrm>
                <a:prstGeom prst="rect">
                  <a:avLst/>
                </a:prstGeom>
                <a:noFill/>
                <a:ln w="254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none" lIns="142873" tIns="142873" rIns="142873" bIns="142873" numCol="1" spcCol="38100" rtlCol="0" anchor="ctr">
                  <a:noAutofit/>
                </a:bodyPr>
                <a:lstStyle/>
                <a:p>
                  <a:pPr marL="0" marR="0" lvl="0" indent="0" algn="ctr" defTabSz="69024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自助</a:t>
                  </a:r>
                  <a:r>
                    <a:rPr kumimoji="0" lang="en-US" altLang="zh-CN" sz="16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>
                          <a:lumMod val="50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Helvetica Light"/>
                    </a:rPr>
                    <a:t>check-in</a:t>
                  </a:r>
                  <a:endPara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Helvetica Light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1130311" y="3117035"/>
                <a:ext cx="872395" cy="345682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142873" tIns="142873" rIns="142873" bIns="142873" numCol="1" spcCol="38100" rtlCol="0" anchor="ctr">
                <a:noAutofit/>
              </a:bodyPr>
              <a:lstStyle/>
              <a:p>
                <a:pPr marL="0" marR="0" lvl="0" indent="0" algn="ctr" defTabSz="69024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600" dirty="0">
                    <a:solidFill>
                      <a:srgbClr val="7F7F7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Helvetica Light"/>
                  </a:rPr>
                  <a:t>住中客需</a:t>
                </a:r>
                <a:endParaRPr lang="en-US" altLang="zh-CN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078520" y="5236863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dirty="0">
                  <a:solidFill>
                    <a:srgbClr val="02727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机器人送物</a:t>
              </a:r>
              <a:endParaRPr lang="zh-CN" altLang="en-US" sz="1600" b="1" dirty="0">
                <a:solidFill>
                  <a:srgbClr val="02727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204366" y="4979460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0" b="100000" l="0" r="100000">
                          <a14:foregroundMark x1="41931" y1="3914" x2="20503" y2="95790"/>
                          <a14:foregroundMark x1="86376" y1="95790" x2="91799" y2="6942"/>
                          <a14:foregroundMark x1="14550" y1="3028" x2="84392" y2="2806"/>
                          <a14:foregroundMark x1="8069" y1="10044" x2="11508" y2="94165"/>
                          <a14:foregroundMark x1="28439" y1="93279" x2="73413" y2="97489"/>
                          <a14:foregroundMark x1="53968" y1="43427" x2="54365" y2="60192"/>
                          <a14:foregroundMark x1="32011" y1="60414" x2="66931" y2="38996"/>
                          <a14:foregroundMark x1="78836" y1="52363" x2="26984" y2="45126"/>
                          <a14:foregroundMark x1="19974" y1="68242" x2="79894" y2="54579"/>
                          <a14:foregroundMark x1="70899" y1="77179" x2="25000" y2="37075"/>
                          <a14:foregroundMark x1="72354" y1="38700" x2="55952" y2="73264"/>
                          <a14:foregroundMark x1="77381" y1="66839" x2="25529" y2="44830"/>
                          <a14:foregroundMark x1="23942" y1="69350" x2="37963" y2="60414"/>
                          <a14:foregroundMark x1="8069" y1="90842" x2="10053" y2="42910"/>
                          <a14:foregroundMark x1="16005" y1="53471" x2="16005" y2="53471"/>
                          <a14:foregroundMark x1="90873" y1="64032" x2="90873" y2="92467"/>
                          <a14:foregroundMark x1="7804" y1="38996" x2="8466" y2="66174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805" y="5106434"/>
              <a:ext cx="339915" cy="608788"/>
            </a:xfrm>
            <a:prstGeom prst="rect">
              <a:avLst/>
            </a:prstGeom>
          </p:spPr>
        </p:pic>
      </p:grpSp>
      <p:sp>
        <p:nvSpPr>
          <p:cNvPr id="38" name="文本框 20"/>
          <p:cNvSpPr txBox="1"/>
          <p:nvPr/>
        </p:nvSpPr>
        <p:spPr>
          <a:xfrm>
            <a:off x="3163681" y="1090363"/>
            <a:ext cx="7263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2169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机器人送货，对客无接触服务，保护客人安全及隐私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3859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28221" y="1723814"/>
            <a:ext cx="6923177" cy="2637872"/>
            <a:chOff x="1495804" y="1898611"/>
            <a:chExt cx="9180513" cy="3497963"/>
          </a:xfrm>
        </p:grpSpPr>
        <p:sp>
          <p:nvSpPr>
            <p:cNvPr id="37" name="矩形 36"/>
            <p:cNvSpPr/>
            <p:nvPr/>
          </p:nvSpPr>
          <p:spPr>
            <a:xfrm>
              <a:off x="1495804" y="3856572"/>
              <a:ext cx="9180513" cy="1536700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3895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2041745" y="1898611"/>
              <a:ext cx="8226470" cy="3497963"/>
              <a:chOff x="400050" y="1235075"/>
              <a:chExt cx="8226470" cy="3497963"/>
            </a:xfrm>
          </p:grpSpPr>
          <p:sp>
            <p:nvSpPr>
              <p:cNvPr id="57" name="文本框 56"/>
              <p:cNvSpPr txBox="1">
                <a:spLocks noChangeArrowheads="1"/>
              </p:cNvSpPr>
              <p:nvPr/>
            </p:nvSpPr>
            <p:spPr bwMode="auto">
              <a:xfrm>
                <a:off x="400050" y="3990975"/>
                <a:ext cx="1866217" cy="742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客房送物 </a:t>
                </a:r>
                <a:r>
                  <a:rPr lang="en-US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+</a:t>
                </a:r>
                <a:r>
                  <a:rPr lang="zh-CN" altLang="en-US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 </a:t>
                </a:r>
                <a:r>
                  <a:rPr lang="en-US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VIP</a:t>
                </a:r>
                <a:r>
                  <a:rPr lang="zh-CN" altLang="en-US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水果</a:t>
                </a:r>
                <a:endParaRPr lang="zh-CN" altLang="zh-CN" sz="1500" b="1" dirty="0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  <a:p>
                <a:pPr eaLnBrk="1" hangingPunct="1">
                  <a:lnSpc>
                    <a:spcPct val="150000"/>
                  </a:lnSpc>
                </a:pPr>
                <a:endParaRPr lang="en-US" altLang="zh-CN" sz="1500" b="1" dirty="0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" name="文本框 2"/>
              <p:cNvSpPr txBox="1">
                <a:spLocks noChangeArrowheads="1"/>
              </p:cNvSpPr>
              <p:nvPr/>
            </p:nvSpPr>
            <p:spPr bwMode="auto">
              <a:xfrm>
                <a:off x="947738" y="1235075"/>
                <a:ext cx="1096962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800" b="1">
                    <a:solidFill>
                      <a:schemeClr val="accent1"/>
                    </a:solidFill>
                    <a:latin typeface="微软雅黑" panose="020B0503020204020204" pitchFamily="34" charset="-122"/>
                  </a:rPr>
                  <a:t>客房中心</a:t>
                </a:r>
                <a:endParaRPr lang="zh-CN" altLang="zh-CN" sz="1800" b="1">
                  <a:solidFill>
                    <a:schemeClr val="accent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3" name="文本框 2"/>
              <p:cNvSpPr txBox="1">
                <a:spLocks noChangeArrowheads="1"/>
              </p:cNvSpPr>
              <p:nvPr/>
            </p:nvSpPr>
            <p:spPr bwMode="auto">
              <a:xfrm>
                <a:off x="7216775" y="1235075"/>
                <a:ext cx="868363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800" b="1">
                    <a:solidFill>
                      <a:schemeClr val="accent1"/>
                    </a:solidFill>
                    <a:latin typeface="微软雅黑" panose="020B0503020204020204" pitchFamily="34" charset="-122"/>
                  </a:rPr>
                  <a:t>餐饮部</a:t>
                </a:r>
                <a:endParaRPr lang="zh-CN" altLang="zh-CN" sz="1800" b="1">
                  <a:solidFill>
                    <a:schemeClr val="accent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4" name="文本框 2"/>
              <p:cNvSpPr txBox="1">
                <a:spLocks noChangeArrowheads="1"/>
              </p:cNvSpPr>
              <p:nvPr/>
            </p:nvSpPr>
            <p:spPr bwMode="auto">
              <a:xfrm>
                <a:off x="4090988" y="1235075"/>
                <a:ext cx="868362" cy="50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800" b="1">
                    <a:solidFill>
                      <a:schemeClr val="accent1"/>
                    </a:solidFill>
                    <a:latin typeface="微软雅黑" panose="020B0503020204020204" pitchFamily="34" charset="-122"/>
                  </a:rPr>
                  <a:t>前厅部</a:t>
                </a:r>
                <a:endParaRPr lang="zh-CN" altLang="zh-CN" sz="1800" b="1">
                  <a:solidFill>
                    <a:schemeClr val="accent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5" name="文本框 64"/>
              <p:cNvSpPr txBox="1">
                <a:spLocks noChangeArrowheads="1"/>
              </p:cNvSpPr>
              <p:nvPr/>
            </p:nvSpPr>
            <p:spPr bwMode="auto">
              <a:xfrm>
                <a:off x="6684963" y="3990975"/>
                <a:ext cx="1941557" cy="393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客房送餐 </a:t>
                </a:r>
                <a:r>
                  <a:rPr lang="en-US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+ </a:t>
                </a:r>
                <a:r>
                  <a:rPr lang="zh-CN" altLang="zh-CN" sz="1500" b="1" dirty="0">
                    <a:solidFill>
                      <a:schemeClr val="bg1"/>
                    </a:solidFill>
                    <a:ea typeface="宋体" panose="02010600030101010101" pitchFamily="2" charset="-122"/>
                  </a:rPr>
                  <a:t>菜品宣传</a:t>
                </a:r>
                <a:endParaRPr lang="zh-CN" altLang="zh-CN" sz="1500" b="1" dirty="0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" name="文本框 65"/>
              <p:cNvSpPr txBox="1">
                <a:spLocks noChangeArrowheads="1"/>
              </p:cNvSpPr>
              <p:nvPr/>
            </p:nvSpPr>
            <p:spPr bwMode="auto">
              <a:xfrm>
                <a:off x="3470275" y="3975100"/>
                <a:ext cx="2865438" cy="393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hangingPunct="1">
                  <a:lnSpc>
                    <a:spcPct val="150000"/>
                  </a:lnSpc>
                </a:pPr>
                <a:r>
                  <a:rPr lang="zh-CN" altLang="zh-CN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引领 </a:t>
                </a:r>
                <a:r>
                  <a:rPr lang="en-US" altLang="zh-CN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+ </a:t>
                </a:r>
                <a:r>
                  <a:rPr lang="zh-CN" altLang="zh-CN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迎宾</a:t>
                </a:r>
                <a:r>
                  <a:rPr lang="en-US" altLang="zh-CN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+</a:t>
                </a:r>
                <a:r>
                  <a:rPr lang="zh-CN" altLang="en-US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外卖</a:t>
                </a:r>
                <a:r>
                  <a:rPr lang="zh-CN" altLang="zh-CN" sz="1500" b="1">
                    <a:solidFill>
                      <a:schemeClr val="bg1"/>
                    </a:solidFill>
                    <a:ea typeface="宋体" panose="02010600030101010101" pitchFamily="2" charset="-122"/>
                  </a:rPr>
                  <a:t>配送</a:t>
                </a:r>
                <a:endParaRPr lang="en-US" altLang="zh-CN" sz="1500" b="1">
                  <a:solidFill>
                    <a:schemeClr val="bg1"/>
                  </a:solidFill>
                  <a:ea typeface="宋体" panose="02010600030101010101" pitchFamily="2" charset="-122"/>
                </a:endParaRPr>
              </a:p>
            </p:txBody>
          </p:sp>
          <p:pic>
            <p:nvPicPr>
              <p:cNvPr id="67" name="图片 17" descr="4e98c5d470e37785a94738178d8c573f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7650" y="1968500"/>
                <a:ext cx="1824038" cy="1824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图片 26" descr="1a6a56a6b30547c41918fd5a8959d353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70275" y="1873250"/>
                <a:ext cx="1616075" cy="1749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图片 29" descr="1111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875" y="1968500"/>
                <a:ext cx="1593850" cy="155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15" y="1453115"/>
            <a:ext cx="3036422" cy="5417987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849600" y="4428673"/>
            <a:ext cx="3724781" cy="2002536"/>
          </a:xfrm>
          <a:prstGeom prst="rect">
            <a:avLst/>
          </a:prstGeom>
          <a:solidFill>
            <a:srgbClr val="31859C"/>
          </a:solidFill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</a:rPr>
              <a:t>1</a:t>
            </a:r>
            <a:r>
              <a:rPr lang="zh-CN" altLang="en-US" sz="1050" b="1" dirty="0">
                <a:solidFill>
                  <a:schemeClr val="bg1"/>
                </a:solidFill>
              </a:rPr>
              <a:t>、大厅引领：</a:t>
            </a:r>
            <a:r>
              <a:rPr lang="zh-CN" altLang="en-US" sz="1050" dirty="0">
                <a:solidFill>
                  <a:schemeClr val="bg1"/>
                </a:solidFill>
              </a:rPr>
              <a:t>机器人可以帮忙在大厅做引领和讲解，带领客人到达指定位置。 </a:t>
            </a:r>
            <a:r>
              <a:rPr lang="en-US" altLang="zh-CN" sz="1050" dirty="0">
                <a:solidFill>
                  <a:schemeClr val="bg1"/>
                </a:solidFill>
              </a:rPr>
              <a:t>——</a:t>
            </a:r>
            <a:r>
              <a:rPr lang="zh-CN" altLang="en-US" sz="1050" dirty="0">
                <a:solidFill>
                  <a:schemeClr val="bg1"/>
                </a:solidFill>
              </a:rPr>
              <a:t>酒店类似岗位</a:t>
            </a:r>
            <a:r>
              <a:rPr lang="en-US" altLang="zh-CN" sz="1050" dirty="0">
                <a:solidFill>
                  <a:schemeClr val="bg1"/>
                </a:solidFill>
              </a:rPr>
              <a:t>:GRO</a:t>
            </a:r>
            <a:r>
              <a:rPr lang="zh-CN" altLang="en-US" sz="1050" dirty="0">
                <a:solidFill>
                  <a:schemeClr val="bg1"/>
                </a:solidFill>
              </a:rPr>
              <a:t>中餐厅领位 </a:t>
            </a:r>
            <a:endParaRPr lang="en-US" altLang="zh-CN" sz="105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</a:rPr>
              <a:t>2</a:t>
            </a:r>
            <a:r>
              <a:rPr lang="zh-CN" altLang="en-US" sz="1050" b="1" dirty="0">
                <a:solidFill>
                  <a:schemeClr val="bg1"/>
                </a:solidFill>
              </a:rPr>
              <a:t>、定点巡航、讲解</a:t>
            </a:r>
            <a:r>
              <a:rPr lang="zh-CN" altLang="en-US" sz="1050" dirty="0">
                <a:solidFill>
                  <a:schemeClr val="bg1"/>
                </a:solidFill>
              </a:rPr>
              <a:t>：机器人可在大厅充当讲解员，介绍环境</a:t>
            </a:r>
            <a:endParaRPr lang="en-US" altLang="zh-CN" sz="105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bg1"/>
                </a:solidFill>
              </a:rPr>
              <a:t>——</a:t>
            </a:r>
            <a:r>
              <a:rPr lang="zh-CN" altLang="en-US" sz="1050" dirty="0">
                <a:solidFill>
                  <a:schemeClr val="bg1"/>
                </a:solidFill>
              </a:rPr>
              <a:t>酒店类似岗位</a:t>
            </a:r>
            <a:r>
              <a:rPr lang="en-US" altLang="zh-CN" sz="1050" dirty="0">
                <a:solidFill>
                  <a:schemeClr val="bg1"/>
                </a:solidFill>
              </a:rPr>
              <a:t>:GRO/</a:t>
            </a:r>
            <a:r>
              <a:rPr lang="zh-CN" altLang="en-US" sz="1050" dirty="0">
                <a:solidFill>
                  <a:schemeClr val="bg1"/>
                </a:solidFill>
              </a:rPr>
              <a:t>礼宾员</a:t>
            </a:r>
            <a:endParaRPr lang="en-US" altLang="zh-CN" sz="105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</a:rPr>
              <a:t>3</a:t>
            </a:r>
            <a:r>
              <a:rPr lang="zh-CN" altLang="en-US" sz="1050" b="1" dirty="0">
                <a:solidFill>
                  <a:schemeClr val="bg1"/>
                </a:solidFill>
              </a:rPr>
              <a:t>、定点送物：</a:t>
            </a:r>
            <a:r>
              <a:rPr lang="zh-CN" altLang="en-US" sz="1050" dirty="0">
                <a:solidFill>
                  <a:schemeClr val="bg1"/>
                </a:solidFill>
              </a:rPr>
              <a:t>机器人可接收指令，将物品从</a:t>
            </a:r>
            <a:r>
              <a:rPr lang="en-US" altLang="zh-CN" sz="1050" dirty="0">
                <a:solidFill>
                  <a:schemeClr val="bg1"/>
                </a:solidFill>
              </a:rPr>
              <a:t>A</a:t>
            </a:r>
            <a:r>
              <a:rPr lang="zh-CN" altLang="en-US" sz="1050" dirty="0">
                <a:solidFill>
                  <a:schemeClr val="bg1"/>
                </a:solidFill>
              </a:rPr>
              <a:t>点送至</a:t>
            </a:r>
            <a:r>
              <a:rPr lang="en-US" altLang="zh-CN" sz="1050" dirty="0">
                <a:solidFill>
                  <a:schemeClr val="bg1"/>
                </a:solidFill>
              </a:rPr>
              <a:t>B</a:t>
            </a:r>
            <a:r>
              <a:rPr lang="zh-CN" altLang="en-US" sz="1050" dirty="0">
                <a:solidFill>
                  <a:schemeClr val="bg1"/>
                </a:solidFill>
              </a:rPr>
              <a:t>点。自主乘坐电梯到达指定楼层指定房间（送外卖、客房指甲刀、客房六小样、拖鞋等） </a:t>
            </a:r>
            <a:r>
              <a:rPr lang="en-US" altLang="zh-CN" sz="1050" dirty="0">
                <a:solidFill>
                  <a:schemeClr val="bg1"/>
                </a:solidFill>
              </a:rPr>
              <a:t>——</a:t>
            </a:r>
            <a:r>
              <a:rPr lang="zh-CN" altLang="en-US" sz="1050" dirty="0">
                <a:solidFill>
                  <a:schemeClr val="bg1"/>
                </a:solidFill>
              </a:rPr>
              <a:t>酒店类似岗位</a:t>
            </a:r>
            <a:r>
              <a:rPr lang="en-US" altLang="zh-CN" sz="1050" dirty="0">
                <a:solidFill>
                  <a:schemeClr val="bg1"/>
                </a:solidFill>
              </a:rPr>
              <a:t>:</a:t>
            </a:r>
            <a:r>
              <a:rPr lang="zh-CN" altLang="en-US" sz="1050" dirty="0">
                <a:solidFill>
                  <a:schemeClr val="bg1"/>
                </a:solidFill>
              </a:rPr>
              <a:t>礼宾员、客房楼层服务员 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620232" y="4447785"/>
            <a:ext cx="3131166" cy="2002536"/>
          </a:xfrm>
          <a:prstGeom prst="rect">
            <a:avLst/>
          </a:prstGeom>
          <a:solidFill>
            <a:srgbClr val="31859C"/>
          </a:solidFill>
          <a:ln w="254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</a:rPr>
              <a:t>4</a:t>
            </a:r>
            <a:r>
              <a:rPr lang="zh-CN" altLang="en-US" sz="1050" b="1" dirty="0">
                <a:solidFill>
                  <a:schemeClr val="bg1"/>
                </a:solidFill>
              </a:rPr>
              <a:t>、扫码购物、机器人送货：</a:t>
            </a:r>
            <a:r>
              <a:rPr lang="zh-CN" altLang="en-US" sz="1050" dirty="0">
                <a:solidFill>
                  <a:schemeClr val="bg1"/>
                </a:solidFill>
              </a:rPr>
              <a:t>可在固定点位设置二维码或通过酒店微信公众账号，利用手机扫码，机器人送货到指定位置</a:t>
            </a:r>
            <a:r>
              <a:rPr lang="en-US" altLang="zh-CN" sz="1050" dirty="0">
                <a:solidFill>
                  <a:schemeClr val="bg1"/>
                </a:solidFill>
              </a:rPr>
              <a:t>——</a:t>
            </a:r>
            <a:r>
              <a:rPr lang="zh-CN" altLang="en-US" sz="1050" dirty="0">
                <a:solidFill>
                  <a:schemeClr val="bg1"/>
                </a:solidFill>
              </a:rPr>
              <a:t>减轻客房服务中心接线员服务压力，减少楼层服务员跑动，增加酒店客房收益 </a:t>
            </a:r>
            <a:endParaRPr lang="en-US" altLang="zh-CN" sz="105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050" b="1" dirty="0">
                <a:solidFill>
                  <a:schemeClr val="bg1"/>
                </a:solidFill>
              </a:rPr>
              <a:t>5</a:t>
            </a:r>
            <a:r>
              <a:rPr lang="zh-CN" altLang="en-US" sz="1050" b="1" dirty="0">
                <a:solidFill>
                  <a:schemeClr val="bg1"/>
                </a:solidFill>
              </a:rPr>
              <a:t>、原地召唤机器人到身边：</a:t>
            </a:r>
            <a:r>
              <a:rPr lang="zh-CN" altLang="en-US" sz="1050" dirty="0">
                <a:solidFill>
                  <a:schemeClr val="bg1"/>
                </a:solidFill>
              </a:rPr>
              <a:t>在固定点扫码召唤机器人送物到身边，送物给第三方 </a:t>
            </a:r>
            <a:r>
              <a:rPr lang="en-US" altLang="zh-CN" sz="1050" dirty="0">
                <a:solidFill>
                  <a:schemeClr val="bg1"/>
                </a:solidFill>
              </a:rPr>
              <a:t>——</a:t>
            </a:r>
            <a:r>
              <a:rPr lang="zh-CN" altLang="en-US" sz="1050" dirty="0">
                <a:solidFill>
                  <a:schemeClr val="bg1"/>
                </a:solidFill>
              </a:rPr>
              <a:t>酒店类似岗位：各部门秘书，应用场景，内部文件传送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9" name="组合 48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5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5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51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机器人送物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26" name="椭圆 25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快速开票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30" name="椭圆 29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服务点评</a:t>
              </a:r>
              <a:endParaRPr lang="zh-CN" altLang="en-US" sz="1600" b="1" dirty="0">
                <a:solidFill>
                  <a:srgbClr val="01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34" name="椭圆 33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“0</a:t>
              </a:r>
              <a:r>
                <a:rPr lang="zh-CN" altLang="en-US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”秒退房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Helvetica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0" name="组合 3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服务点评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8483806" y="3050811"/>
            <a:ext cx="314131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点评：即时反馈帮助阿姨改进服务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打赏：积分打赏提升客户和阿姨成就感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953753" y="2081458"/>
            <a:ext cx="3813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点评打赏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963" y="1360496"/>
            <a:ext cx="2645049" cy="4769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483" y="1385753"/>
            <a:ext cx="2571414" cy="4774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26" name="椭圆 25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快速开票</a:t>
              </a:r>
              <a:endParaRPr lang="zh-CN" altLang="en-US" sz="1600" b="1" dirty="0">
                <a:solidFill>
                  <a:srgbClr val="01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30" name="椭圆 29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服务点评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34" name="椭圆 33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“</a:t>
              </a:r>
              <a:r>
                <a:rPr lang="en-US" altLang="zh-CN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0”</a:t>
              </a:r>
              <a:r>
                <a:rPr lang="zh-CN" altLang="en-US" sz="1600" noProof="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秒退房</a:t>
              </a:r>
              <a:endParaRPr lang="zh-CN" altLang="en-US" sz="1600" noProof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0" name="组合 3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快速开票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8" name="文本框 20"/>
          <p:cNvSpPr txBox="1"/>
          <p:nvPr/>
        </p:nvSpPr>
        <p:spPr>
          <a:xfrm>
            <a:off x="3906326" y="994426"/>
            <a:ext cx="6292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821690" hangingPunct="0">
              <a:defRPr/>
            </a:pP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自带</a:t>
            </a:r>
            <a:r>
              <a:rPr lang="en-US" altLang="zh-CN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600</a:t>
            </a: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万企业开票信息，模糊搜索快速匹配</a:t>
            </a:r>
            <a:endParaRPr lang="zh-CN" altLang="en-US" sz="2400" b="1" dirty="0">
              <a:solidFill>
                <a:srgbClr val="5385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332" y="1792639"/>
            <a:ext cx="2581003" cy="4750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539" y="1792639"/>
            <a:ext cx="2567924" cy="4750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矩形 51"/>
          <p:cNvSpPr/>
          <p:nvPr/>
        </p:nvSpPr>
        <p:spPr>
          <a:xfrm>
            <a:off x="8484629" y="3515605"/>
            <a:ext cx="314131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发票信息：</a:t>
            </a:r>
            <a:r>
              <a:rPr lang="en-US" altLang="zh-CN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600</a:t>
            </a: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万</a:t>
            </a:r>
            <a:r>
              <a:rPr lang="en-US" altLang="zh-CN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+</a:t>
            </a: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发票信息及时更新，保障信息准确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8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</a:rPr>
              <a:t>直连：直连税控机快速完成打印</a:t>
            </a:r>
            <a:endParaRPr lang="en-US" altLang="zh-CN" sz="1400" spc="8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004788" y="2512117"/>
            <a:ext cx="3813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苹方-简" panose="020B0400000000000000" charset="-122"/>
                <a:sym typeface="+mn-ea"/>
              </a:rPr>
              <a:t>住中提醒开票</a:t>
            </a:r>
            <a:endParaRPr lang="en-US" altLang="zh-CN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苹方-简" panose="020B0400000000000000" charset="-122"/>
              <a:sym typeface="+mn-ea"/>
            </a:endParaRPr>
          </a:p>
        </p:txBody>
      </p:sp>
      <p:sp>
        <p:nvSpPr>
          <p:cNvPr id="54" name="矩形 53"/>
          <p:cNvSpPr/>
          <p:nvPr/>
        </p:nvSpPr>
        <p:spPr>
          <a:xfrm flipV="1">
            <a:off x="9710058" y="3295834"/>
            <a:ext cx="403337" cy="460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06795" y="3193010"/>
            <a:ext cx="1751329" cy="828000"/>
            <a:chOff x="306795" y="2595284"/>
            <a:chExt cx="1751329" cy="828000"/>
          </a:xfrm>
        </p:grpSpPr>
        <p:sp>
          <p:nvSpPr>
            <p:cNvPr id="26" name="椭圆 25"/>
            <p:cNvSpPr/>
            <p:nvPr/>
          </p:nvSpPr>
          <p:spPr>
            <a:xfrm>
              <a:off x="306795" y="2595284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2707580"/>
              <a:ext cx="339915" cy="608788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1185729" y="281989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快速开票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06795" y="1335653"/>
            <a:ext cx="1732613" cy="828000"/>
            <a:chOff x="306795" y="1551201"/>
            <a:chExt cx="1732613" cy="828000"/>
          </a:xfrm>
        </p:grpSpPr>
        <p:sp>
          <p:nvSpPr>
            <p:cNvPr id="30" name="椭圆 29"/>
            <p:cNvSpPr/>
            <p:nvPr/>
          </p:nvSpPr>
          <p:spPr>
            <a:xfrm>
              <a:off x="306795" y="1551201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0200" y="1663497"/>
              <a:ext cx="339915" cy="608788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1167013" y="1776061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algn="ctr" defTabSz="690245" hangingPunct="0">
                <a:defRPr/>
              </a:pPr>
              <a:r>
                <a:rPr lang="zh-CN" altLang="en-US" sz="1600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服务点评</a:t>
              </a:r>
              <a:endParaRPr lang="zh-CN" altLang="en-US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09636" y="5050366"/>
            <a:ext cx="1752186" cy="828000"/>
            <a:chOff x="305938" y="3655675"/>
            <a:chExt cx="1752186" cy="828000"/>
          </a:xfrm>
        </p:grpSpPr>
        <p:sp>
          <p:nvSpPr>
            <p:cNvPr id="34" name="椭圆 33"/>
            <p:cNvSpPr/>
            <p:nvPr/>
          </p:nvSpPr>
          <p:spPr>
            <a:xfrm>
              <a:off x="305938" y="3655675"/>
              <a:ext cx="828000" cy="828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7EA2B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21939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4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9343" y="3767971"/>
              <a:ext cx="339915" cy="608788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1185729" y="3911362"/>
              <a:ext cx="872395" cy="34568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42873" tIns="142873" rIns="142873" bIns="142873" numCol="1" spcCol="38100" rtlCol="0" anchor="ctr">
              <a:noAutofit/>
            </a:bodyPr>
            <a:lstStyle/>
            <a:p>
              <a:pPr marL="0" marR="0" lvl="0" indent="0" algn="ctr" defTabSz="6902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“</a:t>
              </a:r>
              <a:r>
                <a:rPr lang="en-US" altLang="zh-CN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0”</a:t>
              </a:r>
              <a:r>
                <a:rPr lang="zh-CN" altLang="en-US" sz="1600" b="1" dirty="0">
                  <a:solidFill>
                    <a:srgbClr val="01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Helvetica Light"/>
                </a:rPr>
                <a:t>秒退房</a:t>
              </a:r>
              <a:endParaRPr lang="zh-CN" altLang="en-US" sz="1600" b="1" dirty="0">
                <a:solidFill>
                  <a:srgbClr val="0180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Ligh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40" name="组合 3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“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0”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秒退房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7" name="文本框 20"/>
          <p:cNvSpPr txBox="1"/>
          <p:nvPr/>
        </p:nvSpPr>
        <p:spPr>
          <a:xfrm>
            <a:off x="4044189" y="994426"/>
            <a:ext cx="6016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21690" hangingPunct="0">
              <a:defRPr/>
            </a:pP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退房不排队，插卡退房，现付</a:t>
            </a:r>
            <a:r>
              <a:rPr lang="en-US" altLang="zh-CN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/</a:t>
            </a: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预授权</a:t>
            </a:r>
            <a:r>
              <a:rPr lang="en-US" altLang="zh-CN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/</a:t>
            </a:r>
            <a:r>
              <a:rPr lang="zh-CN" altLang="en-US" sz="2400" b="1" dirty="0">
                <a:solidFill>
                  <a:srgbClr val="5385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Helvetica Light"/>
              </a:rPr>
              <a:t>挂账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53859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Helvetica Light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4"/>
          <a:stretch>
            <a:fillRect/>
          </a:stretch>
        </p:blipFill>
        <p:spPr>
          <a:xfrm>
            <a:off x="2474634" y="1653302"/>
            <a:ext cx="4327061" cy="211818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3"/>
          <a:srcRect t="13085"/>
          <a:stretch>
            <a:fillRect/>
          </a:stretch>
        </p:blipFill>
        <p:spPr>
          <a:xfrm>
            <a:off x="7139919" y="1647490"/>
            <a:ext cx="4320243" cy="2118184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4"/>
          <a:stretch>
            <a:fillRect/>
          </a:stretch>
        </p:blipFill>
        <p:spPr>
          <a:xfrm>
            <a:off x="2474634" y="4167979"/>
            <a:ext cx="4327061" cy="211818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3"/>
          <a:stretch>
            <a:fillRect/>
          </a:stretch>
        </p:blipFill>
        <p:spPr>
          <a:xfrm>
            <a:off x="7162783" y="4151283"/>
            <a:ext cx="4297380" cy="21181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03.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酒店机器人解决方案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4413803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AI</a:t>
            </a:r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让酒店服务省人省事！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2877062" y="1991787"/>
            <a:ext cx="3120557" cy="444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自主</a:t>
            </a:r>
            <a:r>
              <a:rPr lang="zh-CN" altLang="en-US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避障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、自主</a:t>
            </a:r>
            <a:r>
              <a:rPr lang="zh-CN" altLang="en-US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上电梯</a:t>
            </a:r>
            <a:endParaRPr lang="zh-CN" altLang="en-US" b="1" dirty="0">
              <a:solidFill>
                <a:srgbClr val="31859C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</a:t>
            </a:r>
            <a:r>
              <a:rPr lang="zh-CN" altLang="en-US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取货、送货</a:t>
            </a:r>
            <a:endParaRPr lang="zh-CN" altLang="en-US" b="1" dirty="0">
              <a:solidFill>
                <a:srgbClr val="31859C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</a:t>
            </a:r>
            <a:r>
              <a:rPr lang="zh-CN" altLang="en-US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拨打客房电话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，提醒客人扫码开门取物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支持</a:t>
            </a:r>
            <a:r>
              <a:rPr lang="zh-CN" altLang="en-US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自动发货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及人工发货菜品、甜点等</a:t>
            </a:r>
            <a:endParaRPr lang="en-US" altLang="zh-CN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自主避障、自动回充、智能创建地图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308894" y="1428933"/>
          <a:ext cx="5439662" cy="4590337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2032784"/>
                <a:gridCol w="1251083"/>
                <a:gridCol w="2155795"/>
              </a:tblGrid>
              <a:tr h="792667"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ln>
                            <a:noFill/>
                          </a:ln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每天可以让楼层人员多打扫 </a:t>
                      </a:r>
                      <a:r>
                        <a:rPr lang="en-US" altLang="zh-CN" sz="3200" b="1" i="1" u="sng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14.5 </a:t>
                      </a:r>
                      <a:r>
                        <a:rPr lang="zh-CN" altLang="en-US" sz="1800" b="1" dirty="0">
                          <a:ln>
                            <a:noFill/>
                          </a:ln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间客房</a:t>
                      </a:r>
                      <a:endParaRPr lang="zh-CN" altLang="en-US" sz="1800" b="1" dirty="0">
                        <a:ln>
                          <a:noFill/>
                        </a:ln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859C"/>
                    </a:solidFill>
                  </a:tcPr>
                </a:tc>
                <a:tc hMerge="1">
                  <a:tcPr/>
                </a:tc>
                <a:tc hMerge="1">
                  <a:tcPr marL="91450" marR="91450" marT="45721" marB="45721" horzOverflow="overflow"/>
                </a:tc>
              </a:tr>
              <a:tr h="5014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使用机器人酒店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机器人日工资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85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节约人工时长</a:t>
                      </a: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/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天</a:t>
                      </a:r>
                      <a:endParaRPr kumimoji="0" lang="zh-CN" altLang="en-US" sz="1400" u="none" strike="noStrike" cap="none" normalizeH="0" baseline="0" dirty="0">
                        <a:ln>
                          <a:noFill/>
                        </a:ln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859C"/>
                    </a:solidFill>
                  </a:tcPr>
                </a:tc>
              </a:tr>
              <a:tr h="6592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杭州开元明都大酒店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0.23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204.14 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小时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6592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杭州雅诗阁来福士公寓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0.9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319.54 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小时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6592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杭州西湖国宾馆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0.7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104.19 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小时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6592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杭州西湖美居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0.55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290.60 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小时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  <a:tr h="659245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浙江国际大酒店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0.77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93.03</a:t>
                      </a:r>
                      <a:r>
                        <a:rPr kumimoji="0" lang="zh-CN" altLang="en-US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小时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91450" marR="91450" marT="45721" marB="45721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1" y="1440014"/>
            <a:ext cx="3036422" cy="541798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923228" y="1232264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送物机器人</a:t>
            </a:r>
            <a:endParaRPr lang="zh-CN" altLang="en-US" sz="1600" dirty="0">
              <a:solidFill>
                <a:srgbClr val="31859C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018594" y="1903418"/>
            <a:ext cx="944227" cy="0"/>
          </a:xfrm>
          <a:prstGeom prst="line">
            <a:avLst/>
          </a:prstGeom>
          <a:ln w="28575" cap="rnd">
            <a:solidFill>
              <a:srgbClr val="B1B1B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10" name="组合 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1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1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送物机器人：让酒店服务更智能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505743" y="1542463"/>
            <a:ext cx="9180513" cy="4355664"/>
            <a:chOff x="1602486" y="1780207"/>
            <a:chExt cx="9180513" cy="4355664"/>
          </a:xfrm>
        </p:grpSpPr>
        <p:sp>
          <p:nvSpPr>
            <p:cNvPr id="35" name="矩形 34"/>
            <p:cNvSpPr/>
            <p:nvPr/>
          </p:nvSpPr>
          <p:spPr>
            <a:xfrm>
              <a:off x="1602486" y="4599171"/>
              <a:ext cx="9180513" cy="1536700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683895">
                <a:defRPr/>
              </a:pPr>
              <a:endParaRPr lang="zh-CN" altLang="en-US" sz="5000" noProof="1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153956" y="2871661"/>
              <a:ext cx="389915" cy="6924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defTabSz="683895">
                <a:defRPr/>
              </a:pPr>
              <a:r>
                <a:rPr kumimoji="1" lang="en-US" altLang="zh-CN" sz="975" noProof="1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2956</a:t>
              </a:r>
              <a:endParaRPr kumimoji="1" lang="en-US" altLang="zh-CN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r" defTabSz="683895">
                <a:defRPr/>
              </a:pPr>
              <a:endParaRPr kumimoji="1" lang="en-US" altLang="zh-CN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r" defTabSz="683895">
                <a:defRPr/>
              </a:pPr>
              <a:r>
                <a:rPr kumimoji="1" lang="en-US" altLang="zh-CN" sz="975" noProof="1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5.8</a:t>
              </a:r>
              <a:endParaRPr kumimoji="1" lang="en-US" altLang="zh-CN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r" defTabSz="683895">
                <a:defRPr/>
              </a:pPr>
              <a:endParaRPr kumimoji="1" lang="en-US" altLang="zh-CN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cxnSp>
          <p:nvCxnSpPr>
            <p:cNvPr id="21" name="直线连接符 15"/>
            <p:cNvCxnSpPr/>
            <p:nvPr/>
          </p:nvCxnSpPr>
          <p:spPr>
            <a:xfrm>
              <a:off x="3305620" y="3395536"/>
              <a:ext cx="18335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16"/>
            <p:cNvSpPr txBox="1">
              <a:spLocks noChangeArrowheads="1"/>
            </p:cNvSpPr>
            <p:nvPr/>
          </p:nvSpPr>
          <p:spPr bwMode="auto">
            <a:xfrm>
              <a:off x="4628842" y="2868486"/>
              <a:ext cx="53097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次任务</a:t>
              </a:r>
              <a:endParaRPr lang="zh-CN" altLang="zh-CN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zh-CN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分钟</a:t>
              </a:r>
              <a:endParaRPr lang="zh-CN" altLang="zh-CN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34721" y="3490786"/>
              <a:ext cx="409150" cy="39241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r" defTabSz="683895">
                <a:defRPr/>
              </a:pPr>
              <a:r>
                <a:rPr kumimoji="1" lang="en-US" altLang="zh-CN" sz="975" noProof="1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17436</a:t>
              </a:r>
              <a:endParaRPr kumimoji="1" lang="en-US" altLang="zh-CN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 algn="r" defTabSz="683895">
                <a:defRPr/>
              </a:pPr>
              <a:endParaRPr kumimoji="1" lang="zh-CN" altLang="en-US" sz="975" noProof="1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4" name="文本框 18"/>
            <p:cNvSpPr txBox="1">
              <a:spLocks noChangeArrowheads="1"/>
            </p:cNvSpPr>
            <p:nvPr/>
          </p:nvSpPr>
          <p:spPr bwMode="auto">
            <a:xfrm>
              <a:off x="4717334" y="3484436"/>
              <a:ext cx="41549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分钟</a:t>
              </a:r>
              <a:endParaRPr lang="zh-CN" altLang="en-US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cxnSp>
          <p:nvCxnSpPr>
            <p:cNvPr id="25" name="直线连接符 19"/>
            <p:cNvCxnSpPr/>
            <p:nvPr/>
          </p:nvCxnSpPr>
          <p:spPr>
            <a:xfrm>
              <a:off x="3305620" y="4009898"/>
              <a:ext cx="18335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0"/>
            <p:cNvSpPr txBox="1">
              <a:spLocks noChangeArrowheads="1"/>
            </p:cNvSpPr>
            <p:nvPr/>
          </p:nvSpPr>
          <p:spPr bwMode="auto">
            <a:xfrm>
              <a:off x="3957106" y="4122611"/>
              <a:ext cx="72487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r" eaLnBrk="1" hangingPunct="1"/>
              <a:r>
                <a:rPr lang="en-US" altLang="zh-CN" sz="2100" b="1" dirty="0">
                  <a:solidFill>
                    <a:srgbClr val="5269E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290.6</a:t>
              </a:r>
              <a:endParaRPr lang="en-US" altLang="zh-CN" sz="2100" b="1" dirty="0">
                <a:solidFill>
                  <a:srgbClr val="5269E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7" name="文本框 21"/>
            <p:cNvSpPr txBox="1">
              <a:spLocks noChangeArrowheads="1"/>
            </p:cNvSpPr>
            <p:nvPr/>
          </p:nvSpPr>
          <p:spPr bwMode="auto">
            <a:xfrm>
              <a:off x="4701459" y="4191494"/>
              <a:ext cx="41549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小时</a:t>
              </a:r>
              <a:endParaRPr lang="zh-CN" altLang="en-US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28" name="文本框 23"/>
            <p:cNvSpPr txBox="1">
              <a:spLocks noChangeArrowheads="1"/>
            </p:cNvSpPr>
            <p:nvPr/>
          </p:nvSpPr>
          <p:spPr bwMode="auto">
            <a:xfrm>
              <a:off x="2652472" y="3483400"/>
              <a:ext cx="93006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*累计服务时长</a:t>
              </a:r>
              <a:endParaRPr lang="zh-CN" altLang="en-US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29" name="矩形 25"/>
            <p:cNvSpPr>
              <a:spLocks noChangeArrowheads="1"/>
            </p:cNvSpPr>
            <p:nvPr/>
          </p:nvSpPr>
          <p:spPr bwMode="auto">
            <a:xfrm>
              <a:off x="1621834" y="2814579"/>
              <a:ext cx="2493963" cy="27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杭州西湖美居</a:t>
              </a:r>
              <a:r>
                <a:rPr lang="zh-CN" altLang="zh-CN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8</a:t>
              </a: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月份机器人送物次数</a:t>
              </a:r>
              <a:endParaRPr lang="zh-CN" altLang="en-US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30" name="文本框 26"/>
            <p:cNvSpPr txBox="1">
              <a:spLocks noChangeArrowheads="1"/>
            </p:cNvSpPr>
            <p:nvPr/>
          </p:nvSpPr>
          <p:spPr bwMode="auto">
            <a:xfrm>
              <a:off x="2426013" y="4133723"/>
              <a:ext cx="12939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b="1" noProof="1">
                  <a:latin typeface="Agency FB" panose="020B0503020202020204" pitchFamily="34" charset="0"/>
                  <a:sym typeface="Agency FB" panose="020B0503020202020204" pitchFamily="34" charset="0"/>
                </a:rPr>
                <a:t>杭州西湖美居</a:t>
              </a:r>
              <a:r>
                <a:rPr lang="zh-CN" altLang="zh-CN" sz="900" b="1" noProof="1">
                  <a:latin typeface="Agency FB" panose="020B0503020202020204" pitchFamily="34" charset="0"/>
                  <a:sym typeface="Agency FB" panose="020B0503020202020204" pitchFamily="34" charset="0"/>
                </a:rPr>
                <a:t>8</a:t>
              </a:r>
              <a:r>
                <a:rPr lang="zh-CN" altLang="en-US" sz="900" b="1" noProof="1">
                  <a:latin typeface="Agency FB" panose="020B0503020202020204" pitchFamily="34" charset="0"/>
                  <a:sym typeface="Agency FB" panose="020B0503020202020204" pitchFamily="34" charset="0"/>
                </a:rPr>
                <a:t>月节约</a:t>
              </a:r>
              <a:endParaRPr lang="zh-CN" altLang="zh-CN" sz="900" b="1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b="1" noProof="1">
                  <a:latin typeface="Agency FB" panose="020B0503020202020204" pitchFamily="34" charset="0"/>
                  <a:sym typeface="Agency FB" panose="020B0503020202020204" pitchFamily="34" charset="0"/>
                </a:rPr>
                <a:t>人类服务时长</a:t>
              </a:r>
              <a:endParaRPr lang="zh-CN" altLang="en-US" sz="900" b="1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sp>
          <p:nvSpPr>
            <p:cNvPr id="31" name="文本框 27"/>
            <p:cNvSpPr txBox="1">
              <a:spLocks noChangeArrowheads="1"/>
            </p:cNvSpPr>
            <p:nvPr/>
          </p:nvSpPr>
          <p:spPr bwMode="auto">
            <a:xfrm>
              <a:off x="1772381" y="1780207"/>
              <a:ext cx="5284787" cy="581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accent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机器人创造的时间价值</a:t>
              </a:r>
              <a:endParaRPr lang="zh-CN" altLang="en-US" sz="2400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2" name="文本框 1"/>
            <p:cNvSpPr txBox="1">
              <a:spLocks noChangeArrowheads="1"/>
            </p:cNvSpPr>
            <p:nvPr/>
          </p:nvSpPr>
          <p:spPr bwMode="auto">
            <a:xfrm>
              <a:off x="3524948" y="5277551"/>
              <a:ext cx="53355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每天可以让楼层人员多打扫</a:t>
              </a:r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14.5</a:t>
              </a:r>
              <a:r>
                <a:rPr lang="zh-CN" altLang="en-US" sz="28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间</a:t>
              </a:r>
              <a:r>
                <a:rPr lang="zh-CN" altLang="en-US" sz="21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客房</a:t>
              </a:r>
              <a:endParaRPr lang="zh-CN" altLang="en-US" sz="21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3" name="文本框 20"/>
            <p:cNvSpPr txBox="1">
              <a:spLocks noChangeArrowheads="1"/>
            </p:cNvSpPr>
            <p:nvPr/>
          </p:nvSpPr>
          <p:spPr bwMode="auto">
            <a:xfrm>
              <a:off x="2419641" y="3182396"/>
              <a:ext cx="116089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2625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1pPr>
              <a:lvl2pPr marL="5143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2pPr>
              <a:lvl3pPr marL="8572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3pPr>
              <a:lvl4pPr marL="12001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4pPr>
              <a:lvl5pPr marL="1543050" indent="-171450" defTabSz="682625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5pPr>
              <a:lvl6pPr marL="20002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6pPr>
              <a:lvl7pPr marL="24574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7pPr>
              <a:lvl8pPr marL="29146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8pPr>
              <a:lvl9pPr marL="3371850" indent="-171450" defTabSz="682625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华文细黑" panose="02010600040101010101" pitchFamily="2" charset="-122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900" noProof="1">
                  <a:latin typeface="Agency FB" panose="020B0503020202020204" pitchFamily="34" charset="0"/>
                  <a:sym typeface="Agency FB" panose="020B0503020202020204" pitchFamily="34" charset="0"/>
                </a:rPr>
                <a:t>*单次平均服务时长</a:t>
              </a:r>
              <a:endParaRPr lang="zh-CN" altLang="en-US" sz="900" noProof="1">
                <a:latin typeface="Agency FB" panose="020B0503020202020204" pitchFamily="34" charset="0"/>
                <a:sym typeface="Agency FB" panose="020B0503020202020204" pitchFamily="34" charset="0"/>
              </a:endParaRPr>
            </a:p>
          </p:txBody>
        </p:sp>
        <p:pic>
          <p:nvPicPr>
            <p:cNvPr id="34" name="图片 1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8355" y="1836611"/>
              <a:ext cx="4984750" cy="276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8" name="组合 37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0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让员工更注重于服务，降本增效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8641" y="4421565"/>
            <a:ext cx="7555832" cy="15367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3895">
              <a:defRPr/>
            </a:pPr>
            <a:endParaRPr lang="zh-CN" altLang="en-US" sz="5000" noProof="1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5947" y="921059"/>
            <a:ext cx="2852738" cy="1135054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机器人服务生系统</a:t>
            </a:r>
            <a:endParaRPr lang="en-US" altLang="zh-CN" sz="24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zh-CN" altLang="en-US" sz="24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6" name="组合 9"/>
          <p:cNvGrpSpPr/>
          <p:nvPr/>
        </p:nvGrpSpPr>
        <p:grpSpPr bwMode="auto">
          <a:xfrm>
            <a:off x="3374803" y="2643759"/>
            <a:ext cx="1119757" cy="1734127"/>
            <a:chOff x="5716716" y="966085"/>
            <a:chExt cx="932291" cy="1441562"/>
          </a:xfrm>
        </p:grpSpPr>
        <p:sp>
          <p:nvSpPr>
            <p:cNvPr id="7" name="矩形 10"/>
            <p:cNvSpPr>
              <a:spLocks noChangeArrowheads="1"/>
            </p:cNvSpPr>
            <p:nvPr/>
          </p:nvSpPr>
          <p:spPr bwMode="auto">
            <a:xfrm>
              <a:off x="5895623" y="2215759"/>
              <a:ext cx="753384" cy="19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900" b="1" dirty="0">
                  <a:solidFill>
                    <a:srgbClr val="3268CD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智能货柜</a:t>
              </a:r>
              <a:endParaRPr lang="zh-CN" altLang="en-US" sz="900" b="1" dirty="0">
                <a:solidFill>
                  <a:srgbClr val="3268CD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pic>
          <p:nvPicPr>
            <p:cNvPr id="8" name="图片 1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6716" y="966085"/>
              <a:ext cx="911991" cy="129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组合 12"/>
          <p:cNvGrpSpPr/>
          <p:nvPr/>
        </p:nvGrpSpPr>
        <p:grpSpPr bwMode="auto">
          <a:xfrm>
            <a:off x="6072506" y="2564579"/>
            <a:ext cx="1268412" cy="1821937"/>
            <a:chOff x="3891347" y="899757"/>
            <a:chExt cx="1055099" cy="1514812"/>
          </a:xfrm>
        </p:grpSpPr>
        <p:sp>
          <p:nvSpPr>
            <p:cNvPr id="10" name="矩形 9"/>
            <p:cNvSpPr/>
            <p:nvPr/>
          </p:nvSpPr>
          <p:spPr>
            <a:xfrm>
              <a:off x="4033964" y="2213052"/>
              <a:ext cx="912482" cy="20151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684530">
                <a:defRPr/>
              </a:pPr>
              <a:r>
                <a:rPr lang="zh-CN" altLang="en-US" sz="975" b="1" dirty="0">
                  <a:solidFill>
                    <a:srgbClr val="3268CD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送物机器人</a:t>
              </a:r>
              <a:endParaRPr lang="zh-CN" altLang="en-US" sz="975" b="1" dirty="0">
                <a:solidFill>
                  <a:srgbClr val="3268CD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pic>
          <p:nvPicPr>
            <p:cNvPr id="11" name="图片 1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90" b="13322"/>
            <a:stretch>
              <a:fillRect/>
            </a:stretch>
          </p:blipFill>
          <p:spPr bwMode="auto">
            <a:xfrm>
              <a:off x="3891347" y="899757"/>
              <a:ext cx="1045461" cy="1398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5"/>
          <p:cNvGrpSpPr/>
          <p:nvPr/>
        </p:nvGrpSpPr>
        <p:grpSpPr bwMode="auto">
          <a:xfrm>
            <a:off x="1094591" y="2746566"/>
            <a:ext cx="737158" cy="1611193"/>
            <a:chOff x="7480540" y="1044340"/>
            <a:chExt cx="613781" cy="1339796"/>
          </a:xfrm>
        </p:grpSpPr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>
              <a:off x="7525443" y="2192186"/>
              <a:ext cx="566184" cy="19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solidFill>
                    <a:srgbClr val="3268CD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电商平台 </a:t>
              </a:r>
              <a:endParaRPr lang="id-ID" altLang="zh-CN" sz="900" b="1" dirty="0">
                <a:solidFill>
                  <a:srgbClr val="3268CD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14" name="组合 17"/>
            <p:cNvGrpSpPr/>
            <p:nvPr/>
          </p:nvGrpSpPr>
          <p:grpSpPr bwMode="auto">
            <a:xfrm>
              <a:off x="7480540" y="1044340"/>
              <a:ext cx="613781" cy="1128898"/>
              <a:chOff x="5904158" y="491321"/>
              <a:chExt cx="1249694" cy="2534856"/>
            </a:xfrm>
          </p:grpSpPr>
          <p:pic>
            <p:nvPicPr>
              <p:cNvPr id="15" name="图片 14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5499" y="491321"/>
                <a:ext cx="1270278" cy="25373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图片 19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302"/>
              <a:stretch>
                <a:fillRect/>
              </a:stretch>
            </p:blipFill>
            <p:spPr bwMode="auto">
              <a:xfrm>
                <a:off x="5983283" y="1225587"/>
                <a:ext cx="1099086" cy="1511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图片 20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028" b="15504"/>
              <a:stretch>
                <a:fillRect/>
              </a:stretch>
            </p:blipFill>
            <p:spPr bwMode="auto">
              <a:xfrm>
                <a:off x="5992555" y="844888"/>
                <a:ext cx="1077208" cy="3616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" name="下箭头 21"/>
          <p:cNvSpPr/>
          <p:nvPr/>
        </p:nvSpPr>
        <p:spPr>
          <a:xfrm>
            <a:off x="3851053" y="2082991"/>
            <a:ext cx="142875" cy="481013"/>
          </a:xfrm>
          <a:prstGeom prst="downArrow">
            <a:avLst/>
          </a:prstGeom>
          <a:solidFill>
            <a:srgbClr val="7EA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4530">
              <a:defRPr/>
            </a:pPr>
            <a:endParaRPr kumimoji="1" lang="zh-CN" altLang="en-US" sz="975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" name="下箭头 22"/>
          <p:cNvSpPr/>
          <p:nvPr/>
        </p:nvSpPr>
        <p:spPr>
          <a:xfrm rot="3793167">
            <a:off x="2431034" y="2036160"/>
            <a:ext cx="142875" cy="481013"/>
          </a:xfrm>
          <a:prstGeom prst="downArrow">
            <a:avLst/>
          </a:prstGeom>
          <a:solidFill>
            <a:srgbClr val="7EA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4530">
              <a:defRPr/>
            </a:pPr>
            <a:endParaRPr kumimoji="1" lang="zh-CN" altLang="en-US" sz="975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" name="下箭头 23"/>
          <p:cNvSpPr/>
          <p:nvPr/>
        </p:nvSpPr>
        <p:spPr>
          <a:xfrm rot="17611799">
            <a:off x="5272659" y="2004410"/>
            <a:ext cx="142875" cy="481013"/>
          </a:xfrm>
          <a:prstGeom prst="downArrow">
            <a:avLst/>
          </a:prstGeom>
          <a:solidFill>
            <a:srgbClr val="7EA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4530">
              <a:defRPr/>
            </a:pPr>
            <a:endParaRPr kumimoji="1" lang="zh-CN" altLang="en-US" sz="975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" name="文本框 24"/>
          <p:cNvSpPr txBox="1">
            <a:spLocks noChangeArrowheads="1"/>
          </p:cNvSpPr>
          <p:nvPr/>
        </p:nvSpPr>
        <p:spPr bwMode="auto">
          <a:xfrm>
            <a:off x="574453" y="4428710"/>
            <a:ext cx="1776412" cy="152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630" indent="-21463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5pPr>
            <a:lvl6pPr marL="20002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6pPr>
            <a:lvl7pPr marL="24574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7pPr>
            <a:lvl8pPr marL="29146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8pPr>
            <a:lvl9pPr marL="33718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altLang="zh-CN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3</a:t>
            </a: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分钟为您搭建属于您的专属电商平台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基于小程序开发，无需下载</a:t>
            </a:r>
            <a:r>
              <a:rPr lang="en-US" altLang="zh-CN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APP</a:t>
            </a: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，更方便，更快捷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专业运营团队后台远程管理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支持上架酒店自营商品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altLang="zh-CN" sz="9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2" name="文本框 25"/>
          <p:cNvSpPr txBox="1">
            <a:spLocks noChangeArrowheads="1"/>
          </p:cNvSpPr>
          <p:nvPr/>
        </p:nvSpPr>
        <p:spPr bwMode="auto">
          <a:xfrm>
            <a:off x="2963640" y="4532584"/>
            <a:ext cx="2132013" cy="131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630" indent="-21463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5pPr>
            <a:lvl6pPr marL="20002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6pPr>
            <a:lvl7pPr marL="24574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7pPr>
            <a:lvl8pPr marL="29146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8pPr>
            <a:lvl9pPr marL="33718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商品种类最多可高达</a:t>
            </a:r>
            <a:r>
              <a:rPr lang="en-US" altLang="zh-CN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57</a:t>
            </a: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种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占地面积：</a:t>
            </a:r>
            <a:r>
              <a:rPr lang="en-US" altLang="zh-CN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2</a:t>
            </a: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㎡（含机器人）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售卖商品：饮料、零食、日用品（罐、瓶、盒、袋包装式均可）</a:t>
            </a:r>
            <a:endParaRPr lang="en-US" altLang="zh-CN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专业技术团队远程或线下同步支持</a:t>
            </a:r>
            <a:endParaRPr lang="zh-CN" altLang="en-US" sz="900" dirty="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altLang="zh-CN" sz="9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3" name="文本框 26"/>
          <p:cNvSpPr txBox="1">
            <a:spLocks noChangeArrowheads="1"/>
          </p:cNvSpPr>
          <p:nvPr/>
        </p:nvSpPr>
        <p:spPr bwMode="auto">
          <a:xfrm>
            <a:off x="5697315" y="4636459"/>
            <a:ext cx="2359025" cy="110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14630" indent="-21463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1pPr>
            <a:lvl2pPr marL="5143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5pPr>
            <a:lvl6pPr marL="20002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6pPr>
            <a:lvl7pPr marL="24574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7pPr>
            <a:lvl8pPr marL="29146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8pPr>
            <a:lvl9pPr marL="3371850" indent="-171450" defTabSz="68453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华文细黑" panose="02010600040101010101" pitchFamily="2" charset="-122"/>
                <a:ea typeface="微软雅黑" panose="020B0503020204020204" pitchFamily="34" charset="-122"/>
              </a:defRPr>
            </a:lvl9pPr>
          </a:lstStyle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自主避障、自主上电梯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自动取货、送货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自动拨打客房电话提醒客人开门取物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sym typeface="Agency FB" panose="020B0503020202020204" pitchFamily="34" charset="0"/>
              </a:rPr>
              <a:t>支持自动发货及人工发货菜品、甜点等非货柜内商品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4" name="燕尾形 27"/>
          <p:cNvSpPr/>
          <p:nvPr/>
        </p:nvSpPr>
        <p:spPr>
          <a:xfrm>
            <a:off x="5529040" y="3248215"/>
            <a:ext cx="363538" cy="363538"/>
          </a:xfrm>
          <a:prstGeom prst="chevron">
            <a:avLst/>
          </a:prstGeom>
          <a:solidFill>
            <a:srgbClr val="0272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4530">
              <a:defRPr/>
            </a:pPr>
            <a:endParaRPr kumimoji="1" lang="zh-CN" altLang="en-US" sz="975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5" name="矩形 28"/>
          <p:cNvSpPr>
            <a:spLocks noChangeArrowheads="1"/>
          </p:cNvSpPr>
          <p:nvPr/>
        </p:nvSpPr>
        <p:spPr bwMode="auto">
          <a:xfrm>
            <a:off x="2033385" y="3321240"/>
            <a:ext cx="64633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选购下单</a:t>
            </a:r>
            <a:endParaRPr lang="id-ID" altLang="zh-CN" sz="90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6" name="矩形 29"/>
          <p:cNvSpPr>
            <a:spLocks noChangeArrowheads="1"/>
          </p:cNvSpPr>
          <p:nvPr/>
        </p:nvSpPr>
        <p:spPr bwMode="auto">
          <a:xfrm>
            <a:off x="4694035" y="3129153"/>
            <a:ext cx="6463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自动派单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自动接驳</a:t>
            </a:r>
            <a:endParaRPr lang="en-US" altLang="zh-CN" sz="90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sz="90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自动送货</a:t>
            </a:r>
            <a:endParaRPr lang="id-ID" altLang="zh-CN" sz="90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7" name="燕尾形 30"/>
          <p:cNvSpPr/>
          <p:nvPr/>
        </p:nvSpPr>
        <p:spPr>
          <a:xfrm>
            <a:off x="2685828" y="3219640"/>
            <a:ext cx="363537" cy="363538"/>
          </a:xfrm>
          <a:prstGeom prst="chevron">
            <a:avLst/>
          </a:prstGeom>
          <a:solidFill>
            <a:srgbClr val="0272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4530">
              <a:defRPr/>
            </a:pPr>
            <a:endParaRPr kumimoji="1" lang="zh-CN" altLang="en-US" sz="975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90481" y="1499446"/>
            <a:ext cx="3064020" cy="47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首单转化率  </a:t>
            </a:r>
            <a:r>
              <a:rPr lang="en-US" altLang="zh-CN" sz="14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82%  </a:t>
            </a:r>
            <a:r>
              <a:rPr lang="zh-CN" altLang="en-US" sz="14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复购率</a:t>
            </a:r>
            <a:r>
              <a:rPr lang="en-US" altLang="zh-CN" sz="1400" dirty="0">
                <a:solidFill>
                  <a:srgbClr val="FF0000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14.95%</a:t>
            </a:r>
            <a:endParaRPr lang="en-US" altLang="zh-CN" sz="1400" dirty="0">
              <a:solidFill>
                <a:srgbClr val="FF0000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641974" y="667310"/>
            <a:ext cx="5057379" cy="2750206"/>
            <a:chOff x="15283947" y="1334619"/>
            <a:chExt cx="10114757" cy="5500411"/>
          </a:xfrm>
        </p:grpSpPr>
        <p:sp>
          <p:nvSpPr>
            <p:cNvPr id="31" name="文本框 30"/>
            <p:cNvSpPr txBox="1"/>
            <p:nvPr/>
          </p:nvSpPr>
          <p:spPr>
            <a:xfrm>
              <a:off x="20070011" y="5422976"/>
              <a:ext cx="5328693" cy="1412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最忙时间段 </a:t>
              </a:r>
              <a:endPara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20:00-22:00</a:t>
              </a:r>
              <a:endParaRPr lang="en-US" altLang="zh-CN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aphicFrame>
          <p:nvGraphicFramePr>
            <p:cNvPr id="32" name="图表 31"/>
            <p:cNvGraphicFramePr/>
            <p:nvPr/>
          </p:nvGraphicFramePr>
          <p:xfrm>
            <a:off x="15283947" y="2017859"/>
            <a:ext cx="9100053" cy="452641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文本框 32"/>
            <p:cNvSpPr txBox="1"/>
            <p:nvPr/>
          </p:nvSpPr>
          <p:spPr>
            <a:xfrm>
              <a:off x="18164199" y="1334619"/>
              <a:ext cx="3339548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b="1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销量占比</a:t>
              </a:r>
              <a:endParaRPr kumimoji="1" lang="zh-CN" altLang="en-US" sz="14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9236765" y="3529260"/>
            <a:ext cx="14908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销售额占比</a:t>
            </a:r>
            <a:endParaRPr kumimoji="1" lang="zh-CN" altLang="en-US" sz="16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263991" y="5915665"/>
            <a:ext cx="2016963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最受欢迎商品</a:t>
            </a:r>
            <a:r>
              <a:rPr lang="en-US" altLang="zh-CN" sz="16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SKU</a:t>
            </a:r>
            <a:r>
              <a:rPr lang="zh-CN" altLang="en-US" sz="16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）</a:t>
            </a:r>
            <a:endParaRPr lang="en-US" altLang="zh-CN" sz="16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aphicFrame>
        <p:nvGraphicFramePr>
          <p:cNvPr id="36" name="图表 35"/>
          <p:cNvGraphicFramePr/>
          <p:nvPr/>
        </p:nvGraphicFramePr>
        <p:xfrm>
          <a:off x="8028051" y="3805710"/>
          <a:ext cx="3639082" cy="2345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10090051" y="6196331"/>
            <a:ext cx="2171951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食品类：鳕鱼片、干脆面</a:t>
            </a:r>
            <a:endParaRPr lang="en-US" altLang="zh-CN" sz="9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饮品类：纯牛奶</a:t>
            </a:r>
            <a:endParaRPr lang="en-US" altLang="zh-CN" sz="9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9" name="组合 38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4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42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1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以体验说服客户，增加非房营收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04.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酒店语音</a:t>
            </a:r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AI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解决方案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7708947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智能客服让沟通不再耗时费力手忙脚乱</a:t>
            </a:r>
            <a:endParaRPr lang="en-US" altLang="zh-CN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ctangle 18"/>
          <p:cNvSpPr/>
          <p:nvPr/>
        </p:nvSpPr>
        <p:spPr>
          <a:xfrm>
            <a:off x="674915" y="2153606"/>
            <a:ext cx="5776430" cy="3064623"/>
          </a:xfrm>
          <a:prstGeom prst="rect">
            <a:avLst/>
          </a:prstGeom>
          <a:solidFill>
            <a:srgbClr val="02727E"/>
          </a:solidFill>
          <a:ln w="12700">
            <a:miter lim="400000"/>
          </a:ln>
          <a:effectLst>
            <a:outerShdw blurRad="101600" dist="76200" dir="2700000" rotWithShape="0">
              <a:srgbClr val="000000">
                <a:alpha val="40000"/>
              </a:srgbClr>
            </a:outerShdw>
          </a:effectLst>
        </p:spPr>
        <p:txBody>
          <a:bodyPr tIns="45720" bIns="45720" anchor="ctr"/>
          <a:lstStyle/>
          <a:p>
            <a:pPr>
              <a:defRPr sz="3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endParaRPr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8" name="矩形 3"/>
          <p:cNvSpPr txBox="1"/>
          <p:nvPr/>
        </p:nvSpPr>
        <p:spPr>
          <a:xfrm>
            <a:off x="3691384" y="2705207"/>
            <a:ext cx="2177304" cy="1323439"/>
          </a:xfrm>
          <a:prstGeom prst="rect">
            <a:avLst/>
          </a:prstGeom>
          <a:ln w="12700">
            <a:miter lim="400000"/>
          </a:ln>
        </p:spPr>
        <p:txBody>
          <a:bodyPr wrap="square" tIns="45720" bIns="45720">
            <a:spAutoFit/>
          </a:bodyPr>
          <a:lstStyle>
            <a:lvl1pPr algn="l" defTabSz="1828165">
              <a:defRPr sz="5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ctr"/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 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易小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智能语音</a:t>
            </a:r>
            <a:endParaRPr lang="en-US" altLang="zh-CN"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是泰基和讯飞联合开发的</a:t>
            </a:r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电话机器人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229" name="组合 2"/>
          <p:cNvGrpSpPr/>
          <p:nvPr/>
        </p:nvGrpSpPr>
        <p:grpSpPr>
          <a:xfrm>
            <a:off x="6904073" y="1828617"/>
            <a:ext cx="4939584" cy="3486397"/>
            <a:chOff x="-135357" y="-843547"/>
            <a:chExt cx="9879166" cy="6972793"/>
          </a:xfrm>
        </p:grpSpPr>
        <p:sp>
          <p:nvSpPr>
            <p:cNvPr id="209" name="Oval 160"/>
            <p:cNvSpPr/>
            <p:nvPr/>
          </p:nvSpPr>
          <p:spPr>
            <a:xfrm>
              <a:off x="0" y="-843547"/>
              <a:ext cx="1371364" cy="1371363"/>
            </a:xfrm>
            <a:prstGeom prst="ellipse">
              <a:avLst/>
            </a:prstGeom>
            <a:solidFill>
              <a:srgbClr val="2F5597"/>
            </a:solidFill>
            <a:ln w="254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sz="3600">
                  <a:solidFill>
                    <a:srgbClr val="2F559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>
                <a:solidFill>
                  <a:srgbClr val="2F5597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212" name="Group 174"/>
            <p:cNvGrpSpPr/>
            <p:nvPr/>
          </p:nvGrpSpPr>
          <p:grpSpPr>
            <a:xfrm>
              <a:off x="1853312" y="-721603"/>
              <a:ext cx="7890497" cy="1905857"/>
              <a:chOff x="-2" y="-843547"/>
              <a:chExt cx="7890496" cy="1905856"/>
            </a:xfrm>
          </p:grpSpPr>
          <p:sp>
            <p:nvSpPr>
              <p:cNvPr id="210" name="TextBox 175"/>
              <p:cNvSpPr txBox="1"/>
              <p:nvPr/>
            </p:nvSpPr>
            <p:spPr>
              <a:xfrm>
                <a:off x="-1" y="-843547"/>
                <a:ext cx="6967181" cy="9163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>
                <a:lvl1pPr algn="l" defTabSz="1828800"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r>
                  <a:rPr sz="180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到店确认</a:t>
                </a:r>
                <a:endParaRPr lang="zh-TW" altLang="en-US" sz="18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11" name="Rectangle 176"/>
              <p:cNvSpPr txBox="1"/>
              <p:nvPr/>
            </p:nvSpPr>
            <p:spPr>
              <a:xfrm>
                <a:off x="-2" y="-81704"/>
                <a:ext cx="7890496" cy="114401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>
                  <a:defRPr sz="240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电话</a:t>
                </a:r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机器人拨打当天到店的预订单，确认</a:t>
                </a: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客人是否按到店，以免造成空房损失</a:t>
                </a:r>
                <a:endParaRPr lang="zh-TW" altLang="zh-CN" sz="1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15" name="Group 177"/>
            <p:cNvGrpSpPr/>
            <p:nvPr/>
          </p:nvGrpSpPr>
          <p:grpSpPr>
            <a:xfrm>
              <a:off x="1824384" y="1766473"/>
              <a:ext cx="7872582" cy="1854180"/>
              <a:chOff x="-46843" y="-258135"/>
              <a:chExt cx="7872580" cy="1854179"/>
            </a:xfrm>
          </p:grpSpPr>
          <p:sp>
            <p:nvSpPr>
              <p:cNvPr id="213" name="TextBox 178"/>
              <p:cNvSpPr txBox="1"/>
              <p:nvPr/>
            </p:nvSpPr>
            <p:spPr>
              <a:xfrm>
                <a:off x="-46843" y="-258135"/>
                <a:ext cx="7872091" cy="9163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>
                <a:lvl1pPr algn="l" defTabSz="1828800"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r>
                  <a:rPr sz="18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退房确认</a:t>
                </a:r>
                <a:endParaRPr lang="zh-TW" altLang="en-US" sz="18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14" name="Rectangle 179"/>
              <p:cNvSpPr txBox="1"/>
              <p:nvPr/>
            </p:nvSpPr>
            <p:spPr>
              <a:xfrm>
                <a:off x="-30860" y="452030"/>
                <a:ext cx="7856597" cy="11440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>
                  <a:defRPr sz="240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电话</a:t>
                </a:r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机器人拨打当天即将退房的接待单，确认是否</a:t>
                </a: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续住</a:t>
                </a:r>
                <a:r>
                  <a:rPr lang="en-US" altLang="zh-CN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/</a:t>
                </a:r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退房</a:t>
                </a: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rPr>
                  <a:t>，尽早安排打扫，提升房间周转速度</a:t>
                </a:r>
                <a:endParaRPr sz="1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18" name="Group 177"/>
            <p:cNvGrpSpPr/>
            <p:nvPr/>
          </p:nvGrpSpPr>
          <p:grpSpPr>
            <a:xfrm>
              <a:off x="1950728" y="4238410"/>
              <a:ext cx="7488283" cy="1890836"/>
              <a:chOff x="332" y="189419"/>
              <a:chExt cx="7488282" cy="1890834"/>
            </a:xfrm>
          </p:grpSpPr>
          <p:sp>
            <p:nvSpPr>
              <p:cNvPr id="216" name="TextBox 178"/>
              <p:cNvSpPr txBox="1"/>
              <p:nvPr/>
            </p:nvSpPr>
            <p:spPr>
              <a:xfrm>
                <a:off x="332" y="189419"/>
                <a:ext cx="6979608" cy="9163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>
                <a:lvl1pPr algn="l" defTabSz="1828800"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r>
                  <a:rPr lang="zh-CN" altLang="en-US" sz="18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自动</a:t>
                </a:r>
                <a:r>
                  <a:rPr sz="1800" dirty="0"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同步</a:t>
                </a:r>
                <a:endParaRPr sz="18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17" name="Rectangle 179"/>
              <p:cNvSpPr txBox="1"/>
              <p:nvPr/>
            </p:nvSpPr>
            <p:spPr>
              <a:xfrm>
                <a:off x="332" y="936239"/>
                <a:ext cx="7488282" cy="11440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>
                <a:lvl1pPr algn="l" defTabSz="1828800">
                  <a:defRPr sz="2400">
                    <a:solidFill>
                      <a:srgbClr val="808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机器人</a:t>
                </a: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跟客人沟通</a:t>
                </a:r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的结果与PMS</a:t>
                </a:r>
                <a:r>
                  <a:rPr lang="zh-CN" altLang="en-US"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云端自动</a:t>
                </a:r>
                <a:r>
                  <a:rPr sz="1200" dirty="0">
                    <a:solidFill>
                      <a:sysClr val="windowText" lastClr="000000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sym typeface="Agency FB" panose="020B0503020202020204" pitchFamily="34" charset="0"/>
                  </a:rPr>
                  <a:t>同步</a:t>
                </a:r>
                <a:endParaRPr sz="1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19" name="Oval 160"/>
            <p:cNvSpPr/>
            <p:nvPr/>
          </p:nvSpPr>
          <p:spPr>
            <a:xfrm>
              <a:off x="-135357" y="1766473"/>
              <a:ext cx="1371363" cy="1371364"/>
            </a:xfrm>
            <a:prstGeom prst="ellipse">
              <a:avLst/>
            </a:prstGeom>
            <a:solidFill>
              <a:srgbClr val="C55A11"/>
            </a:solidFill>
            <a:ln w="254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sz="3600">
                  <a:solidFill>
                    <a:srgbClr val="C55A1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>
                <a:solidFill>
                  <a:srgbClr val="C55A1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224" name="组合 9"/>
            <p:cNvGrpSpPr/>
            <p:nvPr/>
          </p:nvGrpSpPr>
          <p:grpSpPr>
            <a:xfrm>
              <a:off x="24046" y="4174406"/>
              <a:ext cx="1371364" cy="1371364"/>
              <a:chOff x="0" y="0"/>
              <a:chExt cx="1371362" cy="1371362"/>
            </a:xfrm>
          </p:grpSpPr>
          <p:sp>
            <p:nvSpPr>
              <p:cNvPr id="220" name="Oval 160"/>
              <p:cNvSpPr/>
              <p:nvPr/>
            </p:nvSpPr>
            <p:spPr>
              <a:xfrm>
                <a:off x="0" y="0"/>
                <a:ext cx="1371363" cy="1371363"/>
              </a:xfrm>
              <a:prstGeom prst="ellipse">
                <a:avLst/>
              </a:prstGeom>
              <a:solidFill>
                <a:srgbClr val="898989"/>
              </a:solidFill>
              <a:ln w="254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20" tIns="45720" rIns="45720" bIns="45720" numCol="1" anchor="ctr">
                <a:noAutofit/>
              </a:bodyPr>
              <a:lstStyle/>
              <a:p>
                <a:pPr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endParaRPr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grpSp>
            <p:nvGrpSpPr>
              <p:cNvPr id="223" name="组合 100"/>
              <p:cNvGrpSpPr/>
              <p:nvPr/>
            </p:nvGrpSpPr>
            <p:grpSpPr>
              <a:xfrm>
                <a:off x="404206" y="392230"/>
                <a:ext cx="553490" cy="588121"/>
                <a:chOff x="0" y="0"/>
                <a:chExt cx="553488" cy="588120"/>
              </a:xfrm>
            </p:grpSpPr>
            <p:sp>
              <p:nvSpPr>
                <p:cNvPr id="221" name="Freeform 17"/>
                <p:cNvSpPr/>
                <p:nvPr/>
              </p:nvSpPr>
              <p:spPr>
                <a:xfrm>
                  <a:off x="-1" y="0"/>
                  <a:ext cx="505494" cy="3169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00"/>
                      </a:moveTo>
                      <a:lnTo>
                        <a:pt x="13755" y="0"/>
                      </a:lnTo>
                      <a:lnTo>
                        <a:pt x="13755" y="6581"/>
                      </a:lnTo>
                      <a:lnTo>
                        <a:pt x="0" y="6581"/>
                      </a:lnTo>
                      <a:lnTo>
                        <a:pt x="0" y="15019"/>
                      </a:lnTo>
                      <a:lnTo>
                        <a:pt x="13755" y="15019"/>
                      </a:lnTo>
                      <a:lnTo>
                        <a:pt x="13755" y="21600"/>
                      </a:lnTo>
                      <a:lnTo>
                        <a:pt x="21600" y="10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20" tIns="45720" rIns="45720" bIns="45720" numCol="1" anchor="t">
                  <a:noAutofit/>
                </a:bodyPr>
                <a:lstStyle/>
                <a:p>
                  <a:pPr>
                    <a:defRPr sz="3600" u="sng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微软雅黑" panose="020B0503020204020204" pitchFamily="34" charset="-122"/>
                    </a:defRPr>
                  </a:pPr>
                  <a:endParaRPr u="sng">
                    <a:solidFill>
                      <a:srgbClr val="FFFFFF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222" name="Freeform 18"/>
                <p:cNvSpPr/>
                <p:nvPr/>
              </p:nvSpPr>
              <p:spPr>
                <a:xfrm>
                  <a:off x="47995" y="276107"/>
                  <a:ext cx="505494" cy="3120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845" y="21600"/>
                      </a:moveTo>
                      <a:lnTo>
                        <a:pt x="7845" y="14914"/>
                      </a:lnTo>
                      <a:lnTo>
                        <a:pt x="21600" y="14914"/>
                      </a:lnTo>
                      <a:lnTo>
                        <a:pt x="21600" y="6686"/>
                      </a:lnTo>
                      <a:lnTo>
                        <a:pt x="7845" y="6686"/>
                      </a:lnTo>
                      <a:lnTo>
                        <a:pt x="7845" y="0"/>
                      </a:lnTo>
                      <a:lnTo>
                        <a:pt x="0" y="10629"/>
                      </a:lnTo>
                      <a:lnTo>
                        <a:pt x="7845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20" tIns="45720" rIns="45720" bIns="45720" numCol="1" anchor="t">
                  <a:noAutofit/>
                </a:bodyPr>
                <a:lstStyle/>
                <a:p>
                  <a:pPr>
                    <a:defRPr sz="3600" u="sng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微软雅黑" panose="020B0503020204020204" pitchFamily="34" charset="-122"/>
                    </a:defRPr>
                  </a:pPr>
                  <a:endParaRPr u="sng">
                    <a:solidFill>
                      <a:srgbClr val="FFFFFF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微软雅黑" panose="020B0503020204020204" pitchFamily="34" charset="-122"/>
                    <a:sym typeface="Agency FB" panose="020B0503020202020204" pitchFamily="34" charset="0"/>
                  </a:endParaRPr>
                </a:p>
              </p:txBody>
            </p:sp>
          </p:grpSp>
        </p:grpSp>
        <p:sp>
          <p:nvSpPr>
            <p:cNvPr id="225" name="Freeform 356"/>
            <p:cNvSpPr/>
            <p:nvPr/>
          </p:nvSpPr>
          <p:spPr>
            <a:xfrm>
              <a:off x="421990" y="-452545"/>
              <a:ext cx="508008" cy="589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77" y="0"/>
                  </a:moveTo>
                  <a:cubicBezTo>
                    <a:pt x="1223" y="0"/>
                    <a:pt x="1223" y="0"/>
                    <a:pt x="1223" y="0"/>
                  </a:cubicBezTo>
                  <a:cubicBezTo>
                    <a:pt x="543" y="0"/>
                    <a:pt x="0" y="345"/>
                    <a:pt x="0" y="919"/>
                  </a:cubicBezTo>
                  <a:cubicBezTo>
                    <a:pt x="0" y="18498"/>
                    <a:pt x="0" y="18498"/>
                    <a:pt x="0" y="18498"/>
                  </a:cubicBezTo>
                  <a:cubicBezTo>
                    <a:pt x="0" y="18957"/>
                    <a:pt x="543" y="19417"/>
                    <a:pt x="1223" y="19417"/>
                  </a:cubicBezTo>
                  <a:cubicBezTo>
                    <a:pt x="1902" y="19417"/>
                    <a:pt x="1902" y="19417"/>
                    <a:pt x="1902" y="19417"/>
                  </a:cubicBezTo>
                  <a:cubicBezTo>
                    <a:pt x="1902" y="20911"/>
                    <a:pt x="1902" y="20911"/>
                    <a:pt x="1902" y="20911"/>
                  </a:cubicBezTo>
                  <a:cubicBezTo>
                    <a:pt x="1902" y="21255"/>
                    <a:pt x="2445" y="21600"/>
                    <a:pt x="2989" y="21600"/>
                  </a:cubicBezTo>
                  <a:cubicBezTo>
                    <a:pt x="4755" y="21600"/>
                    <a:pt x="4755" y="21600"/>
                    <a:pt x="4755" y="21600"/>
                  </a:cubicBezTo>
                  <a:cubicBezTo>
                    <a:pt x="5434" y="21600"/>
                    <a:pt x="5977" y="21255"/>
                    <a:pt x="5977" y="20911"/>
                  </a:cubicBezTo>
                  <a:cubicBezTo>
                    <a:pt x="5977" y="19417"/>
                    <a:pt x="5977" y="19417"/>
                    <a:pt x="5977" y="19417"/>
                  </a:cubicBezTo>
                  <a:cubicBezTo>
                    <a:pt x="15894" y="19417"/>
                    <a:pt x="15894" y="19417"/>
                    <a:pt x="15894" y="19417"/>
                  </a:cubicBezTo>
                  <a:cubicBezTo>
                    <a:pt x="15894" y="20911"/>
                    <a:pt x="15894" y="20911"/>
                    <a:pt x="15894" y="20911"/>
                  </a:cubicBezTo>
                  <a:cubicBezTo>
                    <a:pt x="15894" y="21255"/>
                    <a:pt x="16438" y="21600"/>
                    <a:pt x="16981" y="21600"/>
                  </a:cubicBezTo>
                  <a:cubicBezTo>
                    <a:pt x="18747" y="21600"/>
                    <a:pt x="18747" y="21600"/>
                    <a:pt x="18747" y="21600"/>
                  </a:cubicBezTo>
                  <a:cubicBezTo>
                    <a:pt x="19426" y="21600"/>
                    <a:pt x="19834" y="21255"/>
                    <a:pt x="19834" y="20911"/>
                  </a:cubicBezTo>
                  <a:cubicBezTo>
                    <a:pt x="19834" y="19417"/>
                    <a:pt x="19834" y="19417"/>
                    <a:pt x="19834" y="19417"/>
                  </a:cubicBezTo>
                  <a:cubicBezTo>
                    <a:pt x="20377" y="19417"/>
                    <a:pt x="20377" y="19417"/>
                    <a:pt x="20377" y="19417"/>
                  </a:cubicBezTo>
                  <a:cubicBezTo>
                    <a:pt x="21057" y="19417"/>
                    <a:pt x="21600" y="18957"/>
                    <a:pt x="21600" y="18498"/>
                  </a:cubicBezTo>
                  <a:cubicBezTo>
                    <a:pt x="21600" y="919"/>
                    <a:pt x="21600" y="919"/>
                    <a:pt x="21600" y="919"/>
                  </a:cubicBezTo>
                  <a:cubicBezTo>
                    <a:pt x="21600" y="345"/>
                    <a:pt x="21057" y="0"/>
                    <a:pt x="20377" y="0"/>
                  </a:cubicBezTo>
                  <a:close/>
                  <a:moveTo>
                    <a:pt x="18204" y="18153"/>
                  </a:moveTo>
                  <a:cubicBezTo>
                    <a:pt x="17253" y="18153"/>
                    <a:pt x="16574" y="17579"/>
                    <a:pt x="16574" y="16774"/>
                  </a:cubicBezTo>
                  <a:cubicBezTo>
                    <a:pt x="16574" y="16085"/>
                    <a:pt x="17253" y="15511"/>
                    <a:pt x="18204" y="15511"/>
                  </a:cubicBezTo>
                  <a:cubicBezTo>
                    <a:pt x="19019" y="15511"/>
                    <a:pt x="19698" y="16085"/>
                    <a:pt x="19698" y="16774"/>
                  </a:cubicBezTo>
                  <a:cubicBezTo>
                    <a:pt x="19698" y="17579"/>
                    <a:pt x="19019" y="18153"/>
                    <a:pt x="18204" y="18153"/>
                  </a:cubicBezTo>
                  <a:close/>
                  <a:moveTo>
                    <a:pt x="5162" y="1149"/>
                  </a:moveTo>
                  <a:cubicBezTo>
                    <a:pt x="16438" y="1149"/>
                    <a:pt x="16438" y="1149"/>
                    <a:pt x="16438" y="1149"/>
                  </a:cubicBezTo>
                  <a:cubicBezTo>
                    <a:pt x="16709" y="1149"/>
                    <a:pt x="17117" y="1379"/>
                    <a:pt x="17117" y="1609"/>
                  </a:cubicBezTo>
                  <a:cubicBezTo>
                    <a:pt x="17117" y="1953"/>
                    <a:pt x="16709" y="2183"/>
                    <a:pt x="16438" y="2183"/>
                  </a:cubicBezTo>
                  <a:cubicBezTo>
                    <a:pt x="5162" y="2183"/>
                    <a:pt x="5162" y="2183"/>
                    <a:pt x="5162" y="2183"/>
                  </a:cubicBezTo>
                  <a:cubicBezTo>
                    <a:pt x="4891" y="2183"/>
                    <a:pt x="4483" y="1953"/>
                    <a:pt x="4483" y="1609"/>
                  </a:cubicBezTo>
                  <a:cubicBezTo>
                    <a:pt x="4483" y="1379"/>
                    <a:pt x="4891" y="1149"/>
                    <a:pt x="5162" y="1149"/>
                  </a:cubicBezTo>
                  <a:close/>
                  <a:moveTo>
                    <a:pt x="2038" y="4366"/>
                  </a:moveTo>
                  <a:cubicBezTo>
                    <a:pt x="2038" y="3791"/>
                    <a:pt x="2581" y="3332"/>
                    <a:pt x="3396" y="3332"/>
                  </a:cubicBezTo>
                  <a:cubicBezTo>
                    <a:pt x="18204" y="3332"/>
                    <a:pt x="18204" y="3332"/>
                    <a:pt x="18204" y="3332"/>
                  </a:cubicBezTo>
                  <a:cubicBezTo>
                    <a:pt x="19019" y="3332"/>
                    <a:pt x="19562" y="3791"/>
                    <a:pt x="19562" y="4366"/>
                  </a:cubicBezTo>
                  <a:cubicBezTo>
                    <a:pt x="19562" y="12064"/>
                    <a:pt x="19562" y="12064"/>
                    <a:pt x="19562" y="12064"/>
                  </a:cubicBezTo>
                  <a:cubicBezTo>
                    <a:pt x="19562" y="12638"/>
                    <a:pt x="19019" y="13098"/>
                    <a:pt x="18204" y="13098"/>
                  </a:cubicBezTo>
                  <a:cubicBezTo>
                    <a:pt x="3396" y="13098"/>
                    <a:pt x="3396" y="13098"/>
                    <a:pt x="3396" y="13098"/>
                  </a:cubicBezTo>
                  <a:cubicBezTo>
                    <a:pt x="2581" y="13098"/>
                    <a:pt x="2038" y="12638"/>
                    <a:pt x="2038" y="12064"/>
                  </a:cubicBezTo>
                  <a:lnTo>
                    <a:pt x="2038" y="4366"/>
                  </a:lnTo>
                  <a:close/>
                  <a:moveTo>
                    <a:pt x="3396" y="15511"/>
                  </a:moveTo>
                  <a:cubicBezTo>
                    <a:pt x="4211" y="15511"/>
                    <a:pt x="5026" y="16085"/>
                    <a:pt x="5026" y="16774"/>
                  </a:cubicBezTo>
                  <a:cubicBezTo>
                    <a:pt x="5026" y="17579"/>
                    <a:pt x="4211" y="18153"/>
                    <a:pt x="3396" y="18153"/>
                  </a:cubicBezTo>
                  <a:cubicBezTo>
                    <a:pt x="2581" y="18153"/>
                    <a:pt x="1902" y="17579"/>
                    <a:pt x="1902" y="16774"/>
                  </a:cubicBezTo>
                  <a:cubicBezTo>
                    <a:pt x="1902" y="16085"/>
                    <a:pt x="2581" y="15511"/>
                    <a:pt x="3396" y="15511"/>
                  </a:cubicBezTo>
                  <a:close/>
                  <a:moveTo>
                    <a:pt x="15758" y="16889"/>
                  </a:moveTo>
                  <a:cubicBezTo>
                    <a:pt x="15758" y="17119"/>
                    <a:pt x="15623" y="17349"/>
                    <a:pt x="15351" y="17349"/>
                  </a:cubicBezTo>
                  <a:cubicBezTo>
                    <a:pt x="6249" y="17349"/>
                    <a:pt x="6249" y="17349"/>
                    <a:pt x="6249" y="17349"/>
                  </a:cubicBezTo>
                  <a:cubicBezTo>
                    <a:pt x="5977" y="17349"/>
                    <a:pt x="5842" y="17119"/>
                    <a:pt x="5842" y="16889"/>
                  </a:cubicBezTo>
                  <a:cubicBezTo>
                    <a:pt x="5842" y="16660"/>
                    <a:pt x="5842" y="16660"/>
                    <a:pt x="5842" y="16660"/>
                  </a:cubicBezTo>
                  <a:cubicBezTo>
                    <a:pt x="5842" y="16430"/>
                    <a:pt x="5977" y="16315"/>
                    <a:pt x="6249" y="16315"/>
                  </a:cubicBezTo>
                  <a:cubicBezTo>
                    <a:pt x="15351" y="16315"/>
                    <a:pt x="15351" y="16315"/>
                    <a:pt x="15351" y="16315"/>
                  </a:cubicBezTo>
                  <a:cubicBezTo>
                    <a:pt x="15623" y="16315"/>
                    <a:pt x="15758" y="16430"/>
                    <a:pt x="15758" y="16660"/>
                  </a:cubicBezTo>
                  <a:lnTo>
                    <a:pt x="15758" y="1688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 u="sng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 u="sng">
                <a:solidFill>
                  <a:srgbClr val="FFFFFF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grpSp>
          <p:nvGrpSpPr>
            <p:cNvPr id="228" name="组合 10"/>
            <p:cNvGrpSpPr/>
            <p:nvPr/>
          </p:nvGrpSpPr>
          <p:grpSpPr>
            <a:xfrm>
              <a:off x="84478" y="2016310"/>
              <a:ext cx="931691" cy="867490"/>
              <a:chOff x="-136633" y="-193153"/>
              <a:chExt cx="931689" cy="867489"/>
            </a:xfrm>
          </p:grpSpPr>
          <p:sp>
            <p:nvSpPr>
              <p:cNvPr id="226" name="Freeform 56"/>
              <p:cNvSpPr/>
              <p:nvPr/>
            </p:nvSpPr>
            <p:spPr>
              <a:xfrm>
                <a:off x="-136633" y="-193153"/>
                <a:ext cx="931689" cy="867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94" y="0"/>
                      <a:pt x="0" y="4894"/>
                      <a:pt x="0" y="10800"/>
                    </a:cubicBezTo>
                    <a:cubicBezTo>
                      <a:pt x="0" y="16706"/>
                      <a:pt x="4894" y="21600"/>
                      <a:pt x="10800" y="21600"/>
                    </a:cubicBezTo>
                    <a:cubicBezTo>
                      <a:pt x="16706" y="21600"/>
                      <a:pt x="21600" y="16706"/>
                      <a:pt x="21600" y="10800"/>
                    </a:cubicBezTo>
                    <a:cubicBezTo>
                      <a:pt x="21600" y="4894"/>
                      <a:pt x="16706" y="0"/>
                      <a:pt x="10800" y="0"/>
                    </a:cubicBezTo>
                    <a:close/>
                    <a:moveTo>
                      <a:pt x="10800" y="19069"/>
                    </a:moveTo>
                    <a:cubicBezTo>
                      <a:pt x="6244" y="19069"/>
                      <a:pt x="2531" y="15356"/>
                      <a:pt x="2531" y="10800"/>
                    </a:cubicBezTo>
                    <a:cubicBezTo>
                      <a:pt x="2531" y="6244"/>
                      <a:pt x="6244" y="2531"/>
                      <a:pt x="10800" y="2531"/>
                    </a:cubicBezTo>
                    <a:cubicBezTo>
                      <a:pt x="15356" y="2531"/>
                      <a:pt x="19069" y="6244"/>
                      <a:pt x="19069" y="10800"/>
                    </a:cubicBezTo>
                    <a:cubicBezTo>
                      <a:pt x="19069" y="15356"/>
                      <a:pt x="15356" y="19069"/>
                      <a:pt x="10800" y="19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endParaRPr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  <p:sp>
            <p:nvSpPr>
              <p:cNvPr id="227" name="Freeform 57"/>
              <p:cNvSpPr/>
              <p:nvPr/>
            </p:nvSpPr>
            <p:spPr>
              <a:xfrm>
                <a:off x="255136" y="15162"/>
                <a:ext cx="299253" cy="3865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348" y="0"/>
                    </a:moveTo>
                    <a:lnTo>
                      <a:pt x="0" y="0"/>
                    </a:lnTo>
                    <a:lnTo>
                      <a:pt x="0" y="15840"/>
                    </a:lnTo>
                    <a:lnTo>
                      <a:pt x="19151" y="21600"/>
                    </a:lnTo>
                    <a:lnTo>
                      <a:pt x="21600" y="16640"/>
                    </a:lnTo>
                    <a:lnTo>
                      <a:pt x="7348" y="12480"/>
                    </a:lnTo>
                    <a:lnTo>
                      <a:pt x="7348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>
                  <a:defRPr sz="36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endParaRPr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p:grpSp>
      </p:grpSp>
      <p:sp>
        <p:nvSpPr>
          <p:cNvPr id="241" name="文本框 11"/>
          <p:cNvSpPr txBox="1"/>
          <p:nvPr/>
        </p:nvSpPr>
        <p:spPr>
          <a:xfrm>
            <a:off x="3350937" y="4031043"/>
            <a:ext cx="3663054" cy="338554"/>
          </a:xfrm>
          <a:prstGeom prst="rect">
            <a:avLst/>
          </a:prstGeom>
          <a:ln w="12700">
            <a:miter lim="400000"/>
          </a:ln>
        </p:spPr>
        <p:txBody>
          <a:bodyPr tIns="45720" bIns="45720">
            <a:spAutoFit/>
          </a:bodyPr>
          <a:lstStyle>
            <a:lvl1pPr algn="l" defTabSz="1828165">
              <a:defRPr sz="3200">
                <a:solidFill>
                  <a:srgbClr val="8FAAD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rPr sz="16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自动</a:t>
            </a:r>
            <a:r>
              <a:rPr lang="zh-CN" altLang="en-US" sz="16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电话</a:t>
            </a:r>
            <a:r>
              <a:rPr sz="16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外呼，无需</a:t>
            </a:r>
            <a:r>
              <a:rPr lang="zh-CN" altLang="en-US" sz="16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人工</a:t>
            </a:r>
            <a:r>
              <a:rPr sz="16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拨打</a:t>
            </a:r>
            <a:endParaRPr sz="16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77" name="流程图: 联系 4"/>
          <p:cNvSpPr/>
          <p:nvPr/>
        </p:nvSpPr>
        <p:spPr>
          <a:xfrm>
            <a:off x="813171" y="2429079"/>
            <a:ext cx="2505699" cy="246435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101600" dist="76200" dir="2700000" rotWithShape="0">
              <a:srgbClr val="000000">
                <a:alpha val="40000"/>
              </a:srgbClr>
            </a:outerShdw>
          </a:effectLst>
        </p:spPr>
        <p:txBody>
          <a:bodyPr tIns="45720" bIns="45720" anchor="ctr"/>
          <a:lstStyle/>
          <a:p>
            <a:pPr defTabSz="914400">
              <a:defRPr sz="38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19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pic>
        <p:nvPicPr>
          <p:cNvPr id="76" name="内容占位符 10" descr="内容占位符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1761" y="2812459"/>
            <a:ext cx="1532274" cy="16517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9" name="组合 28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30" name="组合 29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35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3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2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易小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AI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智能语音解放前台重复沟通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到店确认"/>
          <p:cNvSpPr/>
          <p:nvPr/>
        </p:nvSpPr>
        <p:spPr>
          <a:xfrm>
            <a:off x="2690190" y="1656479"/>
            <a:ext cx="1823770" cy="17755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到店</a:t>
            </a:r>
            <a:endParaRPr lang="en-US"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确认</a:t>
            </a:r>
            <a:endParaRPr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77" name="催退确认"/>
          <p:cNvSpPr/>
          <p:nvPr/>
        </p:nvSpPr>
        <p:spPr>
          <a:xfrm>
            <a:off x="4954693" y="1719979"/>
            <a:ext cx="1823770" cy="177557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催退</a:t>
            </a:r>
            <a:endParaRPr lang="en-US"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确认</a:t>
            </a:r>
            <a:endParaRPr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6" name="新增会员售卡量"/>
          <p:cNvSpPr/>
          <p:nvPr/>
        </p:nvSpPr>
        <p:spPr>
          <a:xfrm>
            <a:off x="249381" y="417957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会员</a:t>
            </a:r>
            <a:endParaRPr lang="en-US"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售卡</a:t>
            </a:r>
            <a:endParaRPr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7" name="提升服务品质"/>
          <p:cNvSpPr/>
          <p:nvPr/>
        </p:nvSpPr>
        <p:spPr>
          <a:xfrm>
            <a:off x="2456844" y="417957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sz="250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提升服务品质</a:t>
            </a:r>
            <a:endParaRPr sz="250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8" name="新增APP下载量"/>
          <p:cNvSpPr/>
          <p:nvPr/>
        </p:nvSpPr>
        <p:spPr>
          <a:xfrm>
            <a:off x="4664306" y="417957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lang="zh-CN" altLang="en-US"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移动端发展</a:t>
            </a:r>
            <a:endParaRPr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89" name="门店个性化服务"/>
          <p:cNvSpPr/>
          <p:nvPr/>
        </p:nvSpPr>
        <p:spPr>
          <a:xfrm>
            <a:off x="6871769" y="4179573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defTabSz="457200">
              <a:defRPr sz="50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门店</a:t>
            </a:r>
            <a:endParaRPr lang="en-US"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sz="25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个性化服务</a:t>
            </a:r>
            <a:endParaRPr sz="25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90" name="无需做重复性确认工作"/>
          <p:cNvSpPr txBox="1"/>
          <p:nvPr/>
        </p:nvSpPr>
        <p:spPr>
          <a:xfrm>
            <a:off x="7972108" y="3060056"/>
            <a:ext cx="4219893" cy="1282402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>
              <a:defRPr sz="3500">
                <a:solidFill>
                  <a:srgbClr val="FFFFFF"/>
                </a:solidFill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让前台从简单重复的</a:t>
            </a:r>
            <a:endParaRPr lang="en-US" altLang="zh-CN" sz="2000" dirty="0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繁琐工作中解脱出来，</a:t>
            </a:r>
            <a:endParaRPr lang="en-US" altLang="zh-CN" sz="2000" dirty="0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sz="2000" dirty="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用来提升酒店服务品质与销售工作</a:t>
            </a:r>
            <a:endParaRPr lang="zh-CN" altLang="en-US" sz="2000" dirty="0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  <a:p>
            <a:endParaRPr sz="2000" dirty="0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" name="乘 1"/>
          <p:cNvSpPr/>
          <p:nvPr/>
        </p:nvSpPr>
        <p:spPr>
          <a:xfrm>
            <a:off x="3433366" y="3584751"/>
            <a:ext cx="426720" cy="348615"/>
          </a:xfrm>
          <a:prstGeom prst="mathMultiply">
            <a:avLst/>
          </a:prstGeom>
          <a:solidFill>
            <a:srgbClr val="31859C"/>
          </a:solidFill>
          <a:ln w="3175" cap="rnd">
            <a:noFill/>
            <a:bevel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16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Neue Medium" panose="02000503000000020004"/>
              <a:sym typeface="Agency FB" panose="020B0503020202020204" pitchFamily="34" charset="0"/>
            </a:endParaRPr>
          </a:p>
        </p:txBody>
      </p:sp>
      <p:sp>
        <p:nvSpPr>
          <p:cNvPr id="22" name="乘 21"/>
          <p:cNvSpPr/>
          <p:nvPr/>
        </p:nvSpPr>
        <p:spPr>
          <a:xfrm>
            <a:off x="5653218" y="3548907"/>
            <a:ext cx="426720" cy="348615"/>
          </a:xfrm>
          <a:prstGeom prst="mathMultiply">
            <a:avLst/>
          </a:prstGeom>
          <a:solidFill>
            <a:srgbClr val="31859C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16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Helvetica Neue Medium" panose="02000503000000020004"/>
              <a:sym typeface="Agency FB" panose="020B0503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 flipH="1">
                <a:off x="632667" y="6031853"/>
                <a:ext cx="985695" cy="363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n w="66675">
                            <a:solidFill>
                              <a:srgbClr val="00A2FF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Cambria Math" panose="02040503050406030204" charset="0"/>
                          <a:ea typeface="Cambria Math" panose="02040503050406030204" charset="0"/>
                          <a:cs typeface="Cambria Math" panose="02040503050406030204" charset="0"/>
                          <a:sym typeface="Agency FB" panose="020B0503020202020204" pitchFamily="34" charset="0"/>
                        </a:rPr>
                        <m:t>√</m:t>
                      </m:r>
                    </m:oMath>
                  </m:oMathPara>
                </a14:m>
                <a:endParaRPr lang="zh-CN" altLang="en-US" sz="2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32667" y="6031853"/>
                <a:ext cx="985695" cy="363882"/>
              </a:xfrm>
              <a:prstGeom prst="rect">
                <a:avLst/>
              </a:prstGeom>
              <a:blipFill rotWithShape="1">
                <a:blip r:embed="rId1"/>
                <a:stretch>
                  <a:fillRect l="-21" t="-171" r="39" b="4"/>
                </a:stretch>
              </a:blip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 flipH="1">
                <a:off x="2923468" y="6062728"/>
                <a:ext cx="985695" cy="363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n w="66675">
                            <a:solidFill>
                              <a:srgbClr val="00A2FF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Cambria Math" panose="02040503050406030204" charset="0"/>
                          <a:ea typeface="Cambria Math" panose="02040503050406030204" charset="0"/>
                          <a:cs typeface="Cambria Math" panose="02040503050406030204" charset="0"/>
                          <a:sym typeface="Agency FB" panose="020B0503020202020204" pitchFamily="34" charset="0"/>
                        </a:rPr>
                        <m:t>√</m:t>
                      </m:r>
                    </m:oMath>
                  </m:oMathPara>
                </a14:m>
                <a:endParaRPr lang="zh-CN" altLang="en-US" sz="2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923468" y="6062728"/>
                <a:ext cx="985695" cy="363882"/>
              </a:xfrm>
              <a:prstGeom prst="rect">
                <a:avLst/>
              </a:prstGeom>
              <a:blipFill rotWithShape="1">
                <a:blip r:embed="rId2"/>
                <a:stretch>
                  <a:fillRect l="-57" t="-105" r="10" b="113"/>
                </a:stretch>
              </a:blip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 flipH="1">
                <a:off x="5095451" y="6031853"/>
                <a:ext cx="985695" cy="363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n w="66675">
                            <a:solidFill>
                              <a:srgbClr val="00A2FF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Cambria Math" panose="02040503050406030204" charset="0"/>
                          <a:ea typeface="Cambria Math" panose="02040503050406030204" charset="0"/>
                          <a:cs typeface="Cambria Math" panose="02040503050406030204" charset="0"/>
                          <a:sym typeface="Agency FB" panose="020B0503020202020204" pitchFamily="34" charset="0"/>
                        </a:rPr>
                        <m:t>√</m:t>
                      </m:r>
                    </m:oMath>
                  </m:oMathPara>
                </a14:m>
                <a:endParaRPr lang="zh-CN" altLang="en-US" sz="2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095451" y="6031853"/>
                <a:ext cx="985695" cy="363882"/>
              </a:xfrm>
              <a:prstGeom prst="rect">
                <a:avLst/>
              </a:prstGeom>
              <a:blipFill rotWithShape="1">
                <a:blip r:embed="rId3"/>
                <a:stretch>
                  <a:fillRect l="-21" t="-171" r="39" b="4"/>
                </a:stretch>
              </a:blip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 flipH="1">
                <a:off x="7162570" y="6031853"/>
                <a:ext cx="985695" cy="3638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200" i="1" smtClean="0">
                          <a:ln w="66675">
                            <a:solidFill>
                              <a:srgbClr val="00A2FF"/>
                            </a:solidFill>
                          </a:ln>
                          <a:solidFill>
                            <a:sysClr val="windowText" lastClr="000000"/>
                          </a:solidFill>
                          <a:latin typeface="Cambria Math" panose="02040503050406030204" charset="0"/>
                          <a:ea typeface="Cambria Math" panose="02040503050406030204" charset="0"/>
                          <a:cs typeface="Cambria Math" panose="02040503050406030204" charset="0"/>
                          <a:sym typeface="Agency FB" panose="020B0503020202020204" pitchFamily="34" charset="0"/>
                        </a:rPr>
                        <m:t>√</m:t>
                      </m:r>
                    </m:oMath>
                  </m:oMathPara>
                </a14:m>
                <a:endParaRPr lang="zh-CN" altLang="en-US" sz="2200" dirty="0">
                  <a:solidFill>
                    <a:sysClr val="windowText" lastClr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162570" y="6031853"/>
                <a:ext cx="985695" cy="363882"/>
              </a:xfrm>
              <a:prstGeom prst="rect">
                <a:avLst/>
              </a:prstGeom>
              <a:blipFill rotWithShape="1">
                <a:blip r:embed="rId4"/>
                <a:stretch>
                  <a:fillRect l="-41" t="-171" r="59" b="4"/>
                </a:stretch>
              </a:blipFill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/>
          <p:cNvSpPr/>
          <p:nvPr/>
        </p:nvSpPr>
        <p:spPr>
          <a:xfrm>
            <a:off x="2923468" y="1093138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平均每天节约前台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3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小时的拨打电话时间（按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100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间客房计算）</a:t>
            </a:r>
            <a:endParaRPr lang="zh-CN" altLang="en-US" sz="20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19" name="组合 18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2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2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1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易小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AI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智能语音进一步提升前台效率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6" name="表格 7"/>
          <p:cNvGraphicFramePr/>
          <p:nvPr/>
        </p:nvGraphicFramePr>
        <p:xfrm>
          <a:off x="688149" y="2352444"/>
          <a:ext cx="5167314" cy="212289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583657"/>
                <a:gridCol w="2583657"/>
              </a:tblGrid>
              <a:tr h="401545">
                <a:tc>
                  <a:txBody>
                    <a:bodyPr/>
                    <a:lstStyle/>
                    <a:p>
                      <a:pPr algn="ctr" defTabSz="18288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项目</a:t>
                      </a:r>
                      <a:endParaRPr sz="1800" b="1" dirty="0">
                        <a:solidFill>
                          <a:srgbClr val="FFFFFF"/>
                        </a:solidFill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>
                    <a:solidFill>
                      <a:srgbClr val="03727E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18288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 err="1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费用</a:t>
                      </a:r>
                      <a:endParaRPr sz="1800" b="1" dirty="0">
                        <a:solidFill>
                          <a:srgbClr val="FFFFFF"/>
                        </a:solidFill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>
                    <a:solidFill>
                      <a:srgbClr val="03727E"/>
                    </a:solidFill>
                  </a:tcPr>
                </a:tc>
              </a:tr>
              <a:tr h="401545"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2条电信中继线</a:t>
                      </a:r>
                      <a:r>
                        <a:rPr lang="zh-CN" altLang="en-US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月租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200元/月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379360">
                <a:tc>
                  <a:txBody>
                    <a:bodyPr/>
                    <a:lstStyle/>
                    <a:p>
                      <a:pPr algn="l" defTabSz="1828800">
                        <a:defRPr sz="1800"/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通话费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0.22元/</a:t>
                      </a:r>
                      <a:r>
                        <a:rPr lang="zh-CN" altLang="en-US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分钟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346083"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 sz="180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594360">
                <a:tc>
                  <a:txBody>
                    <a:bodyPr/>
                    <a:lstStyle/>
                    <a:p>
                      <a:pPr marL="0" marR="0" indent="0" algn="l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总体话费</a:t>
                      </a:r>
                      <a:r>
                        <a:rPr lang="zh-CN" altLang="en-US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（按每天</a:t>
                      </a:r>
                      <a:r>
                        <a:rPr lang="en-US" altLang="zh-CN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50</a:t>
                      </a:r>
                      <a:r>
                        <a:rPr lang="zh-CN" altLang="en-US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分钟电话外呼预估）</a:t>
                      </a:r>
                      <a:endParaRPr lang="zh-CN" altLang="en-US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530元/月</a:t>
                      </a:r>
                      <a:r>
                        <a:rPr lang="zh-CN" altLang="en-US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*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</a:tbl>
          </a:graphicData>
        </a:graphic>
      </p:graphicFrame>
      <p:graphicFrame>
        <p:nvGraphicFramePr>
          <p:cNvPr id="348" name="表格 12"/>
          <p:cNvGraphicFramePr/>
          <p:nvPr/>
        </p:nvGraphicFramePr>
        <p:xfrm>
          <a:off x="6592285" y="2352444"/>
          <a:ext cx="5167312" cy="212289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583656"/>
                <a:gridCol w="2583656"/>
              </a:tblGrid>
              <a:tr h="401545">
                <a:tc>
                  <a:txBody>
                    <a:bodyPr/>
                    <a:lstStyle/>
                    <a:p>
                      <a:pPr algn="l" defTabSz="18288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项目</a:t>
                      </a:r>
                      <a:endParaRPr sz="1800" b="1" dirty="0">
                        <a:solidFill>
                          <a:srgbClr val="FFFFFF"/>
                        </a:solidFill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>
                    <a:solidFill>
                      <a:srgbClr val="03727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18288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费用</a:t>
                      </a:r>
                      <a:endParaRPr sz="1800" b="1" dirty="0">
                        <a:solidFill>
                          <a:srgbClr val="FFFFFF"/>
                        </a:solidFill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>
                    <a:solidFill>
                      <a:srgbClr val="03727E"/>
                    </a:solidFill>
                  </a:tcPr>
                </a:tc>
              </a:tr>
              <a:tr h="401545"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2路云上中继线</a:t>
                      </a:r>
                      <a:r>
                        <a:rPr lang="zh-CN" altLang="en-US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月租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lang="en-US" altLang="zh-CN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16</a:t>
                      </a: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元/月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379360">
                <a:tc>
                  <a:txBody>
                    <a:bodyPr/>
                    <a:lstStyle/>
                    <a:p>
                      <a:pPr algn="l" defTabSz="1828800">
                        <a:defRPr sz="1800"/>
                      </a:pPr>
                      <a:r>
                        <a:rPr sz="180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通话费</a:t>
                      </a:r>
                      <a:endParaRPr sz="1800"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0.</a:t>
                      </a:r>
                      <a:r>
                        <a:rPr lang="en-US" altLang="zh-CN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09</a:t>
                      </a: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元/分钟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346083"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 sz="180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endParaRPr sz="180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  <a:tr h="594360">
                <a:tc>
                  <a:txBody>
                    <a:bodyPr/>
                    <a:lstStyle/>
                    <a:p>
                      <a:pPr marL="0" marR="0" indent="0" algn="l" defTabSz="18288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总体话费</a:t>
                      </a:r>
                      <a:r>
                        <a:rPr lang="zh-CN" altLang="en-US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（按每天</a:t>
                      </a:r>
                      <a:r>
                        <a:rPr lang="en-US" altLang="zh-CN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50</a:t>
                      </a:r>
                      <a:r>
                        <a:rPr lang="zh-CN" altLang="en-US" sz="1800" u="none" strike="noStrike" cap="none" spc="0" baseline="0" dirty="0">
                          <a:uFillTx/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分钟电话外呼预估）</a:t>
                      </a:r>
                      <a:endParaRPr lang="zh-CN" altLang="en-US" sz="18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gency FB" panose="020B0503020202020204" pitchFamily="34" charset="0"/>
                        <a:ea typeface="微软雅黑" panose="020B0503020204020204" pitchFamily="34" charset="-122"/>
                        <a:cs typeface="等线" panose="02010600030101010101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  <a:tc>
                  <a:txBody>
                    <a:bodyPr/>
                    <a:lstStyle/>
                    <a:p>
                      <a:pPr algn="l" defTabSz="1828800">
                        <a:defRPr sz="3600"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  <a:sym typeface="等线" panose="02010600030101010101" charset="-122"/>
                        </a:defRPr>
                      </a:pP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1</a:t>
                      </a:r>
                      <a:r>
                        <a:rPr lang="en-US" altLang="zh-CN"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51</a:t>
                      </a:r>
                      <a:r>
                        <a:rPr sz="1800" dirty="0">
                          <a:latin typeface="Agency FB" panose="020B0503020202020204" pitchFamily="34" charset="0"/>
                          <a:ea typeface="微软雅黑" panose="020B0503020204020204" pitchFamily="34" charset="-122"/>
                          <a:sym typeface="Agency FB" panose="020B0503020202020204" pitchFamily="34" charset="0"/>
                        </a:rPr>
                        <a:t>元/月*</a:t>
                      </a:r>
                      <a:endParaRPr sz="1800" dirty="0">
                        <a:latin typeface="Agency FB" panose="020B0503020202020204" pitchFamily="34" charset="0"/>
                        <a:ea typeface="微软雅黑" panose="020B0503020204020204" pitchFamily="34" charset="-122"/>
                        <a:sym typeface="Agency FB" panose="020B0503020202020204" pitchFamily="34" charset="0"/>
                      </a:endParaRPr>
                    </a:p>
                  </a:txBody>
                  <a:tcPr marL="22860" marR="22860" marT="22860" marB="22860" horzOverflow="overflow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104153" y="6267933"/>
            <a:ext cx="11077071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1"/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以上案例为上海电信门店案例： 易小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智能语音</a:t>
            </a:r>
            <a:r>
              <a:rPr lang="en-US" altLang="zh-CN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+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云端电话为门店每月</a:t>
            </a:r>
            <a:r>
              <a:rPr lang="zh-CN" altLang="en-US" sz="27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节省</a:t>
            </a:r>
            <a:r>
              <a:rPr lang="en-US" altLang="zh-CN" sz="27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379</a:t>
            </a:r>
            <a:r>
              <a:rPr lang="zh-CN" altLang="en-US" sz="27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元</a:t>
            </a:r>
            <a:r>
              <a:rPr lang="zh-CN" altLang="en-US" sz="20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rPr>
              <a:t>电话费支出</a:t>
            </a:r>
            <a:endParaRPr lang="zh-CN" altLang="en-US" sz="2000" dirty="0">
              <a:latin typeface="Agency FB" panose="020B0503020202020204" pitchFamily="34" charset="0"/>
              <a:ea typeface="微软雅黑" panose="020B0503020204020204" pitchFamily="34" charset="-122"/>
              <a:cs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5994402" y="2980958"/>
            <a:ext cx="458943" cy="489109"/>
          </a:xfrm>
          <a:prstGeom prst="rightArrow">
            <a:avLst/>
          </a:prstGeom>
          <a:solidFill>
            <a:srgbClr val="03727E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zh-CN" altLang="en-US" sz="160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78893" y="1649947"/>
            <a:ext cx="7399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上线易小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智能语音的门店，可以选择从云端呼出电话，资费更便宜，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还能节约本地电话中继线月租费用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1" name="96% 确认率"/>
          <p:cNvSpPr/>
          <p:nvPr/>
        </p:nvSpPr>
        <p:spPr>
          <a:xfrm>
            <a:off x="4031898" y="4531656"/>
            <a:ext cx="1823770" cy="1775576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96%</a:t>
            </a:r>
            <a:b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</a:br>
            <a:r>
              <a:rPr sz="2000" dirty="0" err="1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确认率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2" name="98% 使用满意度"/>
          <p:cNvSpPr/>
          <p:nvPr/>
        </p:nvSpPr>
        <p:spPr>
          <a:xfrm>
            <a:off x="6687267" y="4531503"/>
            <a:ext cx="1808798" cy="1775778"/>
          </a:xfrm>
          <a:prstGeom prst="ellipse">
            <a:avLst/>
          </a:prstGeom>
          <a:solidFill>
            <a:srgbClr val="03727E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228600">
              <a:defRPr sz="4800" b="0">
                <a:solidFill>
                  <a:srgbClr val="FFFFFF"/>
                </a:solidFill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pPr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98%</a:t>
            </a:r>
            <a:b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</a:br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使用</a:t>
            </a:r>
            <a:r>
              <a:rPr lang="zh-TW" altLang="en-US"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满意</a:t>
            </a:r>
            <a:r>
              <a:rPr sz="20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度</a:t>
            </a:r>
            <a:endParaRPr sz="20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6997" y="523461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rPr>
              <a:t>华住直营店使用情况 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14" name="组合 13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1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1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6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易小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AI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智能语音降低门店话费成本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试点案例"/>
          <p:cNvSpPr txBox="1">
            <a:spLocks noGrp="1"/>
          </p:cNvSpPr>
          <p:nvPr>
            <p:ph type="title" idx="4294967295"/>
          </p:nvPr>
        </p:nvSpPr>
        <p:spPr>
          <a:xfrm>
            <a:off x="836534" y="-668337"/>
            <a:ext cx="10112375" cy="6683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8000">
                <a:solidFill>
                  <a:srgbClr val="FFFFFF"/>
                </a:solidFill>
                <a:latin typeface="冬青黑体简体中文 W6" panose="020B0300000000000000" charset="-122"/>
                <a:ea typeface="冬青黑体简体中文 W6" panose="020B0300000000000000" charset="-122"/>
                <a:cs typeface="冬青黑体简体中文 W6" panose="020B0300000000000000" charset="-122"/>
                <a:sym typeface="冬青黑体简体中文 W6" panose="020B0300000000000000" charset="-122"/>
              </a:defRPr>
            </a:lvl1pPr>
          </a:lstStyle>
          <a:p>
            <a:r>
              <a:rPr lang="zh-CN" altLang="en-US" sz="300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gency FB" panose="020B0503020202020204" pitchFamily="34" charset="0"/>
              </a:rPr>
              <a:t>案例</a:t>
            </a:r>
            <a:endParaRPr lang="zh-CN" altLang="en-US" sz="3000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14" name="Rectangle 20"/>
          <p:cNvSpPr/>
          <p:nvPr/>
        </p:nvSpPr>
        <p:spPr>
          <a:xfrm>
            <a:off x="0" y="2976439"/>
            <a:ext cx="12192000" cy="1611826"/>
          </a:xfrm>
          <a:prstGeom prst="rect">
            <a:avLst/>
          </a:prstGeom>
          <a:solidFill>
            <a:srgbClr val="02727E"/>
          </a:solidFill>
          <a:ln w="12700">
            <a:miter lim="400000"/>
          </a:ln>
        </p:spPr>
        <p:txBody>
          <a:bodyPr tIns="45720" bIns="45720" anchor="ctr"/>
          <a:lstStyle/>
          <a:p>
            <a:pPr>
              <a:defRPr sz="3600">
                <a:solidFill>
                  <a:srgbClr val="76717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>
              <a:latin typeface="Agency FB" panose="020B0503020202020204" pitchFamily="34" charset="0"/>
              <a:ea typeface="微软雅黑" panose="020B0503020204020204" pitchFamily="34" charset="-122"/>
              <a:cs typeface="Calibri" panose="020F0502020204030204"/>
              <a:sym typeface="Agency FB" panose="020B0503020202020204" pitchFamily="34" charset="0"/>
            </a:endParaRPr>
          </a:p>
        </p:txBody>
      </p:sp>
      <p:grpSp>
        <p:nvGrpSpPr>
          <p:cNvPr id="317" name="Group 4"/>
          <p:cNvGrpSpPr/>
          <p:nvPr/>
        </p:nvGrpSpPr>
        <p:grpSpPr>
          <a:xfrm>
            <a:off x="721953" y="3149987"/>
            <a:ext cx="3149425" cy="1077218"/>
            <a:chOff x="0" y="0"/>
            <a:chExt cx="6298847" cy="2154434"/>
          </a:xfrm>
        </p:grpSpPr>
        <p:sp>
          <p:nvSpPr>
            <p:cNvPr id="315" name="TextBox 21"/>
            <p:cNvSpPr txBox="1"/>
            <p:nvPr/>
          </p:nvSpPr>
          <p:spPr>
            <a:xfrm>
              <a:off x="0" y="0"/>
              <a:ext cx="2009577" cy="2154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l" defTabSz="1828800">
                <a:defRPr sz="6400">
                  <a:solidFill>
                    <a:srgbClr val="FFE699"/>
                  </a:solidFill>
                  <a:latin typeface="Lato Black"/>
                  <a:ea typeface="Lato Black"/>
                  <a:cs typeface="Lato Black"/>
                  <a:sym typeface="Lato Black"/>
                </a:defRPr>
              </a:lvl1pPr>
            </a:lstStyle>
            <a:p>
              <a:r>
                <a:rPr sz="320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到店确认</a:t>
              </a:r>
              <a:endParaRPr sz="320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16" name="TextBox 22"/>
            <p:cNvSpPr txBox="1"/>
            <p:nvPr/>
          </p:nvSpPr>
          <p:spPr>
            <a:xfrm>
              <a:off x="2192457" y="1032701"/>
              <a:ext cx="4106390" cy="1046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l" defTabSz="1828800">
                <a:defRPr sz="28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r>
                <a:rPr sz="140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确定已支付或者未支付的预订单的到店时间</a:t>
              </a:r>
              <a:endParaRPr sz="140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320" name="Group 6"/>
          <p:cNvGrpSpPr/>
          <p:nvPr/>
        </p:nvGrpSpPr>
        <p:grpSpPr>
          <a:xfrm>
            <a:off x="8412616" y="3149987"/>
            <a:ext cx="3062828" cy="1077218"/>
            <a:chOff x="0" y="0"/>
            <a:chExt cx="6125653" cy="2154434"/>
          </a:xfrm>
        </p:grpSpPr>
        <p:sp>
          <p:nvSpPr>
            <p:cNvPr id="318" name="TextBox 25"/>
            <p:cNvSpPr txBox="1"/>
            <p:nvPr/>
          </p:nvSpPr>
          <p:spPr>
            <a:xfrm>
              <a:off x="0" y="0"/>
              <a:ext cx="2009577" cy="2154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l" defTabSz="1828800">
                <a:defRPr sz="6400">
                  <a:solidFill>
                    <a:srgbClr val="FFE699"/>
                  </a:solidFill>
                  <a:latin typeface="Lato Black"/>
                  <a:ea typeface="Lato Black"/>
                  <a:cs typeface="Lato Black"/>
                  <a:sym typeface="Lato Black"/>
                </a:defRPr>
              </a:lvl1pPr>
            </a:lstStyle>
            <a:p>
              <a:r>
                <a:rPr sz="320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退房确认</a:t>
              </a:r>
              <a:endParaRPr sz="320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19" name="TextBox 26"/>
            <p:cNvSpPr txBox="1"/>
            <p:nvPr/>
          </p:nvSpPr>
          <p:spPr>
            <a:xfrm>
              <a:off x="2019261" y="927411"/>
              <a:ext cx="4106392" cy="1046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spAutoFit/>
            </a:bodyPr>
            <a:lstStyle>
              <a:lvl1pPr algn="l" defTabSz="1828800">
                <a:defRPr sz="2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r>
                <a:rPr sz="1400" dirty="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对不同会员等级的顾客进行退房续住的确认</a:t>
              </a:r>
              <a:endParaRPr sz="1400" dirty="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321" name="文本框 826"/>
          <p:cNvSpPr txBox="1"/>
          <p:nvPr/>
        </p:nvSpPr>
        <p:spPr>
          <a:xfrm>
            <a:off x="4960904" y="5892876"/>
            <a:ext cx="1863636" cy="523220"/>
          </a:xfrm>
          <a:prstGeom prst="rect">
            <a:avLst/>
          </a:prstGeom>
          <a:ln w="12700">
            <a:miter lim="400000"/>
          </a:ln>
        </p:spPr>
        <p:txBody>
          <a:bodyPr tIns="45720" bIns="45720">
            <a:spAutoFit/>
          </a:bodyPr>
          <a:lstStyle>
            <a:lvl1pPr algn="l" defTabSz="1828165">
              <a:defRPr sz="5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rPr sz="280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酒店前台</a:t>
            </a:r>
            <a:endParaRPr sz="2800">
              <a:solidFill>
                <a:schemeClr val="tx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391" name="Group 21"/>
          <p:cNvGrpSpPr/>
          <p:nvPr/>
        </p:nvGrpSpPr>
        <p:grpSpPr>
          <a:xfrm>
            <a:off x="3981557" y="3121677"/>
            <a:ext cx="3512539" cy="2710226"/>
            <a:chOff x="0" y="0"/>
            <a:chExt cx="7025075" cy="5420451"/>
          </a:xfrm>
        </p:grpSpPr>
        <p:sp>
          <p:nvSpPr>
            <p:cNvPr id="322" name="Freeform 9"/>
            <p:cNvSpPr/>
            <p:nvPr/>
          </p:nvSpPr>
          <p:spPr>
            <a:xfrm>
              <a:off x="1922575" y="3687941"/>
              <a:ext cx="3179927" cy="1220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40" y="21600"/>
                  </a:moveTo>
                  <a:lnTo>
                    <a:pt x="1400" y="21600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0140" y="21600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3" name="Freeform 11"/>
            <p:cNvSpPr/>
            <p:nvPr/>
          </p:nvSpPr>
          <p:spPr>
            <a:xfrm>
              <a:off x="1922575" y="2160115"/>
              <a:ext cx="3179927" cy="1527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0" y="5620"/>
                  </a:moveTo>
                  <a:cubicBezTo>
                    <a:pt x="19933" y="4838"/>
                    <a:pt x="18477" y="3323"/>
                    <a:pt x="13876" y="0"/>
                  </a:cubicBezTo>
                  <a:cubicBezTo>
                    <a:pt x="10777" y="0"/>
                    <a:pt x="10777" y="0"/>
                    <a:pt x="10777" y="0"/>
                  </a:cubicBezTo>
                  <a:cubicBezTo>
                    <a:pt x="7701" y="0"/>
                    <a:pt x="7701" y="0"/>
                    <a:pt x="7701" y="0"/>
                  </a:cubicBezTo>
                  <a:cubicBezTo>
                    <a:pt x="3076" y="3323"/>
                    <a:pt x="1643" y="4838"/>
                    <a:pt x="1057" y="5620"/>
                  </a:cubicBezTo>
                  <a:cubicBezTo>
                    <a:pt x="117" y="6890"/>
                    <a:pt x="0" y="8601"/>
                    <a:pt x="0" y="15589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5589"/>
                    <a:pt x="21600" y="15589"/>
                    <a:pt x="21600" y="15589"/>
                  </a:cubicBezTo>
                  <a:cubicBezTo>
                    <a:pt x="21600" y="15589"/>
                    <a:pt x="21600" y="15589"/>
                    <a:pt x="21600" y="15589"/>
                  </a:cubicBezTo>
                  <a:cubicBezTo>
                    <a:pt x="21600" y="8552"/>
                    <a:pt x="21483" y="6890"/>
                    <a:pt x="20520" y="5620"/>
                  </a:cubicBezTo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4" name="Freeform 12"/>
            <p:cNvSpPr/>
            <p:nvPr/>
          </p:nvSpPr>
          <p:spPr>
            <a:xfrm>
              <a:off x="3125829" y="1111494"/>
              <a:ext cx="752949" cy="1385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73" extrusionOk="0">
                  <a:moveTo>
                    <a:pt x="0" y="4817"/>
                  </a:moveTo>
                  <a:cubicBezTo>
                    <a:pt x="0" y="12620"/>
                    <a:pt x="0" y="12620"/>
                    <a:pt x="0" y="12620"/>
                  </a:cubicBezTo>
                  <a:cubicBezTo>
                    <a:pt x="0" y="16521"/>
                    <a:pt x="0" y="16521"/>
                    <a:pt x="0" y="16521"/>
                  </a:cubicBezTo>
                  <a:cubicBezTo>
                    <a:pt x="6242" y="19851"/>
                    <a:pt x="15952" y="19994"/>
                    <a:pt x="21600" y="16521"/>
                  </a:cubicBezTo>
                  <a:cubicBezTo>
                    <a:pt x="21600" y="12620"/>
                    <a:pt x="21600" y="12620"/>
                    <a:pt x="21600" y="12620"/>
                  </a:cubicBezTo>
                  <a:cubicBezTo>
                    <a:pt x="21600" y="4817"/>
                    <a:pt x="21600" y="4817"/>
                    <a:pt x="21600" y="4817"/>
                  </a:cubicBezTo>
                  <a:cubicBezTo>
                    <a:pt x="21600" y="-1606"/>
                    <a:pt x="0" y="-1606"/>
                    <a:pt x="0" y="4817"/>
                  </a:cubicBezTo>
                </a:path>
              </a:pathLst>
            </a:custGeom>
            <a:solidFill>
              <a:srgbClr val="EAB998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5" name="Freeform 13"/>
            <p:cNvSpPr/>
            <p:nvPr/>
          </p:nvSpPr>
          <p:spPr>
            <a:xfrm>
              <a:off x="3125829" y="1962741"/>
              <a:ext cx="752949" cy="25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75"/>
                    <a:pt x="0" y="1775"/>
                    <a:pt x="0" y="1775"/>
                  </a:cubicBezTo>
                  <a:cubicBezTo>
                    <a:pt x="0" y="1775"/>
                    <a:pt x="4855" y="18641"/>
                    <a:pt x="9710" y="21600"/>
                  </a:cubicBezTo>
                  <a:cubicBezTo>
                    <a:pt x="12484" y="21600"/>
                    <a:pt x="12484" y="21600"/>
                    <a:pt x="12484" y="21600"/>
                  </a:cubicBezTo>
                  <a:cubicBezTo>
                    <a:pt x="16250" y="19233"/>
                    <a:pt x="19817" y="8877"/>
                    <a:pt x="21105" y="5030"/>
                  </a:cubicBezTo>
                  <a:cubicBezTo>
                    <a:pt x="21600" y="3255"/>
                    <a:pt x="21600" y="3255"/>
                    <a:pt x="21600" y="3255"/>
                  </a:cubicBezTo>
                  <a:cubicBezTo>
                    <a:pt x="21600" y="3255"/>
                    <a:pt x="21600" y="3255"/>
                    <a:pt x="21600" y="3255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D7AA8C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6" name="Freeform 14"/>
            <p:cNvSpPr/>
            <p:nvPr/>
          </p:nvSpPr>
          <p:spPr>
            <a:xfrm>
              <a:off x="2772099" y="126425"/>
              <a:ext cx="1474766" cy="200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643" h="21600" extrusionOk="0">
                  <a:moveTo>
                    <a:pt x="7313" y="0"/>
                  </a:moveTo>
                  <a:cubicBezTo>
                    <a:pt x="-3470" y="0"/>
                    <a:pt x="651" y="16023"/>
                    <a:pt x="1372" y="17250"/>
                  </a:cubicBezTo>
                  <a:cubicBezTo>
                    <a:pt x="2127" y="18626"/>
                    <a:pt x="5561" y="21600"/>
                    <a:pt x="7313" y="21600"/>
                  </a:cubicBezTo>
                  <a:cubicBezTo>
                    <a:pt x="9064" y="21600"/>
                    <a:pt x="12498" y="18626"/>
                    <a:pt x="13288" y="17250"/>
                  </a:cubicBezTo>
                  <a:cubicBezTo>
                    <a:pt x="13975" y="16023"/>
                    <a:pt x="18130" y="0"/>
                    <a:pt x="7313" y="0"/>
                  </a:cubicBezTo>
                </a:path>
              </a:pathLst>
            </a:custGeom>
            <a:solidFill>
              <a:srgbClr val="EAB998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7" name="Freeform 15"/>
            <p:cNvSpPr/>
            <p:nvPr/>
          </p:nvSpPr>
          <p:spPr>
            <a:xfrm>
              <a:off x="2984011" y="2477375"/>
              <a:ext cx="988335" cy="1210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80" y="0"/>
                  </a:moveTo>
                  <a:cubicBezTo>
                    <a:pt x="11480" y="0"/>
                    <a:pt x="0" y="2160"/>
                    <a:pt x="0" y="2715"/>
                  </a:cubicBezTo>
                  <a:cubicBezTo>
                    <a:pt x="0" y="3271"/>
                    <a:pt x="4380" y="21600"/>
                    <a:pt x="4380" y="21600"/>
                  </a:cubicBezTo>
                  <a:cubicBezTo>
                    <a:pt x="19863" y="21600"/>
                    <a:pt x="19863" y="21600"/>
                    <a:pt x="19863" y="21600"/>
                  </a:cubicBezTo>
                  <a:cubicBezTo>
                    <a:pt x="21600" y="2777"/>
                    <a:pt x="21600" y="2777"/>
                    <a:pt x="21600" y="2777"/>
                  </a:cubicBezTo>
                  <a:cubicBezTo>
                    <a:pt x="11480" y="0"/>
                    <a:pt x="11480" y="0"/>
                    <a:pt x="11480" y="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8" name="Freeform 16"/>
            <p:cNvSpPr/>
            <p:nvPr/>
          </p:nvSpPr>
          <p:spPr>
            <a:xfrm>
              <a:off x="3342211" y="2474453"/>
              <a:ext cx="321649" cy="31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156"/>
                  </a:moveTo>
                  <a:lnTo>
                    <a:pt x="6284" y="21600"/>
                  </a:lnTo>
                  <a:lnTo>
                    <a:pt x="15611" y="21600"/>
                  </a:lnTo>
                  <a:lnTo>
                    <a:pt x="21600" y="12156"/>
                  </a:lnTo>
                  <a:lnTo>
                    <a:pt x="11193" y="0"/>
                  </a:lnTo>
                  <a:lnTo>
                    <a:pt x="0" y="12156"/>
                  </a:lnTo>
                  <a:close/>
                </a:path>
              </a:pathLst>
            </a:custGeom>
            <a:solidFill>
              <a:srgbClr val="E74C3C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29" name="Freeform 18"/>
            <p:cNvSpPr/>
            <p:nvPr/>
          </p:nvSpPr>
          <p:spPr>
            <a:xfrm>
              <a:off x="3304197" y="2788789"/>
              <a:ext cx="402061" cy="899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9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4531" y="0"/>
                  </a:lnTo>
                  <a:lnTo>
                    <a:pt x="7069" y="0"/>
                  </a:lnTo>
                  <a:close/>
                </a:path>
              </a:pathLst>
            </a:custGeom>
            <a:solidFill>
              <a:srgbClr val="28A8E3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0" name="Freeform 20"/>
            <p:cNvSpPr/>
            <p:nvPr/>
          </p:nvSpPr>
          <p:spPr>
            <a:xfrm>
              <a:off x="3098051" y="2008063"/>
              <a:ext cx="410833" cy="79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8" y="0"/>
                  </a:moveTo>
                  <a:lnTo>
                    <a:pt x="0" y="3474"/>
                  </a:lnTo>
                  <a:lnTo>
                    <a:pt x="4843" y="21600"/>
                  </a:lnTo>
                  <a:lnTo>
                    <a:pt x="21600" y="12816"/>
                  </a:lnTo>
                  <a:lnTo>
                    <a:pt x="1768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1" name="Freeform 22"/>
            <p:cNvSpPr/>
            <p:nvPr/>
          </p:nvSpPr>
          <p:spPr>
            <a:xfrm>
              <a:off x="3508881" y="2008063"/>
              <a:ext cx="397675" cy="79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1" y="0"/>
                  </a:moveTo>
                  <a:lnTo>
                    <a:pt x="21600" y="3363"/>
                  </a:lnTo>
                  <a:lnTo>
                    <a:pt x="16915" y="21600"/>
                  </a:lnTo>
                  <a:lnTo>
                    <a:pt x="0" y="12699"/>
                  </a:lnTo>
                  <a:lnTo>
                    <a:pt x="2009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2" name="Freeform 23"/>
            <p:cNvSpPr/>
            <p:nvPr/>
          </p:nvSpPr>
          <p:spPr>
            <a:xfrm>
              <a:off x="3125829" y="2000753"/>
              <a:ext cx="375743" cy="470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0"/>
                  </a:moveTo>
                  <a:lnTo>
                    <a:pt x="0" y="0"/>
                  </a:lnTo>
                  <a:lnTo>
                    <a:pt x="0" y="335"/>
                  </a:lnTo>
                  <a:lnTo>
                    <a:pt x="168" y="470"/>
                  </a:lnTo>
                  <a:lnTo>
                    <a:pt x="336" y="335"/>
                  </a:lnTo>
                  <a:lnTo>
                    <a:pt x="21600" y="21600"/>
                  </a:lnTo>
                  <a:lnTo>
                    <a:pt x="21600" y="2113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DEB09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3" name="Freeform 25"/>
            <p:cNvSpPr/>
            <p:nvPr/>
          </p:nvSpPr>
          <p:spPr>
            <a:xfrm>
              <a:off x="3128753" y="2008063"/>
              <a:ext cx="372821" cy="466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" y="0"/>
                  </a:moveTo>
                  <a:lnTo>
                    <a:pt x="0" y="135"/>
                  </a:lnTo>
                  <a:lnTo>
                    <a:pt x="21600" y="21600"/>
                  </a:lnTo>
                  <a:lnTo>
                    <a:pt x="21600" y="21465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4" name="Freeform 27"/>
            <p:cNvSpPr/>
            <p:nvPr/>
          </p:nvSpPr>
          <p:spPr>
            <a:xfrm>
              <a:off x="3194545" y="2484687"/>
              <a:ext cx="304105" cy="41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27" y="9355"/>
                  </a:moveTo>
                  <a:lnTo>
                    <a:pt x="208" y="19394"/>
                  </a:lnTo>
                  <a:lnTo>
                    <a:pt x="0" y="17645"/>
                  </a:lnTo>
                  <a:lnTo>
                    <a:pt x="727" y="21600"/>
                  </a:lnTo>
                  <a:lnTo>
                    <a:pt x="12046" y="10039"/>
                  </a:lnTo>
                  <a:lnTo>
                    <a:pt x="11527" y="9355"/>
                  </a:lnTo>
                  <a:close/>
                  <a:moveTo>
                    <a:pt x="10800" y="8670"/>
                  </a:moveTo>
                  <a:lnTo>
                    <a:pt x="0" y="17113"/>
                  </a:lnTo>
                  <a:lnTo>
                    <a:pt x="0" y="17265"/>
                  </a:lnTo>
                  <a:lnTo>
                    <a:pt x="10800" y="8670"/>
                  </a:lnTo>
                  <a:close/>
                  <a:moveTo>
                    <a:pt x="21600" y="0"/>
                  </a:moveTo>
                  <a:lnTo>
                    <a:pt x="20354" y="913"/>
                  </a:lnTo>
                  <a:lnTo>
                    <a:pt x="17135" y="3423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5" name="Freeform 29"/>
            <p:cNvSpPr/>
            <p:nvPr/>
          </p:nvSpPr>
          <p:spPr>
            <a:xfrm>
              <a:off x="3346597" y="2481761"/>
              <a:ext cx="154977" cy="195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47" y="3385"/>
                  </a:moveTo>
                  <a:lnTo>
                    <a:pt x="1426" y="20149"/>
                  </a:lnTo>
                  <a:lnTo>
                    <a:pt x="2445" y="21600"/>
                  </a:lnTo>
                  <a:lnTo>
                    <a:pt x="18747" y="3385"/>
                  </a:lnTo>
                  <a:close/>
                  <a:moveTo>
                    <a:pt x="21600" y="0"/>
                  </a:moveTo>
                  <a:lnTo>
                    <a:pt x="21192" y="322"/>
                  </a:lnTo>
                  <a:lnTo>
                    <a:pt x="12430" y="7576"/>
                  </a:lnTo>
                  <a:lnTo>
                    <a:pt x="0" y="18699"/>
                  </a:lnTo>
                  <a:lnTo>
                    <a:pt x="20785" y="112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0453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6" name="Freeform 31"/>
            <p:cNvSpPr/>
            <p:nvPr/>
          </p:nvSpPr>
          <p:spPr>
            <a:xfrm>
              <a:off x="3478638" y="2477103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381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7" name="Freeform 33"/>
            <p:cNvSpPr/>
            <p:nvPr/>
          </p:nvSpPr>
          <p:spPr>
            <a:xfrm>
              <a:off x="2640433" y="2135261"/>
              <a:ext cx="653529" cy="1552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25" y="0"/>
                  </a:moveTo>
                  <a:lnTo>
                    <a:pt x="16236" y="2075"/>
                  </a:lnTo>
                  <a:lnTo>
                    <a:pt x="21600" y="21600"/>
                  </a:lnTo>
                  <a:lnTo>
                    <a:pt x="12370" y="21600"/>
                  </a:lnTo>
                  <a:lnTo>
                    <a:pt x="2174" y="12895"/>
                  </a:lnTo>
                  <a:lnTo>
                    <a:pt x="11887" y="10149"/>
                  </a:lnTo>
                  <a:lnTo>
                    <a:pt x="0" y="7790"/>
                  </a:lnTo>
                  <a:lnTo>
                    <a:pt x="10293" y="915"/>
                  </a:lnTo>
                  <a:lnTo>
                    <a:pt x="15125" y="0"/>
                  </a:ln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8" name="Freeform 35"/>
            <p:cNvSpPr/>
            <p:nvPr/>
          </p:nvSpPr>
          <p:spPr>
            <a:xfrm>
              <a:off x="3716491" y="2111867"/>
              <a:ext cx="653529" cy="157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64" y="0"/>
                  </a:moveTo>
                  <a:lnTo>
                    <a:pt x="5364" y="2324"/>
                  </a:lnTo>
                  <a:lnTo>
                    <a:pt x="0" y="21600"/>
                  </a:lnTo>
                  <a:lnTo>
                    <a:pt x="9230" y="21600"/>
                  </a:lnTo>
                  <a:lnTo>
                    <a:pt x="19426" y="13024"/>
                  </a:lnTo>
                  <a:lnTo>
                    <a:pt x="9713" y="10319"/>
                  </a:lnTo>
                  <a:lnTo>
                    <a:pt x="21600" y="7995"/>
                  </a:lnTo>
                  <a:lnTo>
                    <a:pt x="11887" y="1222"/>
                  </a:lnTo>
                  <a:lnTo>
                    <a:pt x="5364" y="0"/>
                  </a:lnTo>
                  <a:close/>
                </a:path>
              </a:pathLst>
            </a:custGeom>
            <a:solidFill>
              <a:srgbClr val="222A35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39" name="Freeform 36"/>
            <p:cNvSpPr/>
            <p:nvPr/>
          </p:nvSpPr>
          <p:spPr>
            <a:xfrm>
              <a:off x="3045417" y="2477375"/>
              <a:ext cx="988335" cy="1210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96" y="0"/>
                  </a:moveTo>
                  <a:cubicBezTo>
                    <a:pt x="10196" y="0"/>
                    <a:pt x="21600" y="2160"/>
                    <a:pt x="21600" y="2715"/>
                  </a:cubicBezTo>
                  <a:cubicBezTo>
                    <a:pt x="21600" y="3271"/>
                    <a:pt x="17220" y="21600"/>
                    <a:pt x="17220" y="21600"/>
                  </a:cubicBezTo>
                  <a:cubicBezTo>
                    <a:pt x="1737" y="21600"/>
                    <a:pt x="1737" y="21600"/>
                    <a:pt x="1737" y="21600"/>
                  </a:cubicBezTo>
                  <a:cubicBezTo>
                    <a:pt x="0" y="2777"/>
                    <a:pt x="0" y="2777"/>
                    <a:pt x="0" y="2777"/>
                  </a:cubicBezTo>
                  <a:cubicBezTo>
                    <a:pt x="10196" y="0"/>
                    <a:pt x="10196" y="0"/>
                    <a:pt x="10196" y="0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0" name="Freeform 37"/>
            <p:cNvSpPr/>
            <p:nvPr/>
          </p:nvSpPr>
          <p:spPr>
            <a:xfrm>
              <a:off x="3353905" y="2474453"/>
              <a:ext cx="320187" cy="31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6"/>
                  </a:moveTo>
                  <a:lnTo>
                    <a:pt x="15584" y="21600"/>
                  </a:lnTo>
                  <a:lnTo>
                    <a:pt x="6016" y="21600"/>
                  </a:lnTo>
                  <a:lnTo>
                    <a:pt x="0" y="12156"/>
                  </a:lnTo>
                  <a:lnTo>
                    <a:pt x="10652" y="0"/>
                  </a:lnTo>
                  <a:lnTo>
                    <a:pt x="21600" y="12156"/>
                  </a:lnTo>
                  <a:close/>
                </a:path>
              </a:pathLst>
            </a:custGeom>
            <a:solidFill>
              <a:srgbClr val="9DC3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1" name="Freeform 39"/>
            <p:cNvSpPr/>
            <p:nvPr/>
          </p:nvSpPr>
          <p:spPr>
            <a:xfrm>
              <a:off x="3315893" y="2788789"/>
              <a:ext cx="396213" cy="899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66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6934" y="0"/>
                  </a:lnTo>
                  <a:lnTo>
                    <a:pt x="14666" y="0"/>
                  </a:lnTo>
                  <a:close/>
                </a:path>
              </a:pathLst>
            </a:custGeom>
            <a:solidFill>
              <a:srgbClr val="28A8E3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2" name="Freeform 41"/>
            <p:cNvSpPr/>
            <p:nvPr/>
          </p:nvSpPr>
          <p:spPr>
            <a:xfrm>
              <a:off x="3511807" y="2008063"/>
              <a:ext cx="407909" cy="790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19" y="0"/>
                  </a:moveTo>
                  <a:lnTo>
                    <a:pt x="21600" y="3474"/>
                  </a:lnTo>
                  <a:lnTo>
                    <a:pt x="16723" y="21600"/>
                  </a:lnTo>
                  <a:lnTo>
                    <a:pt x="0" y="12816"/>
                  </a:lnTo>
                  <a:lnTo>
                    <a:pt x="1981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3" name="Freeform 43"/>
            <p:cNvSpPr/>
            <p:nvPr/>
          </p:nvSpPr>
          <p:spPr>
            <a:xfrm>
              <a:off x="3114133" y="2008063"/>
              <a:ext cx="397675" cy="79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" y="0"/>
                  </a:moveTo>
                  <a:lnTo>
                    <a:pt x="0" y="3363"/>
                  </a:lnTo>
                  <a:lnTo>
                    <a:pt x="4526" y="21600"/>
                  </a:lnTo>
                  <a:lnTo>
                    <a:pt x="21600" y="12699"/>
                  </a:lnTo>
                  <a:lnTo>
                    <a:pt x="135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4" name="Freeform 45"/>
            <p:cNvSpPr/>
            <p:nvPr/>
          </p:nvSpPr>
          <p:spPr>
            <a:xfrm>
              <a:off x="3501571" y="2000753"/>
              <a:ext cx="377207" cy="47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402" y="315"/>
                    <a:pt x="20609" y="946"/>
                  </a:cubicBezTo>
                  <a:cubicBezTo>
                    <a:pt x="396" y="21127"/>
                    <a:pt x="396" y="21127"/>
                    <a:pt x="396" y="21127"/>
                  </a:cubicBezTo>
                  <a:cubicBezTo>
                    <a:pt x="0" y="20654"/>
                    <a:pt x="0" y="20654"/>
                    <a:pt x="0" y="20654"/>
                  </a:cubicBezTo>
                  <a:cubicBezTo>
                    <a:pt x="0" y="21285"/>
                    <a:pt x="0" y="21285"/>
                    <a:pt x="0" y="21285"/>
                  </a:cubicBezTo>
                  <a:cubicBezTo>
                    <a:pt x="594" y="21600"/>
                    <a:pt x="594" y="21600"/>
                    <a:pt x="594" y="21600"/>
                  </a:cubicBezTo>
                  <a:cubicBezTo>
                    <a:pt x="21600" y="315"/>
                    <a:pt x="21600" y="315"/>
                    <a:pt x="21600" y="315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DEB09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5" name="Freeform 46"/>
            <p:cNvSpPr/>
            <p:nvPr/>
          </p:nvSpPr>
          <p:spPr>
            <a:xfrm>
              <a:off x="3857303" y="1998288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7280" y="7200"/>
                    <a:pt x="21600" y="0"/>
                    <a:pt x="21600" y="0"/>
                  </a:cubicBezTo>
                  <a:cubicBezTo>
                    <a:pt x="21600" y="0"/>
                    <a:pt x="21600" y="0"/>
                    <a:pt x="21600" y="0"/>
                  </a:cubicBezTo>
                </a:path>
              </a:pathLst>
            </a:custGeom>
            <a:solidFill>
              <a:srgbClr val="CCA185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46" name="Freeform 47"/>
            <p:cNvSpPr/>
            <p:nvPr/>
          </p:nvSpPr>
          <p:spPr>
            <a:xfrm>
              <a:off x="3493988" y="2459560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429" y="21600"/>
                  </a:lnTo>
                  <a:lnTo>
                    <a:pt x="21600" y="154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grpSp>
          <p:nvGrpSpPr>
            <p:cNvPr id="349" name="Freeform 53"/>
            <p:cNvGrpSpPr/>
            <p:nvPr/>
          </p:nvGrpSpPr>
          <p:grpSpPr>
            <a:xfrm>
              <a:off x="3511807" y="2477375"/>
              <a:ext cx="32165" cy="32165"/>
              <a:chOff x="0" y="0"/>
              <a:chExt cx="32164" cy="32164"/>
            </a:xfrm>
          </p:grpSpPr>
          <p:sp>
            <p:nvSpPr>
              <p:cNvPr id="347" name="線條"/>
              <p:cNvSpPr/>
              <p:nvPr/>
            </p:nvSpPr>
            <p:spPr>
              <a:xfrm>
                <a:off x="-1" y="0"/>
                <a:ext cx="32165" cy="321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  <p:sp>
            <p:nvSpPr>
              <p:cNvPr id="348" name="線條"/>
              <p:cNvSpPr/>
              <p:nvPr/>
            </p:nvSpPr>
            <p:spPr>
              <a:xfrm flipH="1" flipV="1">
                <a:off x="-1" y="0"/>
                <a:ext cx="32165" cy="3216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50" name="Freeform 55"/>
            <p:cNvSpPr/>
            <p:nvPr/>
          </p:nvSpPr>
          <p:spPr>
            <a:xfrm>
              <a:off x="3493988" y="2468330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29" y="0"/>
                  </a:moveTo>
                  <a:lnTo>
                    <a:pt x="0" y="21600"/>
                  </a:lnTo>
                  <a:lnTo>
                    <a:pt x="15429" y="0"/>
                  </a:lnTo>
                  <a:close/>
                  <a:moveTo>
                    <a:pt x="21600" y="0"/>
                  </a:moveTo>
                  <a:lnTo>
                    <a:pt x="1542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0453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51" name="Freeform 57"/>
            <p:cNvSpPr/>
            <p:nvPr/>
          </p:nvSpPr>
          <p:spPr>
            <a:xfrm>
              <a:off x="3493988" y="2468330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29" y="0"/>
                  </a:moveTo>
                  <a:lnTo>
                    <a:pt x="9257" y="12960"/>
                  </a:lnTo>
                  <a:lnTo>
                    <a:pt x="0" y="21600"/>
                  </a:lnTo>
                  <a:lnTo>
                    <a:pt x="15429" y="0"/>
                  </a:lnTo>
                  <a:close/>
                  <a:moveTo>
                    <a:pt x="21600" y="0"/>
                  </a:moveTo>
                  <a:lnTo>
                    <a:pt x="1542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52" name="Freeform 59"/>
            <p:cNvSpPr/>
            <p:nvPr/>
          </p:nvSpPr>
          <p:spPr>
            <a:xfrm>
              <a:off x="3492526" y="2466868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  <a:moveTo>
                    <a:pt x="21600" y="0"/>
                  </a:move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53" name="Rectangle 61"/>
            <p:cNvSpPr/>
            <p:nvPr/>
          </p:nvSpPr>
          <p:spPr>
            <a:xfrm>
              <a:off x="3489602" y="2472718"/>
              <a:ext cx="25401" cy="25401"/>
            </a:xfrm>
            <a:prstGeom prst="rect">
              <a:avLst/>
            </a:prstGeom>
            <a:solidFill>
              <a:srgbClr val="BC3E31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grpSp>
          <p:nvGrpSpPr>
            <p:cNvPr id="356" name="Freeform 63"/>
            <p:cNvGrpSpPr/>
            <p:nvPr/>
          </p:nvGrpSpPr>
          <p:grpSpPr>
            <a:xfrm>
              <a:off x="3491064" y="2474756"/>
              <a:ext cx="25401" cy="16935"/>
              <a:chOff x="0" y="0"/>
              <a:chExt cx="25400" cy="16933"/>
            </a:xfrm>
          </p:grpSpPr>
          <p:sp>
            <p:nvSpPr>
              <p:cNvPr id="354" name="線條"/>
              <p:cNvSpPr/>
              <p:nvPr/>
            </p:nvSpPr>
            <p:spPr>
              <a:xfrm flipH="1">
                <a:off x="0" y="-1"/>
                <a:ext cx="25401" cy="1693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  <p:sp>
            <p:nvSpPr>
              <p:cNvPr id="355" name="線條"/>
              <p:cNvSpPr/>
              <p:nvPr/>
            </p:nvSpPr>
            <p:spPr>
              <a:xfrm flipV="1">
                <a:off x="0" y="-1"/>
                <a:ext cx="25401" cy="16935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57" name="Freeform 65"/>
            <p:cNvSpPr/>
            <p:nvPr/>
          </p:nvSpPr>
          <p:spPr>
            <a:xfrm>
              <a:off x="3723801" y="2135261"/>
              <a:ext cx="652069" cy="1552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90" y="0"/>
                  </a:moveTo>
                  <a:lnTo>
                    <a:pt x="5376" y="2075"/>
                  </a:lnTo>
                  <a:lnTo>
                    <a:pt x="0" y="21600"/>
                  </a:lnTo>
                  <a:lnTo>
                    <a:pt x="9250" y="21600"/>
                  </a:lnTo>
                  <a:lnTo>
                    <a:pt x="19469" y="12895"/>
                  </a:lnTo>
                  <a:lnTo>
                    <a:pt x="9735" y="10149"/>
                  </a:lnTo>
                  <a:lnTo>
                    <a:pt x="21600" y="7790"/>
                  </a:lnTo>
                  <a:lnTo>
                    <a:pt x="10994" y="875"/>
                  </a:lnTo>
                  <a:lnTo>
                    <a:pt x="6490" y="0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58" name="Freeform 67"/>
            <p:cNvSpPr/>
            <p:nvPr/>
          </p:nvSpPr>
          <p:spPr>
            <a:xfrm>
              <a:off x="2652129" y="2111867"/>
              <a:ext cx="649143" cy="1576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3" y="0"/>
                  </a:moveTo>
                  <a:lnTo>
                    <a:pt x="16443" y="2324"/>
                  </a:lnTo>
                  <a:lnTo>
                    <a:pt x="21600" y="21600"/>
                  </a:lnTo>
                  <a:lnTo>
                    <a:pt x="12308" y="21600"/>
                  </a:lnTo>
                  <a:lnTo>
                    <a:pt x="2043" y="13024"/>
                  </a:lnTo>
                  <a:lnTo>
                    <a:pt x="11822" y="10319"/>
                  </a:lnTo>
                  <a:lnTo>
                    <a:pt x="0" y="7995"/>
                  </a:lnTo>
                  <a:lnTo>
                    <a:pt x="9778" y="1222"/>
                  </a:lnTo>
                  <a:lnTo>
                    <a:pt x="16443" y="0"/>
                  </a:ln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59" name="Freeform 68"/>
            <p:cNvSpPr/>
            <p:nvPr/>
          </p:nvSpPr>
          <p:spPr>
            <a:xfrm>
              <a:off x="3304197" y="2788789"/>
              <a:ext cx="407909" cy="899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65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6813" y="0"/>
                  </a:lnTo>
                  <a:lnTo>
                    <a:pt x="14865" y="0"/>
                  </a:lnTo>
                  <a:close/>
                </a:path>
              </a:pathLst>
            </a:custGeom>
            <a:solidFill>
              <a:srgbClr val="9DC3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grpSp>
          <p:nvGrpSpPr>
            <p:cNvPr id="362" name="Freeform 70"/>
            <p:cNvGrpSpPr/>
            <p:nvPr/>
          </p:nvGrpSpPr>
          <p:grpSpPr>
            <a:xfrm>
              <a:off x="3194545" y="2807522"/>
              <a:ext cx="1" cy="25401"/>
              <a:chOff x="0" y="0"/>
              <a:chExt cx="0" cy="25400"/>
            </a:xfrm>
          </p:grpSpPr>
          <p:sp>
            <p:nvSpPr>
              <p:cNvPr id="360" name="線條"/>
              <p:cNvSpPr/>
              <p:nvPr/>
            </p:nvSpPr>
            <p:spPr>
              <a:xfrm flipH="1">
                <a:off x="0" y="0"/>
                <a:ext cx="1" cy="254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  <p:sp>
            <p:nvSpPr>
              <p:cNvPr id="361" name="線條"/>
              <p:cNvSpPr/>
              <p:nvPr/>
            </p:nvSpPr>
            <p:spPr>
              <a:xfrm flipV="1">
                <a:off x="0" y="0"/>
                <a:ext cx="1" cy="254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63" name="Freeform 72"/>
            <p:cNvSpPr/>
            <p:nvPr/>
          </p:nvSpPr>
          <p:spPr>
            <a:xfrm>
              <a:off x="3478638" y="2481761"/>
              <a:ext cx="25401" cy="30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429" y="7200"/>
                  </a:lnTo>
                  <a:lnTo>
                    <a:pt x="0" y="21600"/>
                  </a:lnTo>
                  <a:lnTo>
                    <a:pt x="21600" y="2057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0453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4" name="Rectangle 78"/>
            <p:cNvSpPr/>
            <p:nvPr/>
          </p:nvSpPr>
          <p:spPr>
            <a:xfrm>
              <a:off x="3496912" y="2465406"/>
              <a:ext cx="25401" cy="25401"/>
            </a:xfrm>
            <a:prstGeom prst="rect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5" name="Freeform 80"/>
            <p:cNvSpPr/>
            <p:nvPr/>
          </p:nvSpPr>
          <p:spPr>
            <a:xfrm>
              <a:off x="3492526" y="2466868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129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CFCFC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6" name="Freeform 82"/>
            <p:cNvSpPr/>
            <p:nvPr/>
          </p:nvSpPr>
          <p:spPr>
            <a:xfrm>
              <a:off x="3491064" y="2470523"/>
              <a:ext cx="25401" cy="2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BBBBB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7" name="Freeform 84"/>
            <p:cNvSpPr/>
            <p:nvPr/>
          </p:nvSpPr>
          <p:spPr>
            <a:xfrm>
              <a:off x="3508881" y="2477375"/>
              <a:ext cx="30703" cy="35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9257" y="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453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8" name="Rectangle 86"/>
            <p:cNvSpPr/>
            <p:nvPr/>
          </p:nvSpPr>
          <p:spPr>
            <a:xfrm>
              <a:off x="3496912" y="2465406"/>
              <a:ext cx="25401" cy="25401"/>
            </a:xfrm>
            <a:prstGeom prst="rect">
              <a:avLst/>
            </a:prstGeom>
            <a:solidFill>
              <a:srgbClr val="E6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69" name="Rectangle 92"/>
            <p:cNvSpPr/>
            <p:nvPr/>
          </p:nvSpPr>
          <p:spPr>
            <a:xfrm>
              <a:off x="3496912" y="2465406"/>
              <a:ext cx="25401" cy="25401"/>
            </a:xfrm>
            <a:prstGeom prst="rect">
              <a:avLst/>
            </a:prstGeom>
            <a:solidFill>
              <a:srgbClr val="BC3E31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0" name="Rectangle 94"/>
            <p:cNvSpPr/>
            <p:nvPr/>
          </p:nvSpPr>
          <p:spPr>
            <a:xfrm>
              <a:off x="3496912" y="2465406"/>
              <a:ext cx="25401" cy="25401"/>
            </a:xfrm>
            <a:prstGeom prst="rect">
              <a:avLst/>
            </a:prstGeom>
            <a:solidFill>
              <a:srgbClr val="CFCFC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1" name="Rectangle 99"/>
            <p:cNvSpPr/>
            <p:nvPr/>
          </p:nvSpPr>
          <p:spPr>
            <a:xfrm>
              <a:off x="4383177" y="3041721"/>
              <a:ext cx="412295" cy="124275"/>
            </a:xfrm>
            <a:prstGeom prst="rect">
              <a:avLst/>
            </a:pr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2" name="Freeform 101"/>
            <p:cNvSpPr/>
            <p:nvPr/>
          </p:nvSpPr>
          <p:spPr>
            <a:xfrm>
              <a:off x="4410957" y="2788789"/>
              <a:ext cx="362585" cy="25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319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3" name="Freeform 103"/>
            <p:cNvSpPr/>
            <p:nvPr/>
          </p:nvSpPr>
          <p:spPr>
            <a:xfrm>
              <a:off x="4606785" y="2806335"/>
              <a:ext cx="166757" cy="235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0" h="21600" extrusionOk="0">
                  <a:moveTo>
                    <a:pt x="92" y="3494"/>
                  </a:moveTo>
                  <a:cubicBezTo>
                    <a:pt x="4245" y="0"/>
                    <a:pt x="4245" y="0"/>
                    <a:pt x="4245" y="0"/>
                  </a:cubicBezTo>
                  <a:cubicBezTo>
                    <a:pt x="20030" y="21600"/>
                    <a:pt x="20030" y="21600"/>
                    <a:pt x="20030" y="21600"/>
                  </a:cubicBezTo>
                  <a:cubicBezTo>
                    <a:pt x="20030" y="21600"/>
                    <a:pt x="-1570" y="2541"/>
                    <a:pt x="92" y="3494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grpSp>
          <p:nvGrpSpPr>
            <p:cNvPr id="376" name="Freeform 104"/>
            <p:cNvGrpSpPr/>
            <p:nvPr/>
          </p:nvGrpSpPr>
          <p:grpSpPr>
            <a:xfrm>
              <a:off x="4608107" y="2819221"/>
              <a:ext cx="20919" cy="25401"/>
              <a:chOff x="0" y="0"/>
              <a:chExt cx="20918" cy="25400"/>
            </a:xfrm>
          </p:grpSpPr>
          <p:sp>
            <p:nvSpPr>
              <p:cNvPr id="374" name="線條"/>
              <p:cNvSpPr/>
              <p:nvPr/>
            </p:nvSpPr>
            <p:spPr>
              <a:xfrm flipH="1">
                <a:off x="-1" y="0"/>
                <a:ext cx="20920" cy="254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  <p:sp>
            <p:nvSpPr>
              <p:cNvPr id="375" name="線條"/>
              <p:cNvSpPr/>
              <p:nvPr/>
            </p:nvSpPr>
            <p:spPr>
              <a:xfrm flipV="1">
                <a:off x="0" y="-1"/>
                <a:ext cx="20919" cy="25402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pPr defTabSz="914400">
                  <a:defRPr sz="3800">
                    <a:solidFill>
                      <a:srgbClr val="FFFFFF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defRPr>
                </a:pPr>
                <a:endParaRPr sz="1900">
                  <a:latin typeface="Agency FB" panose="020B0503020202020204" pitchFamily="34" charset="0"/>
                  <a:ea typeface="微软雅黑" panose="020B0503020204020204" pitchFamily="34" charset="-122"/>
                  <a:cs typeface="Arial" panose="020B0604020202020204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7" name="Freeform 106"/>
            <p:cNvSpPr/>
            <p:nvPr/>
          </p:nvSpPr>
          <p:spPr>
            <a:xfrm>
              <a:off x="4608331" y="2819493"/>
              <a:ext cx="165211" cy="222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76" y="0"/>
                  </a:moveTo>
                  <a:lnTo>
                    <a:pt x="0" y="2416"/>
                  </a:lnTo>
                  <a:lnTo>
                    <a:pt x="1720" y="1137"/>
                  </a:lnTo>
                  <a:lnTo>
                    <a:pt x="21600" y="21600"/>
                  </a:lnTo>
                  <a:lnTo>
                    <a:pt x="0" y="2416"/>
                  </a:lnTo>
                  <a:lnTo>
                    <a:pt x="21600" y="21600"/>
                  </a:lnTo>
                  <a:lnTo>
                    <a:pt x="2676" y="0"/>
                  </a:lnTo>
                  <a:close/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8" name="Freeform 108"/>
            <p:cNvSpPr/>
            <p:nvPr/>
          </p:nvSpPr>
          <p:spPr>
            <a:xfrm>
              <a:off x="4608331" y="2831189"/>
              <a:ext cx="165211" cy="210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0" y="0"/>
                  </a:moveTo>
                  <a:lnTo>
                    <a:pt x="0" y="1350"/>
                  </a:lnTo>
                  <a:lnTo>
                    <a:pt x="21600" y="21600"/>
                  </a:lnTo>
                  <a:lnTo>
                    <a:pt x="1720" y="0"/>
                  </a:lnTo>
                  <a:close/>
                </a:path>
              </a:pathLst>
            </a:custGeom>
            <a:solidFill>
              <a:srgbClr val="C5C5C5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79" name="Freeform 110"/>
            <p:cNvSpPr/>
            <p:nvPr/>
          </p:nvSpPr>
          <p:spPr>
            <a:xfrm>
              <a:off x="2724962" y="0"/>
              <a:ext cx="1531198" cy="1233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20822" extrusionOk="0">
                  <a:moveTo>
                    <a:pt x="21001" y="8913"/>
                  </a:moveTo>
                  <a:cubicBezTo>
                    <a:pt x="21001" y="8913"/>
                    <a:pt x="21001" y="8913"/>
                    <a:pt x="21001" y="8913"/>
                  </a:cubicBezTo>
                  <a:cubicBezTo>
                    <a:pt x="20857" y="7628"/>
                    <a:pt x="20616" y="6519"/>
                    <a:pt x="20327" y="5702"/>
                  </a:cubicBezTo>
                  <a:cubicBezTo>
                    <a:pt x="19798" y="4243"/>
                    <a:pt x="18884" y="3133"/>
                    <a:pt x="17778" y="2316"/>
                  </a:cubicBezTo>
                  <a:cubicBezTo>
                    <a:pt x="17778" y="2316"/>
                    <a:pt x="17778" y="2316"/>
                    <a:pt x="17778" y="2316"/>
                  </a:cubicBezTo>
                  <a:cubicBezTo>
                    <a:pt x="17778" y="2258"/>
                    <a:pt x="17730" y="2258"/>
                    <a:pt x="17730" y="2258"/>
                  </a:cubicBezTo>
                  <a:cubicBezTo>
                    <a:pt x="17489" y="2083"/>
                    <a:pt x="17200" y="1907"/>
                    <a:pt x="16960" y="1732"/>
                  </a:cubicBezTo>
                  <a:cubicBezTo>
                    <a:pt x="12727" y="-778"/>
                    <a:pt x="8541" y="-19"/>
                    <a:pt x="6376" y="681"/>
                  </a:cubicBezTo>
                  <a:cubicBezTo>
                    <a:pt x="5703" y="857"/>
                    <a:pt x="5222" y="1090"/>
                    <a:pt x="4789" y="1324"/>
                  </a:cubicBezTo>
                  <a:cubicBezTo>
                    <a:pt x="4789" y="1324"/>
                    <a:pt x="4789" y="1324"/>
                    <a:pt x="4789" y="1324"/>
                  </a:cubicBezTo>
                  <a:cubicBezTo>
                    <a:pt x="4789" y="1324"/>
                    <a:pt x="4789" y="1324"/>
                    <a:pt x="4789" y="1324"/>
                  </a:cubicBezTo>
                  <a:cubicBezTo>
                    <a:pt x="3201" y="2258"/>
                    <a:pt x="3346" y="3600"/>
                    <a:pt x="3346" y="3600"/>
                  </a:cubicBezTo>
                  <a:cubicBezTo>
                    <a:pt x="1325" y="2433"/>
                    <a:pt x="459" y="5644"/>
                    <a:pt x="171" y="7804"/>
                  </a:cubicBezTo>
                  <a:cubicBezTo>
                    <a:pt x="123" y="8154"/>
                    <a:pt x="74" y="8446"/>
                    <a:pt x="74" y="8679"/>
                  </a:cubicBezTo>
                  <a:cubicBezTo>
                    <a:pt x="26" y="8854"/>
                    <a:pt x="26" y="8971"/>
                    <a:pt x="26" y="9088"/>
                  </a:cubicBezTo>
                  <a:cubicBezTo>
                    <a:pt x="26" y="9146"/>
                    <a:pt x="26" y="9146"/>
                    <a:pt x="26" y="9146"/>
                  </a:cubicBezTo>
                  <a:cubicBezTo>
                    <a:pt x="-118" y="12240"/>
                    <a:pt x="363" y="17553"/>
                    <a:pt x="844" y="20822"/>
                  </a:cubicBezTo>
                  <a:cubicBezTo>
                    <a:pt x="844" y="20822"/>
                    <a:pt x="1470" y="13291"/>
                    <a:pt x="3249" y="11131"/>
                  </a:cubicBezTo>
                  <a:cubicBezTo>
                    <a:pt x="3249" y="11131"/>
                    <a:pt x="3249" y="11131"/>
                    <a:pt x="3249" y="11131"/>
                  </a:cubicBezTo>
                  <a:cubicBezTo>
                    <a:pt x="3346" y="10956"/>
                    <a:pt x="3490" y="10839"/>
                    <a:pt x="3682" y="10723"/>
                  </a:cubicBezTo>
                  <a:cubicBezTo>
                    <a:pt x="3682" y="10723"/>
                    <a:pt x="3682" y="10723"/>
                    <a:pt x="3682" y="10723"/>
                  </a:cubicBezTo>
                  <a:cubicBezTo>
                    <a:pt x="3682" y="10723"/>
                    <a:pt x="3731" y="10723"/>
                    <a:pt x="3779" y="10664"/>
                  </a:cubicBezTo>
                  <a:cubicBezTo>
                    <a:pt x="3779" y="10664"/>
                    <a:pt x="3779" y="10664"/>
                    <a:pt x="3779" y="10664"/>
                  </a:cubicBezTo>
                  <a:cubicBezTo>
                    <a:pt x="3875" y="10664"/>
                    <a:pt x="3875" y="10664"/>
                    <a:pt x="3875" y="10664"/>
                  </a:cubicBezTo>
                  <a:cubicBezTo>
                    <a:pt x="3875" y="10606"/>
                    <a:pt x="3923" y="10606"/>
                    <a:pt x="3923" y="10606"/>
                  </a:cubicBezTo>
                  <a:cubicBezTo>
                    <a:pt x="3923" y="10606"/>
                    <a:pt x="3923" y="10606"/>
                    <a:pt x="3923" y="10606"/>
                  </a:cubicBezTo>
                  <a:cubicBezTo>
                    <a:pt x="4019" y="10606"/>
                    <a:pt x="4067" y="10547"/>
                    <a:pt x="4164" y="10547"/>
                  </a:cubicBezTo>
                  <a:cubicBezTo>
                    <a:pt x="6425" y="12941"/>
                    <a:pt x="12390" y="13933"/>
                    <a:pt x="15853" y="13992"/>
                  </a:cubicBezTo>
                  <a:cubicBezTo>
                    <a:pt x="15805" y="14050"/>
                    <a:pt x="15805" y="14050"/>
                    <a:pt x="15805" y="14050"/>
                  </a:cubicBezTo>
                  <a:cubicBezTo>
                    <a:pt x="15853" y="14050"/>
                    <a:pt x="15853" y="14050"/>
                    <a:pt x="15853" y="14050"/>
                  </a:cubicBezTo>
                  <a:cubicBezTo>
                    <a:pt x="15805" y="14050"/>
                    <a:pt x="15757" y="13992"/>
                    <a:pt x="15709" y="13933"/>
                  </a:cubicBezTo>
                  <a:cubicBezTo>
                    <a:pt x="15709" y="13933"/>
                    <a:pt x="15709" y="13933"/>
                    <a:pt x="15709" y="13933"/>
                  </a:cubicBezTo>
                  <a:cubicBezTo>
                    <a:pt x="14122" y="13058"/>
                    <a:pt x="13208" y="12182"/>
                    <a:pt x="12775" y="11540"/>
                  </a:cubicBezTo>
                  <a:cubicBezTo>
                    <a:pt x="12775" y="11540"/>
                    <a:pt x="12775" y="11540"/>
                    <a:pt x="12775" y="11540"/>
                  </a:cubicBezTo>
                  <a:cubicBezTo>
                    <a:pt x="12582" y="11248"/>
                    <a:pt x="12438" y="11014"/>
                    <a:pt x="12438" y="10781"/>
                  </a:cubicBezTo>
                  <a:cubicBezTo>
                    <a:pt x="14603" y="12649"/>
                    <a:pt x="17056" y="13408"/>
                    <a:pt x="17056" y="13408"/>
                  </a:cubicBezTo>
                  <a:cubicBezTo>
                    <a:pt x="17056" y="13466"/>
                    <a:pt x="17056" y="13466"/>
                    <a:pt x="17056" y="13466"/>
                  </a:cubicBezTo>
                  <a:cubicBezTo>
                    <a:pt x="17056" y="13466"/>
                    <a:pt x="17056" y="13466"/>
                    <a:pt x="17056" y="13466"/>
                  </a:cubicBezTo>
                  <a:cubicBezTo>
                    <a:pt x="17056" y="13408"/>
                    <a:pt x="17056" y="13408"/>
                    <a:pt x="17056" y="13408"/>
                  </a:cubicBezTo>
                  <a:cubicBezTo>
                    <a:pt x="16335" y="12124"/>
                    <a:pt x="15757" y="10022"/>
                    <a:pt x="15757" y="10022"/>
                  </a:cubicBezTo>
                  <a:cubicBezTo>
                    <a:pt x="20712" y="9497"/>
                    <a:pt x="20905" y="20822"/>
                    <a:pt x="20905" y="20822"/>
                  </a:cubicBezTo>
                  <a:cubicBezTo>
                    <a:pt x="21338" y="17903"/>
                    <a:pt x="21482" y="12707"/>
                    <a:pt x="21001" y="8913"/>
                  </a:cubicBezTo>
                  <a:close/>
                </a:path>
              </a:pathLst>
            </a:cu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0" name="Rectangle 111"/>
            <p:cNvSpPr/>
            <p:nvPr/>
          </p:nvSpPr>
          <p:spPr>
            <a:xfrm>
              <a:off x="2128721" y="3290267"/>
              <a:ext cx="2758861" cy="1679879"/>
            </a:xfrm>
            <a:prstGeom prst="rect">
              <a:avLst/>
            </a:prstGeom>
            <a:solidFill>
              <a:srgbClr val="ECF0F1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1" name="Rectangle 113"/>
            <p:cNvSpPr/>
            <p:nvPr/>
          </p:nvSpPr>
          <p:spPr>
            <a:xfrm>
              <a:off x="0" y="5230387"/>
              <a:ext cx="7025076" cy="190065"/>
            </a:xfrm>
            <a:prstGeom prst="rect">
              <a:avLst/>
            </a:prstGeom>
            <a:solidFill>
              <a:srgbClr val="333F5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2" name="Rectangle 114"/>
            <p:cNvSpPr/>
            <p:nvPr/>
          </p:nvSpPr>
          <p:spPr>
            <a:xfrm>
              <a:off x="2128721" y="4970145"/>
              <a:ext cx="2758861" cy="260243"/>
            </a:xfrm>
            <a:prstGeom prst="rect">
              <a:avLst/>
            </a:prstGeom>
            <a:solidFill>
              <a:srgbClr val="ADB9C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3" name="Freeform 115"/>
            <p:cNvSpPr/>
            <p:nvPr/>
          </p:nvSpPr>
          <p:spPr>
            <a:xfrm>
              <a:off x="1710579" y="2747853"/>
              <a:ext cx="418143" cy="2222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8387" y="12362"/>
                    <a:pt x="18387" y="12362"/>
                    <a:pt x="18387" y="12362"/>
                  </a:cubicBezTo>
                  <a:cubicBezTo>
                    <a:pt x="16423" y="6651"/>
                    <a:pt x="16423" y="6651"/>
                    <a:pt x="16423" y="6651"/>
                  </a:cubicBezTo>
                  <a:cubicBezTo>
                    <a:pt x="12317" y="0"/>
                    <a:pt x="12317" y="0"/>
                    <a:pt x="12317" y="0"/>
                  </a:cubicBezTo>
                  <a:cubicBezTo>
                    <a:pt x="536" y="8801"/>
                    <a:pt x="536" y="8801"/>
                    <a:pt x="536" y="8801"/>
                  </a:cubicBezTo>
                  <a:cubicBezTo>
                    <a:pt x="536" y="8801"/>
                    <a:pt x="536" y="8801"/>
                    <a:pt x="536" y="8801"/>
                  </a:cubicBezTo>
                  <a:cubicBezTo>
                    <a:pt x="179" y="9036"/>
                    <a:pt x="0" y="9272"/>
                    <a:pt x="0" y="9540"/>
                  </a:cubicBezTo>
                  <a:cubicBezTo>
                    <a:pt x="0" y="9876"/>
                    <a:pt x="357" y="10212"/>
                    <a:pt x="1071" y="10514"/>
                  </a:cubicBezTo>
                  <a:cubicBezTo>
                    <a:pt x="1071" y="10548"/>
                    <a:pt x="1071" y="10548"/>
                    <a:pt x="1071" y="10548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4" name="Freeform 116"/>
            <p:cNvSpPr/>
            <p:nvPr/>
          </p:nvSpPr>
          <p:spPr>
            <a:xfrm>
              <a:off x="4887579" y="2747853"/>
              <a:ext cx="419605" cy="2222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213" y="12362"/>
                    <a:pt x="3213" y="12362"/>
                    <a:pt x="3213" y="12362"/>
                  </a:cubicBezTo>
                  <a:cubicBezTo>
                    <a:pt x="5355" y="6651"/>
                    <a:pt x="5355" y="6651"/>
                    <a:pt x="5355" y="6651"/>
                  </a:cubicBezTo>
                  <a:cubicBezTo>
                    <a:pt x="9461" y="0"/>
                    <a:pt x="9461" y="0"/>
                    <a:pt x="9461" y="0"/>
                  </a:cubicBezTo>
                  <a:cubicBezTo>
                    <a:pt x="21064" y="8801"/>
                    <a:pt x="21064" y="8801"/>
                    <a:pt x="21064" y="8801"/>
                  </a:cubicBezTo>
                  <a:cubicBezTo>
                    <a:pt x="21064" y="8801"/>
                    <a:pt x="21064" y="8801"/>
                    <a:pt x="21064" y="8801"/>
                  </a:cubicBezTo>
                  <a:cubicBezTo>
                    <a:pt x="21421" y="9036"/>
                    <a:pt x="21600" y="9272"/>
                    <a:pt x="21600" y="9540"/>
                  </a:cubicBezTo>
                  <a:cubicBezTo>
                    <a:pt x="21600" y="9876"/>
                    <a:pt x="21243" y="10212"/>
                    <a:pt x="20529" y="10514"/>
                  </a:cubicBezTo>
                  <a:cubicBezTo>
                    <a:pt x="20529" y="10548"/>
                    <a:pt x="20529" y="10548"/>
                    <a:pt x="20529" y="10548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5" name="Oval 117"/>
            <p:cNvSpPr/>
            <p:nvPr/>
          </p:nvSpPr>
          <p:spPr>
            <a:xfrm>
              <a:off x="3315893" y="3954031"/>
              <a:ext cx="352353" cy="352353"/>
            </a:xfrm>
            <a:prstGeom prst="ellipse">
              <a:avLst/>
            </a:prstGeom>
            <a:solidFill>
              <a:srgbClr val="ADB9C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6" name="Freeform 118"/>
            <p:cNvSpPr/>
            <p:nvPr/>
          </p:nvSpPr>
          <p:spPr>
            <a:xfrm>
              <a:off x="5399293" y="4521301"/>
              <a:ext cx="726631" cy="709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49" y="0"/>
                  </a:moveTo>
                  <a:cubicBezTo>
                    <a:pt x="5349" y="1686"/>
                    <a:pt x="5349" y="1686"/>
                    <a:pt x="5349" y="1686"/>
                  </a:cubicBezTo>
                  <a:cubicBezTo>
                    <a:pt x="720" y="1686"/>
                    <a:pt x="0" y="3582"/>
                    <a:pt x="0" y="10220"/>
                  </a:cubicBezTo>
                  <a:cubicBezTo>
                    <a:pt x="0" y="16226"/>
                    <a:pt x="0" y="18755"/>
                    <a:pt x="5349" y="18755"/>
                  </a:cubicBezTo>
                  <a:cubicBezTo>
                    <a:pt x="5349" y="21600"/>
                    <a:pt x="5349" y="21600"/>
                    <a:pt x="5349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0"/>
                    <a:pt x="21600" y="0"/>
                    <a:pt x="21600" y="0"/>
                  </a:cubicBezTo>
                  <a:lnTo>
                    <a:pt x="5349" y="0"/>
                  </a:lnTo>
                  <a:close/>
                  <a:moveTo>
                    <a:pt x="2983" y="15489"/>
                  </a:moveTo>
                  <a:cubicBezTo>
                    <a:pt x="2674" y="14751"/>
                    <a:pt x="2674" y="12855"/>
                    <a:pt x="2674" y="10220"/>
                  </a:cubicBezTo>
                  <a:cubicBezTo>
                    <a:pt x="2674" y="4425"/>
                    <a:pt x="2880" y="4425"/>
                    <a:pt x="5349" y="4425"/>
                  </a:cubicBezTo>
                  <a:cubicBezTo>
                    <a:pt x="5349" y="16016"/>
                    <a:pt x="5349" y="16016"/>
                    <a:pt x="5349" y="16016"/>
                  </a:cubicBezTo>
                  <a:cubicBezTo>
                    <a:pt x="3291" y="16016"/>
                    <a:pt x="3086" y="15700"/>
                    <a:pt x="2983" y="15489"/>
                  </a:cubicBezTo>
                  <a:close/>
                </a:path>
              </a:pathLst>
            </a:custGeom>
            <a:solidFill>
              <a:srgbClr val="F8CBAD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7" name="Freeform 119"/>
            <p:cNvSpPr/>
            <p:nvPr/>
          </p:nvSpPr>
          <p:spPr>
            <a:xfrm>
              <a:off x="4631725" y="5050557"/>
              <a:ext cx="121351" cy="10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45" y="21600"/>
                  </a:moveTo>
                  <a:lnTo>
                    <a:pt x="0" y="10648"/>
                  </a:lnTo>
                  <a:lnTo>
                    <a:pt x="4945" y="0"/>
                  </a:lnTo>
                  <a:lnTo>
                    <a:pt x="16135" y="0"/>
                  </a:lnTo>
                  <a:lnTo>
                    <a:pt x="21600" y="10648"/>
                  </a:lnTo>
                  <a:lnTo>
                    <a:pt x="16135" y="21600"/>
                  </a:lnTo>
                  <a:lnTo>
                    <a:pt x="4945" y="21600"/>
                  </a:lnTo>
                  <a:close/>
                </a:path>
              </a:pathLst>
            </a:custGeom>
            <a:solidFill>
              <a:srgbClr val="4472C4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8" name="Freeform 120"/>
            <p:cNvSpPr/>
            <p:nvPr/>
          </p:nvSpPr>
          <p:spPr>
            <a:xfrm>
              <a:off x="4473825" y="5050557"/>
              <a:ext cx="116963" cy="10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30" y="21600"/>
                  </a:moveTo>
                  <a:lnTo>
                    <a:pt x="0" y="10648"/>
                  </a:lnTo>
                  <a:lnTo>
                    <a:pt x="5130" y="0"/>
                  </a:lnTo>
                  <a:lnTo>
                    <a:pt x="16470" y="0"/>
                  </a:lnTo>
                  <a:lnTo>
                    <a:pt x="21600" y="10648"/>
                  </a:lnTo>
                  <a:lnTo>
                    <a:pt x="16470" y="21600"/>
                  </a:lnTo>
                  <a:lnTo>
                    <a:pt x="5130" y="21600"/>
                  </a:lnTo>
                  <a:close/>
                </a:path>
              </a:pathLst>
            </a:custGeom>
            <a:solidFill>
              <a:srgbClr val="5B9BD5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89" name="Freeform 121"/>
            <p:cNvSpPr/>
            <p:nvPr/>
          </p:nvSpPr>
          <p:spPr>
            <a:xfrm>
              <a:off x="4321773" y="5050557"/>
              <a:ext cx="119889" cy="103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32" y="21600"/>
                  </a:moveTo>
                  <a:lnTo>
                    <a:pt x="0" y="10648"/>
                  </a:lnTo>
                  <a:lnTo>
                    <a:pt x="5532" y="0"/>
                  </a:lnTo>
                  <a:lnTo>
                    <a:pt x="16859" y="0"/>
                  </a:lnTo>
                  <a:lnTo>
                    <a:pt x="21600" y="10648"/>
                  </a:lnTo>
                  <a:lnTo>
                    <a:pt x="16859" y="21600"/>
                  </a:lnTo>
                  <a:lnTo>
                    <a:pt x="5532" y="21600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  <p:sp>
          <p:nvSpPr>
            <p:cNvPr id="390" name="Freeform 122"/>
            <p:cNvSpPr/>
            <p:nvPr/>
          </p:nvSpPr>
          <p:spPr>
            <a:xfrm>
              <a:off x="2772548" y="1288743"/>
              <a:ext cx="566740" cy="41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600" extrusionOk="0">
                  <a:moveTo>
                    <a:pt x="18851" y="14580"/>
                  </a:moveTo>
                  <a:cubicBezTo>
                    <a:pt x="17934" y="14580"/>
                    <a:pt x="17018" y="15300"/>
                    <a:pt x="16625" y="16560"/>
                  </a:cubicBezTo>
                  <a:cubicBezTo>
                    <a:pt x="2225" y="12960"/>
                    <a:pt x="916" y="540"/>
                    <a:pt x="916" y="0"/>
                  </a:cubicBezTo>
                  <a:cubicBezTo>
                    <a:pt x="524" y="0"/>
                    <a:pt x="0" y="720"/>
                    <a:pt x="0" y="1440"/>
                  </a:cubicBezTo>
                  <a:cubicBezTo>
                    <a:pt x="0" y="1800"/>
                    <a:pt x="-131" y="15480"/>
                    <a:pt x="16494" y="19440"/>
                  </a:cubicBezTo>
                  <a:cubicBezTo>
                    <a:pt x="16887" y="20700"/>
                    <a:pt x="17804" y="21600"/>
                    <a:pt x="18851" y="21600"/>
                  </a:cubicBezTo>
                  <a:cubicBezTo>
                    <a:pt x="20291" y="21600"/>
                    <a:pt x="21469" y="19980"/>
                    <a:pt x="21469" y="18000"/>
                  </a:cubicBezTo>
                  <a:cubicBezTo>
                    <a:pt x="21469" y="16200"/>
                    <a:pt x="20291" y="14580"/>
                    <a:pt x="18851" y="14580"/>
                  </a:cubicBezTo>
                  <a:close/>
                </a:path>
              </a:pathLst>
            </a:custGeom>
            <a:solidFill>
              <a:srgbClr val="44546A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pPr>
                <a:defRPr sz="3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pPr>
              <a:endParaRPr>
                <a:latin typeface="Agency FB" panose="020B0503020202020204" pitchFamily="34" charset="0"/>
                <a:ea typeface="微软雅黑" panose="020B0503020204020204" pitchFamily="34" charset="-122"/>
                <a:cs typeface="Open Sans"/>
                <a:sym typeface="Agency FB" panose="020B0503020202020204" pitchFamily="34" charset="0"/>
              </a:endParaRPr>
            </a:p>
          </p:txBody>
        </p:sp>
      </p:grpSp>
      <p:grpSp>
        <p:nvGrpSpPr>
          <p:cNvPr id="394" name="矩形标注 934"/>
          <p:cNvGrpSpPr/>
          <p:nvPr/>
        </p:nvGrpSpPr>
        <p:grpSpPr>
          <a:xfrm>
            <a:off x="754584" y="4951945"/>
            <a:ext cx="4192511" cy="1069115"/>
            <a:chOff x="0" y="38326"/>
            <a:chExt cx="8385019" cy="2138228"/>
          </a:xfrm>
        </p:grpSpPr>
        <p:sp>
          <p:nvSpPr>
            <p:cNvPr id="392" name="形狀"/>
            <p:cNvSpPr/>
            <p:nvPr/>
          </p:nvSpPr>
          <p:spPr>
            <a:xfrm>
              <a:off x="0" y="38326"/>
              <a:ext cx="8385019" cy="2138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67" y="0"/>
                  </a:lnTo>
                  <a:lnTo>
                    <a:pt x="14467" y="3600"/>
                  </a:lnTo>
                  <a:lnTo>
                    <a:pt x="21600" y="10310"/>
                  </a:lnTo>
                  <a:lnTo>
                    <a:pt x="14467" y="9000"/>
                  </a:lnTo>
                  <a:lnTo>
                    <a:pt x="14467" y="21600"/>
                  </a:lnTo>
                  <a:lnTo>
                    <a:pt x="0" y="21600"/>
                  </a:lnTo>
                  <a:lnTo>
                    <a:pt x="0" y="3600"/>
                  </a:lnTo>
                  <a:close/>
                </a:path>
              </a:pathLst>
            </a:custGeom>
            <a:solidFill>
              <a:srgbClr val="E7E6E6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algn="just">
                <a:defRPr sz="28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 sz="140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93" name="你好，我是漕河泾宜山路桔子水晶酒店，您预订了今天晚上入住的1间大床房，请问您今天大概几点到店呢？"/>
            <p:cNvSpPr txBox="1"/>
            <p:nvPr/>
          </p:nvSpPr>
          <p:spPr>
            <a:xfrm>
              <a:off x="91440" y="153334"/>
              <a:ext cx="5433078" cy="1908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ctr">
              <a:spAutoFit/>
            </a:bodyPr>
            <a:lstStyle/>
            <a:p>
              <a:pPr algn="just">
                <a:defRPr sz="28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sz="1400" dirty="0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    你好，我是漕河泾宜山路</a:t>
              </a:r>
              <a:r>
                <a:rPr lang="zh-CN" altLang="en-US" sz="1400" dirty="0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**</a:t>
              </a:r>
              <a:r>
                <a:rPr sz="1400" dirty="0">
                  <a:latin typeface="Agency FB" panose="020B0503020202020204" pitchFamily="34" charset="0"/>
                  <a:ea typeface="微软雅黑" panose="020B0503020204020204" pitchFamily="34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酒店，您预订了今天晚上入住的1间大床房，请问您今天大概几点到店呢？</a:t>
              </a:r>
              <a:endParaRPr sz="1400" dirty="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grpSp>
        <p:nvGrpSpPr>
          <p:cNvPr id="397" name="矩形标注 935"/>
          <p:cNvGrpSpPr/>
          <p:nvPr/>
        </p:nvGrpSpPr>
        <p:grpSpPr>
          <a:xfrm>
            <a:off x="7210263" y="4965648"/>
            <a:ext cx="4031479" cy="1084017"/>
            <a:chOff x="0" y="0"/>
            <a:chExt cx="8062956" cy="2168033"/>
          </a:xfrm>
        </p:grpSpPr>
        <p:sp>
          <p:nvSpPr>
            <p:cNvPr id="395" name="形狀"/>
            <p:cNvSpPr/>
            <p:nvPr/>
          </p:nvSpPr>
          <p:spPr>
            <a:xfrm>
              <a:off x="0" y="0"/>
              <a:ext cx="8062956" cy="2168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04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7804" y="21600"/>
                  </a:lnTo>
                  <a:lnTo>
                    <a:pt x="7804" y="18000"/>
                  </a:lnTo>
                  <a:lnTo>
                    <a:pt x="0" y="13326"/>
                  </a:lnTo>
                  <a:lnTo>
                    <a:pt x="7804" y="12600"/>
                  </a:lnTo>
                  <a:close/>
                </a:path>
              </a:pathLst>
            </a:custGeom>
            <a:solidFill>
              <a:srgbClr val="DAE3F3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 algn="just">
                <a:defRPr sz="28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 sz="1400">
                <a:latin typeface="Agency FB" panose="020B0503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96" name="您好，我这边是漕河泾宜山路桔子水晶酒店，请问您的房间今天是续住还是退房呢？"/>
            <p:cNvSpPr txBox="1"/>
            <p:nvPr/>
          </p:nvSpPr>
          <p:spPr>
            <a:xfrm>
              <a:off x="3004387" y="345354"/>
              <a:ext cx="4967131" cy="1477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ctr">
              <a:spAutoFit/>
            </a:bodyPr>
            <a:lstStyle>
              <a:lvl1pPr algn="just" defTabSz="1828800">
                <a:defRPr sz="28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r>
                <a:rPr sz="1400" dirty="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   您好，我这边是漕河泾宜山路</a:t>
              </a:r>
              <a:r>
                <a:rPr lang="zh-CN" altLang="en-US" sz="1400" dirty="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**</a:t>
              </a:r>
              <a:r>
                <a:rPr sz="1400" dirty="0">
                  <a:solidFill>
                    <a:schemeClr val="tx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酒店，请问您的房间今天是续住还是退房呢？</a:t>
              </a:r>
              <a:endParaRPr sz="1400" dirty="0">
                <a:solidFill>
                  <a:schemeClr val="tx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443557" y="1489468"/>
            <a:ext cx="7766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** 酒店，客房数量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300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间房，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2020/04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年上了易小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智能语音，上线前需要耗时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6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小时拨打预订单与接待单跟客人确认，有时还会有订单来不及确认，导致收益损失，现在不仅不会遗漏，且整体完成时间只需</a:t>
            </a:r>
            <a:r>
              <a:rPr lang="en-US" altLang="zh-CN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2</a:t>
            </a:r>
            <a:r>
              <a:rPr lang="zh-CN" altLang="en-US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小时，而且不需要人工参与。</a:t>
            </a:r>
            <a:endParaRPr lang="zh-CN" altLang="en-US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89" name="组合 88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94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92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91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典型场景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05.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智能客房语音服务终端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2" y="5443288"/>
            <a:ext cx="8661447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客需服务开口即得，客人与生活助手只有一个床头柜的距离！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/>
          <a:srcRect l="7333" r="6492"/>
          <a:stretch>
            <a:fillRect/>
          </a:stretch>
        </p:blipFill>
        <p:spPr>
          <a:xfrm>
            <a:off x="762000" y="1051560"/>
            <a:ext cx="3396224" cy="5400000"/>
          </a:xfrm>
          <a:prstGeom prst="rect">
            <a:avLst/>
          </a:prstGeom>
          <a:ln>
            <a:solidFill>
              <a:srgbClr val="31859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/>
          <a:srcRect l="4250" t="2701" r="4815" b="5608"/>
          <a:stretch>
            <a:fillRect/>
          </a:stretch>
        </p:blipFill>
        <p:spPr>
          <a:xfrm>
            <a:off x="4398069" y="1051559"/>
            <a:ext cx="3439286" cy="5400000"/>
          </a:xfrm>
          <a:prstGeom prst="rect">
            <a:avLst/>
          </a:prstGeom>
          <a:ln>
            <a:solidFill>
              <a:srgbClr val="31859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3108" t="986" r="3056" b="2961"/>
          <a:stretch>
            <a:fillRect/>
          </a:stretch>
        </p:blipFill>
        <p:spPr>
          <a:xfrm>
            <a:off x="8077200" y="1051560"/>
            <a:ext cx="3326649" cy="5400000"/>
          </a:xfrm>
          <a:prstGeom prst="rect">
            <a:avLst/>
          </a:prstGeom>
          <a:ln>
            <a:solidFill>
              <a:srgbClr val="31859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组合 22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24" name="组合 23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29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2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6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AI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音箱：用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AI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创造智慧客房新体验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think-cell 幻灯片" r:id="rId2" imgW="3175" imgH="3175" progId="TCLayout.ActiveDocument.1">
                  <p:embed/>
                </p:oleObj>
              </mc:Choice>
              <mc:Fallback>
                <p:oleObj name="think-cell 幻灯片" r:id="rId2" imgW="3175" imgH="3175" progId="TCLayout.ActiveDocument.1">
                  <p:embed/>
                  <p:pic>
                    <p:nvPicPr>
                      <p:cNvPr id="0" name="对象 2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>
            <p:custDataLst>
              <p:tags r:id="rId4"/>
            </p:custDataLst>
          </p:nvPr>
        </p:nvSpPr>
        <p:spPr>
          <a:xfrm>
            <a:off x="3605" y="-188740"/>
            <a:ext cx="72166" cy="456855"/>
          </a:xfrm>
          <a:prstGeom prst="rect">
            <a:avLst/>
          </a:prstGeom>
          <a:solidFill>
            <a:srgbClr val="24647E"/>
          </a:solidFill>
          <a:ln w="25400" cap="flat">
            <a:noFill/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0" rtlCol="0" anchor="ctr" anchorCtr="0">
            <a:noAutofit/>
          </a:bodyPr>
          <a:lstStyle/>
          <a:p>
            <a:pPr defTabSz="410845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3000" b="1" kern="0" dirty="0">
              <a:solidFill>
                <a:srgbClr val="000000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294" y="1089454"/>
            <a:ext cx="8580316" cy="5175159"/>
            <a:chOff x="-59405" y="101238"/>
            <a:chExt cx="19106438" cy="1211703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59405" y="101238"/>
              <a:ext cx="19106438" cy="12117030"/>
            </a:xfrm>
            <a:prstGeom prst="rect">
              <a:avLst/>
            </a:prstGeom>
          </p:spPr>
        </p:pic>
        <p:sp>
          <p:nvSpPr>
            <p:cNvPr id="34" name="圆角矩形 33"/>
            <p:cNvSpPr/>
            <p:nvPr/>
          </p:nvSpPr>
          <p:spPr>
            <a:xfrm>
              <a:off x="11765119" y="4412434"/>
              <a:ext cx="3710006" cy="708660"/>
            </a:xfrm>
            <a:prstGeom prst="round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kumimoji="1" lang="zh-CN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小度小度</a:t>
              </a:r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，打开窗帘</a:t>
              </a:r>
              <a:endParaRPr kumimoji="1" lang="zh-CN" altLang="en-US" sz="1200" dirty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7297344" y="7513320"/>
              <a:ext cx="3939008" cy="708660"/>
            </a:xfrm>
            <a:prstGeom prst="round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kumimoji="1" lang="zh-CN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小度小度</a:t>
              </a:r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，我要睡觉了</a:t>
              </a:r>
              <a:endParaRPr kumimoji="1" lang="zh-CN" altLang="en-US" sz="1200" dirty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610068" y="5935990"/>
              <a:ext cx="4998252" cy="708660"/>
            </a:xfrm>
            <a:prstGeom prst="round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小度小度，空调温度调到</a:t>
              </a:r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23</a:t>
              </a:r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度</a:t>
              </a:r>
              <a:endParaRPr kumimoji="1" lang="zh-CN" altLang="en-US" sz="1200" dirty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1737423" y="8440780"/>
              <a:ext cx="4617526" cy="708660"/>
            </a:xfrm>
            <a:prstGeom prst="round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小度小度，</a:t>
              </a:r>
              <a:r>
                <a:rPr kumimoji="1" lang="zh-CN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我要看湖南卫视</a:t>
              </a:r>
              <a:endParaRPr kumimoji="1" lang="zh-CN" altLang="en-US" sz="1200" dirty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3364565" y="3424306"/>
              <a:ext cx="4019814" cy="708660"/>
            </a:xfrm>
            <a:prstGeom prst="roundRect">
              <a:avLst/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/>
              <a:r>
                <a:rPr kumimoji="1" lang="en-US" altLang="en-US" sz="1200" dirty="0">
                  <a:solidFill>
                    <a:prstClr val="black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小度小度，打开床头灯</a:t>
              </a:r>
              <a:endParaRPr kumimoji="1" lang="zh-CN" altLang="en-US" sz="1200" dirty="0">
                <a:solidFill>
                  <a:prstClr val="black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8861980" y="1053165"/>
            <a:ext cx="2816823" cy="489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kumimoji="1" lang="en-US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智能场景</a:t>
            </a:r>
            <a:endParaRPr kumimoji="1" lang="en-US" altLang="zh-CN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</a:t>
            </a:r>
            <a:r>
              <a:rPr kumimoji="1" lang="zh-CN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小度小度，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我要睡觉了</a:t>
            </a:r>
            <a:endParaRPr kumimoji="1" lang="en-US" altLang="zh-CN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marL="171450" indent="-1714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kumimoji="1" lang="en-US" altLang="en-US" sz="1100" dirty="0">
                <a:solidFill>
                  <a:prstClr val="black">
                    <a:lumMod val="50000"/>
                    <a:lumOff val="50000"/>
                  </a:prst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关闭窗帘、关闭所有灯、打开夜灯</a:t>
            </a:r>
            <a:endParaRPr kumimoji="1" lang="en-US" altLang="en-US" sz="1100" dirty="0">
              <a:solidFill>
                <a:prstClr val="black">
                  <a:lumMod val="50000"/>
                  <a:lumOff val="50000"/>
                </a:prst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endParaRPr kumimoji="1" lang="en-US" altLang="zh-CN" sz="7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窗帘控制</a:t>
            </a:r>
            <a:endParaRPr kumimoji="1" lang="en-US" altLang="en-US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：打开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关闭窗帘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endParaRPr kumimoji="1" lang="en-US" altLang="zh-CN" sz="7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灯光控制</a:t>
            </a:r>
            <a:endParaRPr kumimoji="1" lang="en-US" altLang="en-US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：打开客厅灯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卫生间灯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浴室灯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床头灯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…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endParaRPr kumimoji="1" lang="en-US" altLang="zh-CN" sz="800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空调控制</a:t>
            </a:r>
            <a:endParaRPr kumimoji="1" lang="en-US" altLang="en-US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：空调温度调到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26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度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：空调风速调到告诉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：打开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/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关闭空调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endParaRPr kumimoji="1" lang="en-US" altLang="zh-CN" sz="8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电视控制</a:t>
            </a:r>
            <a:endParaRPr kumimoji="1" lang="en-US" altLang="en-US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：我要看湖南卫视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zh-CN" altLang="en-US" sz="1400" b="1" dirty="0">
                <a:solidFill>
                  <a:srgbClr val="02727E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呼叫客需</a:t>
            </a:r>
            <a:endParaRPr kumimoji="1" lang="en-US" altLang="en-US" sz="1400" b="1" dirty="0">
              <a:solidFill>
                <a:srgbClr val="02727E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40000"/>
              </a:lnSpc>
            </a:pPr>
            <a:r>
              <a:rPr kumimoji="1" lang="en-US" altLang="zh-CN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Q</a:t>
            </a:r>
            <a:r>
              <a:rPr kumimoji="1" lang="en-US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：我要</a:t>
            </a:r>
            <a:r>
              <a:rPr kumimoji="1" lang="zh-CN" altLang="en-US" sz="1100" dirty="0">
                <a:solidFill>
                  <a:srgbClr val="7EA2B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一双拖鞋</a:t>
            </a:r>
            <a:endParaRPr kumimoji="1" lang="en-US" altLang="en-US" sz="1100" dirty="0">
              <a:solidFill>
                <a:srgbClr val="7EA2B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14" name="组合 13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19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17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6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语音服务终端控制客房场景设施设备</a:t>
              </a:r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|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呼叫客需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3935424" y="1969303"/>
            <a:ext cx="1634669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</a:t>
            </a:r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AI</a:t>
            </a:r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平台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ctr"/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(</a:t>
            </a:r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语义识别</a:t>
            </a:r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)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49778" y="1987371"/>
            <a:ext cx="1634663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语音运营平台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35426" y="921881"/>
            <a:ext cx="1634667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电话运营监控平台</a:t>
            </a:r>
            <a:endParaRPr lang="zh-CN" altLang="en-US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49773" y="926046"/>
            <a:ext cx="1634667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PMS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35426" y="1433647"/>
            <a:ext cx="1634667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客控平台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149774" y="1447315"/>
            <a:ext cx="1634667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客需平台</a:t>
            </a:r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(</a:t>
            </a:r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易客房</a:t>
            </a:r>
            <a:r>
              <a:rPr lang="en-US" altLang="zh-CN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)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36265" y="4300772"/>
            <a:ext cx="10253169" cy="23663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98898" y="4336488"/>
            <a:ext cx="649165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5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门店</a:t>
            </a:r>
            <a:endParaRPr lang="zh-CN" altLang="en-US" sz="15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aphicFrame>
        <p:nvGraphicFramePr>
          <p:cNvPr id="34" name="图示 33"/>
          <p:cNvGraphicFramePr/>
          <p:nvPr/>
        </p:nvGraphicFramePr>
        <p:xfrm>
          <a:off x="1286347" y="6111947"/>
          <a:ext cx="3590907" cy="488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35" name="图示 34"/>
          <p:cNvGraphicFramePr/>
          <p:nvPr/>
        </p:nvGraphicFramePr>
        <p:xfrm>
          <a:off x="4962978" y="6151280"/>
          <a:ext cx="3540380" cy="410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cxnSp>
        <p:nvCxnSpPr>
          <p:cNvPr id="38" name="直接箭头连接符 37"/>
          <p:cNvCxnSpPr/>
          <p:nvPr/>
        </p:nvCxnSpPr>
        <p:spPr>
          <a:xfrm flipH="1">
            <a:off x="3200598" y="5321764"/>
            <a:ext cx="2420632" cy="432905"/>
          </a:xfrm>
          <a:prstGeom prst="straightConnector1">
            <a:avLst/>
          </a:prstGeom>
          <a:ln>
            <a:solidFill>
              <a:srgbClr val="02727E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 flipH="1" flipV="1">
            <a:off x="5445834" y="3675083"/>
            <a:ext cx="365754" cy="491128"/>
          </a:xfrm>
          <a:prstGeom prst="straightConnector1">
            <a:avLst/>
          </a:prstGeom>
          <a:ln>
            <a:solidFill>
              <a:srgbClr val="02727E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2033195" y="776298"/>
            <a:ext cx="3778393" cy="2880360"/>
          </a:xfrm>
          <a:prstGeom prst="rect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553134" y="3619904"/>
            <a:ext cx="985607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5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IDC</a:t>
            </a:r>
            <a:endParaRPr lang="zh-CN" altLang="en-US" sz="15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9059166" y="3632030"/>
            <a:ext cx="1378794" cy="3231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5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internet</a:t>
            </a:r>
            <a:r>
              <a:rPr lang="zh-CN" altLang="en-US" sz="1500" b="1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信源</a:t>
            </a:r>
            <a:endParaRPr lang="zh-CN" altLang="en-US" sz="1500" b="1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59" name="直接箭头连接符 58"/>
          <p:cNvCxnSpPr/>
          <p:nvPr/>
        </p:nvCxnSpPr>
        <p:spPr>
          <a:xfrm flipV="1">
            <a:off x="6999997" y="3665631"/>
            <a:ext cx="493712" cy="508104"/>
          </a:xfrm>
          <a:prstGeom prst="straightConnector1">
            <a:avLst/>
          </a:prstGeom>
          <a:ln>
            <a:solidFill>
              <a:srgbClr val="02727E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6675415" y="4813537"/>
            <a:ext cx="649165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音箱</a:t>
            </a:r>
            <a:endParaRPr lang="zh-CN" altLang="en-US" sz="14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668195" y="5834949"/>
            <a:ext cx="106458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客控设备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81374" y="5809691"/>
            <a:ext cx="1435029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客需服务</a:t>
            </a:r>
            <a:r>
              <a:rPr lang="en-US" altLang="zh-CN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(</a:t>
            </a:r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易管家</a:t>
            </a:r>
            <a:r>
              <a:rPr lang="en-US" altLang="zh-CN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)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cxnSp>
        <p:nvCxnSpPr>
          <p:cNvPr id="92" name="直接箭头连接符 91"/>
          <p:cNvCxnSpPr/>
          <p:nvPr/>
        </p:nvCxnSpPr>
        <p:spPr>
          <a:xfrm>
            <a:off x="6229656" y="5380642"/>
            <a:ext cx="4543" cy="454306"/>
          </a:xfrm>
          <a:prstGeom prst="straightConnector1">
            <a:avLst/>
          </a:prstGeom>
          <a:ln>
            <a:solidFill>
              <a:srgbClr val="02727E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8875266" y="5834949"/>
            <a:ext cx="505600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电话</a:t>
            </a:r>
            <a:endParaRPr lang="zh-CN" altLang="en-US" sz="12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graphicFrame>
        <p:nvGraphicFramePr>
          <p:cNvPr id="98" name="图示 97"/>
          <p:cNvGraphicFramePr/>
          <p:nvPr/>
        </p:nvGraphicFramePr>
        <p:xfrm>
          <a:off x="8260092" y="6152377"/>
          <a:ext cx="2976943" cy="408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cxnSp>
        <p:nvCxnSpPr>
          <p:cNvPr id="116" name="直接箭头连接符 115"/>
          <p:cNvCxnSpPr/>
          <p:nvPr/>
        </p:nvCxnSpPr>
        <p:spPr>
          <a:xfrm>
            <a:off x="6868205" y="5321764"/>
            <a:ext cx="2144379" cy="513185"/>
          </a:xfrm>
          <a:prstGeom prst="straightConnector1">
            <a:avLst/>
          </a:prstGeom>
          <a:ln>
            <a:solidFill>
              <a:srgbClr val="02727E"/>
            </a:solidFill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>
            <a:off x="7239075" y="4972869"/>
            <a:ext cx="2021205" cy="20320"/>
          </a:xfrm>
          <a:prstGeom prst="straightConnector1">
            <a:avLst/>
          </a:prstGeom>
          <a:ln>
            <a:solidFill>
              <a:srgbClr val="02727E"/>
            </a:solidFill>
            <a:prstDash val="dash"/>
            <a:headEnd type="none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3" name="图示 2"/>
          <p:cNvGraphicFramePr/>
          <p:nvPr/>
        </p:nvGraphicFramePr>
        <p:xfrm>
          <a:off x="8875469" y="4778560"/>
          <a:ext cx="1944370" cy="408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1"/>
          <a:srcRect l="7852" t="7482" r="8572" b="7821"/>
          <a:stretch>
            <a:fillRect/>
          </a:stretch>
        </p:blipFill>
        <p:spPr>
          <a:xfrm>
            <a:off x="5777654" y="4509847"/>
            <a:ext cx="992270" cy="926045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39" name="组合 38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44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42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41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智能客房语音服务终端业务架构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aphicFrame>
        <p:nvGraphicFramePr>
          <p:cNvPr id="46" name="Table 1"/>
          <p:cNvGraphicFramePr>
            <a:graphicFrameLocks noGrp="1"/>
          </p:cNvGraphicFramePr>
          <p:nvPr/>
        </p:nvGraphicFramePr>
        <p:xfrm>
          <a:off x="7047688" y="691142"/>
          <a:ext cx="4854726" cy="28803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2193"/>
                <a:gridCol w="3202533"/>
              </a:tblGrid>
              <a:tr h="295790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场景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体验描述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433826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欢迎音乐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用户打开房门，标准欢迎话术播放，同时个性化音乐淡入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433826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个性化歌单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用户在客房内，通过</a:t>
                      </a:r>
                      <a:r>
                        <a:rPr lang="en-US" altLang="zh-CN" sz="1050" dirty="0"/>
                        <a:t>Hello</a:t>
                      </a:r>
                      <a:r>
                        <a:rPr lang="zh-CN" altLang="en-US" sz="1050" dirty="0"/>
                        <a:t>华住或者语音发出播放音乐指令，智能音箱自动播放个性化音乐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295790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客需指令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用户在客房内通过语音，发出客需指令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295790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信息查询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dirty="0"/>
                        <a:t>用户在客房内通过语音，查询天气等信息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295790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智能设备控制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dirty="0"/>
                        <a:t>用户在客房内通过语音，控制智能客控设备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  <a:tr h="433826">
                <a:tc>
                  <a:txBody>
                    <a:bodyPr/>
                    <a:lstStyle/>
                    <a:p>
                      <a:r>
                        <a:rPr lang="zh-CN" altLang="en-US" sz="1050" dirty="0"/>
                        <a:t>叫醒服务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50" dirty="0"/>
                        <a:t>用户通过</a:t>
                      </a:r>
                      <a:r>
                        <a:rPr lang="en-US" altLang="zh-CN" sz="1050" dirty="0"/>
                        <a:t>Hello</a:t>
                      </a:r>
                      <a:r>
                        <a:rPr lang="zh-CN" altLang="en-US" sz="1050" dirty="0"/>
                        <a:t> 小二 或者语音指令设置叫醒服务，早上到点音箱播发个性化音乐叫醒用户</a:t>
                      </a:r>
                      <a:endParaRPr lang="en-US" sz="1050" dirty="0"/>
                    </a:p>
                  </a:txBody>
                  <a:tcPr marL="182880" marR="182880" marT="91440" marB="91440"/>
                </a:tc>
              </a:tr>
            </a:tbl>
          </a:graphicData>
        </a:graphic>
      </p:graphicFrame>
      <p:sp>
        <p:nvSpPr>
          <p:cNvPr id="48" name="矩形 47"/>
          <p:cNvSpPr/>
          <p:nvPr/>
        </p:nvSpPr>
        <p:spPr>
          <a:xfrm>
            <a:off x="7008952" y="776752"/>
            <a:ext cx="5039613" cy="2848449"/>
          </a:xfrm>
          <a:prstGeom prst="rect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943604" y="2466496"/>
            <a:ext cx="1634669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定向满意度跟踪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157958" y="2484564"/>
            <a:ext cx="1634663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语音内容质控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943604" y="2982984"/>
            <a:ext cx="1634669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精准舆情管理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157958" y="3001052"/>
            <a:ext cx="1634663" cy="389451"/>
          </a:xfrm>
          <a:prstGeom prst="rect">
            <a:avLst/>
          </a:prstGeom>
          <a:solidFill>
            <a:srgbClr val="7EA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机器人联动智能货柜自助送物</a:t>
            </a:r>
            <a:endParaRPr lang="en-US" altLang="zh-CN" sz="1300" dirty="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/>
          <a:srcRect l="3507" t="16727" b="57819"/>
          <a:stretch>
            <a:fillRect/>
          </a:stretch>
        </p:blipFill>
        <p:spPr>
          <a:xfrm>
            <a:off x="6364820" y="4737528"/>
            <a:ext cx="2929121" cy="1631227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2359103" y="267631"/>
            <a:ext cx="2145262" cy="6110437"/>
            <a:chOff x="-3848884" y="1041061"/>
            <a:chExt cx="3427970" cy="11317854"/>
          </a:xfrm>
        </p:grpSpPr>
        <p:sp>
          <p:nvSpPr>
            <p:cNvPr id="15" name="矩形 14"/>
            <p:cNvSpPr/>
            <p:nvPr/>
          </p:nvSpPr>
          <p:spPr>
            <a:xfrm>
              <a:off x="-2061030" y="2721751"/>
              <a:ext cx="1640116" cy="1233714"/>
            </a:xfrm>
            <a:prstGeom prst="rect">
              <a:avLst/>
            </a:prstGeom>
            <a:solidFill>
              <a:srgbClr val="02727E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2061030" y="4402441"/>
              <a:ext cx="1640116" cy="1233714"/>
            </a:xfrm>
            <a:prstGeom prst="rect">
              <a:avLst/>
            </a:prstGeom>
            <a:solidFill>
              <a:srgbClr val="7EA2B1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-2061030" y="6083131"/>
              <a:ext cx="1640116" cy="1233714"/>
            </a:xfrm>
            <a:prstGeom prst="rect">
              <a:avLst/>
            </a:prstGeom>
            <a:solidFill>
              <a:srgbClr val="CDDAE0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-2061030" y="7763821"/>
              <a:ext cx="1640116" cy="1233714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-2061030" y="9444511"/>
              <a:ext cx="1640116" cy="1233714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-2061030" y="11125201"/>
              <a:ext cx="1640116" cy="1233714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-2061030" y="1041061"/>
              <a:ext cx="1640116" cy="1233714"/>
            </a:xfrm>
            <a:prstGeom prst="rect">
              <a:avLst/>
            </a:prstGeom>
            <a:solidFill>
              <a:srgbClr val="FFC000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-3848884" y="4394204"/>
              <a:ext cx="1640116" cy="1233714"/>
            </a:xfrm>
            <a:prstGeom prst="rect">
              <a:avLst/>
            </a:prstGeom>
            <a:solidFill>
              <a:srgbClr val="709AAC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-3848884" y="2721751"/>
              <a:ext cx="1640116" cy="1233714"/>
            </a:xfrm>
            <a:prstGeom prst="rect">
              <a:avLst/>
            </a:prstGeom>
            <a:solidFill>
              <a:srgbClr val="4BACC6">
                <a:lumMod val="75000"/>
              </a:srgbClr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-3848884" y="1041061"/>
              <a:ext cx="1640116" cy="1233714"/>
            </a:xfrm>
            <a:prstGeom prst="rect">
              <a:avLst/>
            </a:prstGeom>
            <a:solidFill>
              <a:srgbClr val="F6DE50"/>
            </a:solidFill>
            <a:ln w="50800" cap="flat">
              <a:noFill/>
              <a:prstDash val="solid"/>
              <a:round/>
            </a:ln>
            <a:effectLst/>
            <a:sp3d/>
          </p:spPr>
          <p:txBody>
            <a:bodyPr rot="0" spcFirstLastPara="1" vertOverflow="overflow" horzOverflow="overflow" vert="horz" wrap="square" lIns="142874" tIns="142874" rIns="142874" bIns="142874" numCol="1" spcCol="38100" rtlCol="0" anchor="ctr">
              <a:noAutofit/>
            </a:bodyPr>
            <a:lstStyle/>
            <a:p>
              <a:pPr defTabSz="690245">
                <a:defRPr/>
              </a:pPr>
              <a:endParaRPr lang="zh-CN" altLang="en-US" sz="42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91" y="1088671"/>
            <a:ext cx="2555086" cy="299731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/>
          <a:srcRect t="-1" b="11276"/>
          <a:stretch>
            <a:fillRect/>
          </a:stretch>
        </p:blipFill>
        <p:spPr>
          <a:xfrm>
            <a:off x="350521" y="4275615"/>
            <a:ext cx="2895600" cy="215074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/>
          <a:srcRect b="47692"/>
          <a:stretch>
            <a:fillRect/>
          </a:stretch>
        </p:blipFill>
        <p:spPr>
          <a:xfrm>
            <a:off x="9248221" y="5244810"/>
            <a:ext cx="2748047" cy="113171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4385" y="3840690"/>
            <a:ext cx="3026195" cy="257323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2500" y="979865"/>
            <a:ext cx="2756688" cy="262706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7"/>
          <a:srcRect l="1623" t="15532" b="43980"/>
          <a:stretch>
            <a:fillRect/>
          </a:stretch>
        </p:blipFill>
        <p:spPr>
          <a:xfrm>
            <a:off x="3002280" y="1062867"/>
            <a:ext cx="3195803" cy="272247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/>
          <a:srcRect l="1711" t="19394" r="1" b="53455"/>
          <a:stretch>
            <a:fillRect/>
          </a:stretch>
        </p:blipFill>
        <p:spPr>
          <a:xfrm>
            <a:off x="9235798" y="3556706"/>
            <a:ext cx="2788563" cy="162622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9"/>
          <a:srcRect l="4360" t="11664" b="33749"/>
          <a:stretch>
            <a:fillRect/>
          </a:stretch>
        </p:blipFill>
        <p:spPr>
          <a:xfrm>
            <a:off x="6324836" y="998335"/>
            <a:ext cx="2929120" cy="3460463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35" name="组合 34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40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3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37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技术赋能服务创新，获得客人好评如潮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06.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酒店智能客控解决方案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6315812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先您所想，让智慧的客房体验更贴心！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427740" y="1419491"/>
            <a:ext cx="3527541" cy="2817229"/>
          </a:xfrm>
          <a:prstGeom prst="rect">
            <a:avLst/>
          </a:prstGeom>
        </p:spPr>
      </p:pic>
      <p:sp>
        <p:nvSpPr>
          <p:cNvPr id="11" name="TextBox 3"/>
          <p:cNvSpPr txBox="1"/>
          <p:nvPr/>
        </p:nvSpPr>
        <p:spPr>
          <a:xfrm>
            <a:off x="4493260" y="4932730"/>
            <a:ext cx="3388360" cy="128445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远程遥控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，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定时开关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。</a:t>
            </a:r>
            <a:endParaRPr lang="zh-CN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手机智控、刷脸智控、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语音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智控、体感智控，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解放双手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告别拉拉扯扯，智能窗帘随心而动。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4431666" y="4299647"/>
            <a:ext cx="3523615" cy="595035"/>
          </a:xfrm>
          <a:prstGeom prst="rect">
            <a:avLst/>
          </a:prstGeom>
          <a:solidFill>
            <a:srgbClr val="31859C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 智能窗帘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80980" y="1439019"/>
            <a:ext cx="3560168" cy="2797701"/>
          </a:xfrm>
          <a:prstGeom prst="rect">
            <a:avLst/>
          </a:prstGeom>
        </p:spPr>
      </p:pic>
      <p:sp>
        <p:nvSpPr>
          <p:cNvPr id="15" name="TextBox 3"/>
          <p:cNvSpPr txBox="1"/>
          <p:nvPr/>
        </p:nvSpPr>
        <p:spPr>
          <a:xfrm>
            <a:off x="564516" y="4299647"/>
            <a:ext cx="3580765" cy="595035"/>
          </a:xfrm>
          <a:prstGeom prst="rect">
            <a:avLst/>
          </a:prstGeom>
          <a:solidFill>
            <a:srgbClr val="31859C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 一键开锁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727936" y="4982994"/>
            <a:ext cx="3364947" cy="133369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办理入住后，人脸识别或者手机扫描进入小程序，即可直接开启房门，免去房卡麻烦，甚至还能帮同行的伙伴远程开门。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8183880" y="1402399"/>
            <a:ext cx="3550920" cy="2834320"/>
          </a:xfrm>
          <a:prstGeom prst="rect">
            <a:avLst/>
          </a:prstGeom>
        </p:spPr>
      </p:pic>
      <p:sp>
        <p:nvSpPr>
          <p:cNvPr id="20" name="TextBox 3"/>
          <p:cNvSpPr txBox="1"/>
          <p:nvPr/>
        </p:nvSpPr>
        <p:spPr>
          <a:xfrm>
            <a:off x="8244840" y="5031219"/>
            <a:ext cx="3378835" cy="1087477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defPPr>
              <a:defRPr lang="zh-CN"/>
            </a:defPPr>
            <a:lvl1pPr lvl="0">
              <a:lnSpc>
                <a:spcPts val="2400"/>
              </a:lnSpc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智能面板、调光灯控、电动窗帘、电视控制系统、温控系统一应俱全。通过语音，轻松开关灯、开关电视、调节温度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…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8176894" y="4328386"/>
            <a:ext cx="3557906" cy="533479"/>
          </a:xfrm>
          <a:prstGeom prst="rect">
            <a:avLst/>
          </a:prstGeom>
          <a:solidFill>
            <a:srgbClr val="31859C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 灯控、电视、温控</a:t>
            </a:r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rPr>
              <a:t>…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9120" y="4968240"/>
            <a:ext cx="3550920" cy="13106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34840" y="4968240"/>
            <a:ext cx="3505200" cy="13106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99120" y="4968240"/>
            <a:ext cx="3520440" cy="13106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000">
              <a:latin typeface="Agency FB" panose="020B0503020202020204" pitchFamily="34" charset="0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42655" y="697992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打造极致的智能客房新体验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23" name="组合 22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2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26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5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en-US" altLang="zh-CN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All-in-one </a:t>
              </a:r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智慧客房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截圖 2020-04-16 19.42.21.png" descr="截圖 2020-04-16 19.42.21.png"/>
          <p:cNvPicPr>
            <a:picLocks noChangeAspect="1"/>
          </p:cNvPicPr>
          <p:nvPr/>
        </p:nvPicPr>
        <p:blipFill rotWithShape="1">
          <a:blip r:embed="rId1"/>
          <a:srcRect l="5873" t="34893" r="4242" b="13638"/>
          <a:stretch>
            <a:fillRect/>
          </a:stretch>
        </p:blipFill>
        <p:spPr>
          <a:xfrm>
            <a:off x="716280" y="1813560"/>
            <a:ext cx="10759440" cy="4154462"/>
          </a:xfrm>
          <a:prstGeom prst="rect">
            <a:avLst/>
          </a:prstGeom>
          <a:ln w="12700" cap="flat">
            <a:noFill/>
            <a:miter lim="4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2822714" y="802141"/>
            <a:ext cx="757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可定制欢迎模式、无论寒暑用适宜的温度和舒适，给客人宾至如归的温馨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18" name="组合 17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23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2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20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个性化场景模式、记住客人的个人习惯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222732" y="635134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多元化操作智能客控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APP、微信小程序、音箱操控房内设备"/>
          <p:cNvSpPr txBox="1"/>
          <p:nvPr/>
        </p:nvSpPr>
        <p:spPr>
          <a:xfrm>
            <a:off x="3553460" y="1004466"/>
            <a:ext cx="5115560" cy="550015"/>
          </a:xfrm>
          <a:prstGeom prst="rect">
            <a:avLst/>
          </a:prstGeom>
        </p:spPr>
        <p:txBody>
          <a:bodyPr anchor="ctr"/>
          <a:lstStyle>
            <a:lvl1pPr marL="228600" indent="-228600" algn="l" defTabSz="243840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4800" kern="12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（</a:t>
            </a: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APP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、微信小程序、音箱皆可操作</a:t>
            </a:r>
            <a:r>
              <a:rPr lang="en-US" altLang="zh-CN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…</a:t>
            </a:r>
            <a:r>
              <a: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）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8713" y="-203468"/>
            <a:ext cx="11249424" cy="1325563"/>
            <a:chOff x="528713" y="-203468"/>
            <a:chExt cx="11249424" cy="1325563"/>
          </a:xfrm>
        </p:grpSpPr>
        <p:grpSp>
          <p:nvGrpSpPr>
            <p:cNvPr id="15" name="组合 14"/>
            <p:cNvGrpSpPr/>
            <p:nvPr/>
          </p:nvGrpSpPr>
          <p:grpSpPr>
            <a:xfrm>
              <a:off x="528713" y="203421"/>
              <a:ext cx="2630399" cy="456854"/>
              <a:chOff x="1114426" y="2161470"/>
              <a:chExt cx="5996315" cy="913708"/>
            </a:xfrm>
          </p:grpSpPr>
          <p:sp>
            <p:nvSpPr>
              <p:cNvPr id="20" name="圆形"/>
              <p:cNvSpPr/>
              <p:nvPr/>
            </p:nvSpPr>
            <p:spPr>
              <a:xfrm>
                <a:off x="6966742" y="2529836"/>
                <a:ext cx="143999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114426" y="2161470"/>
                <a:ext cx="5471134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flipH="1">
              <a:off x="8538138" y="212848"/>
              <a:ext cx="3239999" cy="456854"/>
              <a:chOff x="1114428" y="2161470"/>
              <a:chExt cx="7385976" cy="913708"/>
            </a:xfrm>
          </p:grpSpPr>
          <p:sp>
            <p:nvSpPr>
              <p:cNvPr id="18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114428" y="2161470"/>
                <a:ext cx="4652443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7" name="标题 1"/>
            <p:cNvSpPr txBox="1"/>
            <p:nvPr/>
          </p:nvSpPr>
          <p:spPr>
            <a:xfrm>
              <a:off x="2822714" y="-203468"/>
              <a:ext cx="7116416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统一操作入口、一致的用户体验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5614" y="1538410"/>
            <a:ext cx="11740055" cy="4315123"/>
            <a:chOff x="1615524" y="2931943"/>
            <a:chExt cx="9117058" cy="2683853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524" y="2931943"/>
              <a:ext cx="1340586" cy="2683853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643" y="2931943"/>
              <a:ext cx="1340586" cy="2683853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3762" y="2931943"/>
              <a:ext cx="1340585" cy="268385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880" y="2931943"/>
              <a:ext cx="1340585" cy="268385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1997" y="2931943"/>
              <a:ext cx="1340585" cy="2683853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截圖 2020-04-16 19.42.34.png" descr="截圖 2020-04-16 19.42.34.png"/>
          <p:cNvPicPr>
            <a:picLocks noChangeAspect="1"/>
          </p:cNvPicPr>
          <p:nvPr/>
        </p:nvPicPr>
        <p:blipFill rotWithShape="1">
          <a:blip r:embed="rId1"/>
          <a:srcRect l="9920" t="9775" r="12831" b="7572"/>
          <a:stretch>
            <a:fillRect/>
          </a:stretch>
        </p:blipFill>
        <p:spPr>
          <a:xfrm>
            <a:off x="1462129" y="838201"/>
            <a:ext cx="9267745" cy="5581209"/>
          </a:xfrm>
          <a:prstGeom prst="rect">
            <a:avLst/>
          </a:prstGeom>
          <a:ln w="12700" cap="flat">
            <a:noFill/>
            <a:miter lim="400000"/>
            <a:headEnd/>
            <a:tailEnd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8" name="组合 7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13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1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0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多种模式的灯光控制，一键生效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02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7966120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07.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酒店智能货柜</a:t>
            </a:r>
            <a:r>
              <a:rPr lang="en-US" altLang="zh-CN" b="1" dirty="0">
                <a:latin typeface="Agency FB" panose="020B0503020202020204" pitchFamily="34" charset="0"/>
                <a:sym typeface="Agency FB" panose="020B0503020202020204" pitchFamily="34" charset="0"/>
              </a:rPr>
              <a:t>&amp;</a:t>
            </a:r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储物柜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  <a:p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6315812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智能售物</a:t>
            </a:r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&amp;</a:t>
            </a:r>
            <a:r>
              <a:rPr lang="zh-CN" altLang="en-US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自助寄存，贴心细致急客所需</a:t>
            </a:r>
            <a:endParaRPr lang="zh-CN" altLang="en-US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无接触服务…"/>
          <p:cNvSpPr txBox="1">
            <a:spLocks noGrp="1"/>
          </p:cNvSpPr>
          <p:nvPr>
            <p:ph type="body" sz="half" idx="4294967295"/>
          </p:nvPr>
        </p:nvSpPr>
        <p:spPr>
          <a:xfrm>
            <a:off x="294969" y="1956876"/>
            <a:ext cx="2960260" cy="3713163"/>
          </a:xfrm>
          <a:prstGeom prst="rect">
            <a:avLst/>
          </a:prstGeom>
        </p:spPr>
        <p:txBody>
          <a:bodyPr/>
          <a:lstStyle/>
          <a:p>
            <a:r>
              <a:rPr sz="1600" dirty="0" err="1"/>
              <a:t>无接触服务</a:t>
            </a:r>
            <a:endParaRPr lang="en-US" sz="1600" dirty="0"/>
          </a:p>
          <a:p>
            <a:r>
              <a:rPr lang="zh-CN" altLang="en-US" sz="1600" dirty="0"/>
              <a:t>外卖配送，减轻酒店服务人员重复性体力劳动工作</a:t>
            </a:r>
            <a:endParaRPr sz="1600" dirty="0"/>
          </a:p>
          <a:p>
            <a:r>
              <a:rPr sz="1600" dirty="0" err="1"/>
              <a:t>与智能货柜</a:t>
            </a:r>
            <a:r>
              <a:rPr lang="zh-CN" altLang="en-US" sz="1600" dirty="0"/>
              <a:t>、华住商城</a:t>
            </a:r>
            <a:r>
              <a:rPr sz="1600" dirty="0" err="1"/>
              <a:t>打通</a:t>
            </a:r>
            <a:r>
              <a:rPr sz="1600" dirty="0"/>
              <a:t>，</a:t>
            </a:r>
            <a:r>
              <a:rPr lang="zh-CN" altLang="en-US" sz="1600" dirty="0"/>
              <a:t>实现自助式售物、配送</a:t>
            </a:r>
            <a:endParaRPr sz="1600" dirty="0"/>
          </a:p>
          <a:p>
            <a:r>
              <a:rPr sz="1600" dirty="0" err="1"/>
              <a:t>与音箱打通，即时通知客人取物</a:t>
            </a:r>
            <a:endParaRPr sz="16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0765" y="1713167"/>
            <a:ext cx="2101389" cy="4735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组合 4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6" name="组合 5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1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8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智能零售货柜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90" y="1356851"/>
            <a:ext cx="3401699" cy="1816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711" y="2864337"/>
            <a:ext cx="3560762" cy="1639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6096000" y="4144962"/>
            <a:ext cx="3546475" cy="1947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无接触服务…"/>
          <p:cNvSpPr txBox="1">
            <a:spLocks noGrp="1"/>
          </p:cNvSpPr>
          <p:nvPr>
            <p:ph type="body" sz="half" idx="4294967295"/>
          </p:nvPr>
        </p:nvSpPr>
        <p:spPr>
          <a:xfrm>
            <a:off x="294969" y="1956876"/>
            <a:ext cx="3473744" cy="3713163"/>
          </a:xfrm>
          <a:prstGeom prst="rect">
            <a:avLst/>
          </a:prstGeom>
        </p:spPr>
        <p:txBody>
          <a:bodyPr/>
          <a:lstStyle/>
          <a:p>
            <a:r>
              <a:rPr sz="1600" dirty="0" err="1">
                <a:solidFill>
                  <a:schemeClr val="tx1"/>
                </a:solidFill>
              </a:rPr>
              <a:t>无接触服务</a:t>
            </a:r>
            <a:endParaRPr lang="en-US" sz="1600" dirty="0">
              <a:solidFill>
                <a:schemeClr val="tx1"/>
              </a:solidFill>
            </a:endParaRPr>
          </a:p>
          <a:p>
            <a:r>
              <a:rPr lang="zh-CN" altLang="en-US" sz="1600" spc="200" dirty="0">
                <a:ln w="3175">
                  <a:noFill/>
                  <a:prstDash val="dash"/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触屏输入手机号后4位开柜</a:t>
            </a:r>
            <a:endParaRPr lang="en-US" altLang="zh-CN" sz="1600" spc="200" dirty="0">
              <a:ln w="3175">
                <a:noFill/>
                <a:prstDash val="dash"/>
              </a:ln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spc="200" dirty="0">
                <a:ln w="3175">
                  <a:noFill/>
                  <a:prstDash val="dash"/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二维码扫码开柜</a:t>
            </a:r>
            <a:endParaRPr lang="en-US" altLang="zh-CN" sz="1600" spc="200" dirty="0">
              <a:ln w="3175">
                <a:noFill/>
                <a:prstDash val="dash"/>
              </a:ln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600" spc="200" dirty="0">
                <a:ln w="3175">
                  <a:noFill/>
                  <a:prstDash val="dash"/>
                </a:ln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刷脸开柜（选装）</a:t>
            </a:r>
            <a:endParaRPr lang="zh-CN" altLang="en-US" sz="1600" spc="200" dirty="0">
              <a:ln w="3175">
                <a:noFill/>
                <a:prstDash val="dash"/>
              </a:ln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28713" y="-203468"/>
            <a:ext cx="11249425" cy="1325563"/>
            <a:chOff x="528713" y="-203468"/>
            <a:chExt cx="11249425" cy="1325563"/>
          </a:xfrm>
        </p:grpSpPr>
        <p:grpSp>
          <p:nvGrpSpPr>
            <p:cNvPr id="6" name="组合 5"/>
            <p:cNvGrpSpPr/>
            <p:nvPr/>
          </p:nvGrpSpPr>
          <p:grpSpPr>
            <a:xfrm>
              <a:off x="528713" y="203421"/>
              <a:ext cx="3240000" cy="456854"/>
              <a:chOff x="1114426" y="2161470"/>
              <a:chExt cx="7385978" cy="913708"/>
            </a:xfrm>
          </p:grpSpPr>
          <p:sp>
            <p:nvSpPr>
              <p:cNvPr id="11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flipH="1">
              <a:off x="8538138" y="212848"/>
              <a:ext cx="3240000" cy="456854"/>
              <a:chOff x="1114426" y="2161470"/>
              <a:chExt cx="7385978" cy="913708"/>
            </a:xfrm>
          </p:grpSpPr>
          <p:sp>
            <p:nvSpPr>
              <p:cNvPr id="9" name="圆形"/>
              <p:cNvSpPr/>
              <p:nvPr/>
            </p:nvSpPr>
            <p:spPr>
              <a:xfrm>
                <a:off x="8356404" y="2529836"/>
                <a:ext cx="144000" cy="144000"/>
              </a:xfrm>
              <a:prstGeom prst="ellipse">
                <a:avLst/>
              </a:prstGeom>
              <a:solidFill>
                <a:srgbClr val="C0C9CD"/>
              </a:solidFill>
              <a:ln w="12700">
                <a:miter lim="400000"/>
              </a:ln>
            </p:spPr>
            <p:txBody>
              <a:bodyPr lIns="35718" tIns="35718" rIns="35718" bIns="35718" anchor="ctr"/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1pPr>
                <a:lvl2pPr marL="0" marR="0" indent="228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2pPr>
                <a:lvl3pPr marL="0" marR="0" indent="457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3pPr>
                <a:lvl4pPr marL="0" marR="0" indent="685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4pPr>
                <a:lvl5pPr marL="0" marR="0" indent="9144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5pPr>
                <a:lvl6pPr marL="0" marR="0" indent="11430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6pPr>
                <a:lvl7pPr marL="0" marR="0" indent="13716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7pPr>
                <a:lvl8pPr marL="0" marR="0" indent="16002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8pPr>
                <a:lvl9pPr marL="0" marR="0" indent="1828800" algn="ctr" defTabSz="821055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kumimoji="0" sz="50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Helvetica Light"/>
                  </a:defRPr>
                </a:lvl9pPr>
              </a:lstStyle>
              <a:p>
                <a:pPr defTabSz="410845">
                  <a:defRPr sz="5100"/>
                </a:pPr>
                <a:endParaRPr sz="2550" kern="0" dirty="0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114426" y="2161470"/>
                <a:ext cx="7082528" cy="913708"/>
              </a:xfrm>
              <a:prstGeom prst="rect">
                <a:avLst/>
              </a:prstGeom>
              <a:gradFill flip="none" rotWithShape="1">
                <a:gsLst>
                  <a:gs pos="25000">
                    <a:srgbClr val="F8F8F8"/>
                  </a:gs>
                  <a:gs pos="96000">
                    <a:srgbClr val="CFD0D1">
                      <a:lumMod val="80000"/>
                      <a:lumOff val="20000"/>
                    </a:srgbClr>
                  </a:gs>
                </a:gsLst>
                <a:lin ang="0" scaled="1"/>
                <a:tileRect/>
              </a:gradFill>
              <a:ln w="25400" cap="flat">
                <a:noFill/>
                <a:prstDash val="solid"/>
                <a:round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5718" tIns="35718" rIns="35718" bIns="35718" numCol="1" spcCol="38100" rtlCol="0" anchor="ctr">
                <a:spAutoFit/>
              </a:bodyPr>
              <a:lstStyle/>
              <a:p>
                <a:pPr algn="ctr" defTabSz="410845" hangingPunct="0"/>
                <a:endParaRPr lang="zh-CN" altLang="en-US" sz="2500">
                  <a:solidFill>
                    <a:srgbClr val="00000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8" name="标题 1"/>
            <p:cNvSpPr txBox="1"/>
            <p:nvPr/>
          </p:nvSpPr>
          <p:spPr>
            <a:xfrm>
              <a:off x="3635819" y="-203468"/>
              <a:ext cx="5069708" cy="1325563"/>
            </a:xfrm>
            <a:prstGeom prst="rect">
              <a:avLst/>
            </a:prstGeom>
          </p:spPr>
          <p:txBody>
            <a:bodyPr vert="horz" lIns="45720" tIns="22860" rIns="45720" bIns="22860" rtlCol="0" anchor="ctr">
              <a:normAutofit/>
            </a:bodyPr>
            <a:lstStyle>
              <a:lvl1pPr algn="ctr" defTabSz="1828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7000" kern="120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</a:lstStyle>
            <a:p>
              <a:r>
                <a:rPr lang="zh-CN" altLang="en-US" sz="2400" b="1" dirty="0">
                  <a:solidFill>
                    <a:srgbClr val="31859C"/>
                  </a:solidFill>
                  <a:latin typeface="Agency FB" panose="020B0503020202020204" pitchFamily="34" charset="0"/>
                  <a:cs typeface="+mn-ea"/>
                  <a:sym typeface="Agency FB" panose="020B0503020202020204" pitchFamily="34" charset="0"/>
                </a:rPr>
                <a:t>智能全自助寄存柜</a:t>
              </a:r>
              <a:endPara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endParaRPr>
            </a:p>
          </p:txBody>
        </p:sp>
      </p:grp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3450771" y="1538411"/>
          <a:ext cx="7640955" cy="430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" r:id="rId1" imgW="12192000" imgH="6858000" progId="">
                  <p:embed/>
                </p:oleObj>
              </mc:Choice>
              <mc:Fallback>
                <p:oleObj name="" r:id="rId1" imgW="12192000" imgH="6858000" progId="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50771" y="1538411"/>
                        <a:ext cx="7640955" cy="4304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3"/>
          <p:cNvSpPr txBox="1"/>
          <p:nvPr/>
        </p:nvSpPr>
        <p:spPr>
          <a:xfrm>
            <a:off x="697832" y="4253301"/>
            <a:ext cx="3003369" cy="1945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600" b="0" kern="120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dirty="0">
                <a:latin typeface="Agency FB" panose="020B0503020202020204" pitchFamily="34" charset="0"/>
                <a:sym typeface="Agency FB" panose="020B0503020202020204" pitchFamily="34" charset="0"/>
              </a:rPr>
              <a:t>03</a:t>
            </a:r>
            <a:endParaRPr lang="zh-CN" altLang="en-US" sz="13800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占位符 1"/>
          <p:cNvSpPr txBox="1"/>
          <p:nvPr/>
        </p:nvSpPr>
        <p:spPr>
          <a:xfrm>
            <a:off x="3530555" y="4539380"/>
            <a:ext cx="5314867" cy="844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latin typeface="Agency FB" panose="020B0503020202020204" pitchFamily="34" charset="0"/>
                <a:sym typeface="Agency FB" panose="020B0503020202020204" pitchFamily="34" charset="0"/>
              </a:rPr>
              <a:t>用户案例</a:t>
            </a:r>
            <a:endParaRPr lang="zh-CN" altLang="en-US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9" name="文本占位符 2"/>
          <p:cNvSpPr txBox="1"/>
          <p:nvPr/>
        </p:nvSpPr>
        <p:spPr>
          <a:xfrm>
            <a:off x="3530553" y="5443288"/>
            <a:ext cx="4413803" cy="719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latin typeface="Agency FB" panose="020B0503020202020204" pitchFamily="34" charset="0"/>
                <a:sym typeface="Agency FB" panose="020B0503020202020204" pitchFamily="34" charset="0"/>
              </a:rPr>
              <a:t>Client Cases</a:t>
            </a:r>
            <a:endParaRPr lang="en-US" altLang="zh-CN" sz="2400" b="1" dirty="0">
              <a:latin typeface="Agency FB" panose="020B0503020202020204" pitchFamily="34" charset="0"/>
              <a:sym typeface="Agency FB" panose="020B0503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247525" y="1553131"/>
            <a:ext cx="11226089" cy="3997960"/>
            <a:chOff x="265790" y="2155111"/>
            <a:chExt cx="11226089" cy="399796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898700" y="2155111"/>
              <a:ext cx="1257001" cy="680542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16320" y="2198573"/>
              <a:ext cx="1430932" cy="668219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3187" y="3917722"/>
              <a:ext cx="1217199" cy="45458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5790" y="2155111"/>
              <a:ext cx="1120562" cy="750207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326" y="3938160"/>
              <a:ext cx="1155116" cy="65217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995" y="3031301"/>
              <a:ext cx="1131636" cy="666857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29959" y="3011058"/>
              <a:ext cx="1003654" cy="532139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9055" y="3932666"/>
              <a:ext cx="1017517" cy="565612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91452" y="4860389"/>
              <a:ext cx="1280668" cy="567237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0007" y="4900239"/>
              <a:ext cx="876882" cy="460811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00827" y="2855256"/>
              <a:ext cx="1162717" cy="956253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9490" y="2272403"/>
              <a:ext cx="923945" cy="1110956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6887714" y="2263261"/>
              <a:ext cx="3106698" cy="3236189"/>
              <a:chOff x="6445492" y="2259811"/>
              <a:chExt cx="3106698" cy="3236189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269236" y="4809739"/>
                <a:ext cx="1184136" cy="686261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087158" y="2283669"/>
                <a:ext cx="1465032" cy="515751"/>
              </a:xfrm>
              <a:prstGeom prst="rect">
                <a:avLst/>
              </a:prstGeom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86704" y="3069099"/>
                <a:ext cx="1464936" cy="549353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779437" y="2259811"/>
                <a:ext cx="1122492" cy="679038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45492" y="3836594"/>
                <a:ext cx="2072968" cy="750139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175828" y="3027921"/>
                <a:ext cx="1376362" cy="516137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 rotWithShape="1">
              <a:blip r:embed="rId19"/>
              <a:srcRect t="14012" b="11884"/>
              <a:stretch>
                <a:fillRect/>
              </a:stretch>
            </p:blipFill>
            <p:spPr>
              <a:xfrm>
                <a:off x="8310341" y="3749668"/>
                <a:ext cx="1143031" cy="808418"/>
              </a:xfrm>
              <a:prstGeom prst="rect">
                <a:avLst/>
              </a:prstGeom>
            </p:spPr>
          </p:pic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20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5599" y="5038036"/>
                <a:ext cx="1755453" cy="345239"/>
              </a:xfrm>
              <a:prstGeom prst="rect">
                <a:avLst/>
              </a:prstGeom>
            </p:spPr>
          </p:pic>
        </p:grpSp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21"/>
            <a:srcRect l="24799" t="8995" r="22070"/>
            <a:stretch>
              <a:fillRect/>
            </a:stretch>
          </p:blipFill>
          <p:spPr>
            <a:xfrm>
              <a:off x="10161576" y="4087279"/>
              <a:ext cx="1299773" cy="83485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563605" y="5446316"/>
              <a:ext cx="1772920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经济型连锁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|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单体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823270" y="5446503"/>
              <a:ext cx="1439076" cy="60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中档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|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商务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308304" y="5446503"/>
              <a:ext cx="1439076" cy="60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中高档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680554" y="5446503"/>
              <a:ext cx="1439076" cy="60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高档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|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全服务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052803" y="5446503"/>
              <a:ext cx="1439076" cy="60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Black" panose="020B0A04020102020204" pitchFamily="34" charset="0"/>
                  <a:ea typeface="微软雅黑" panose="020B0503020204020204" pitchFamily="34" charset="-122"/>
                  <a:sym typeface="Arial Black" panose="020B0A04020102020204" pitchFamily="34" charset="0"/>
                </a:rPr>
                <a:t>国际酒管集团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sym typeface="Arial Black" panose="020B0A04020102020204" pitchFamily="34" charset="0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2737370" y="2434762"/>
              <a:ext cx="8370" cy="277934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4702018" y="2434762"/>
              <a:ext cx="50916" cy="28382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6806369" y="2434762"/>
              <a:ext cx="11517" cy="283827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0147469" y="2434762"/>
              <a:ext cx="14107" cy="29328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 descr="middle_img_v2_e938589c-d885-45c2-b861-a1391bc0adc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25600" y="3342640"/>
            <a:ext cx="818515" cy="645795"/>
          </a:xfrm>
          <a:prstGeom prst="rect">
            <a:avLst/>
          </a:prstGeom>
        </p:spPr>
      </p:pic>
      <p:pic>
        <p:nvPicPr>
          <p:cNvPr id="5" name="图片 4" descr="middle_img_v2_8f272f79-0f82-4ee8-a7d6-cc949d44922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09595" y="4115435"/>
            <a:ext cx="1003300" cy="632460"/>
          </a:xfrm>
          <a:prstGeom prst="rect">
            <a:avLst/>
          </a:prstGeom>
        </p:spPr>
      </p:pic>
      <p:pic>
        <p:nvPicPr>
          <p:cNvPr id="6" name="图片 5" descr="middle_img_v2_35c11fbb-24f0-47ce-9d98-4804f3b4352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66545" y="1632585"/>
            <a:ext cx="954405" cy="620395"/>
          </a:xfrm>
          <a:prstGeom prst="rect">
            <a:avLst/>
          </a:prstGeom>
        </p:spPr>
      </p:pic>
      <p:pic>
        <p:nvPicPr>
          <p:cNvPr id="7" name="图片 6" descr="middle_img_v2_07843802-b8b2-470b-84f0-9efad6d3617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70355" y="2267585"/>
            <a:ext cx="874395" cy="883285"/>
          </a:xfrm>
          <a:prstGeom prst="rect">
            <a:avLst/>
          </a:prstGeom>
        </p:spPr>
      </p:pic>
      <p:pic>
        <p:nvPicPr>
          <p:cNvPr id="9" name="图片 8" descr="middle_img_v2_4ea30625-649b-4b94-b4ee-12ef869ca03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17345" y="4102100"/>
            <a:ext cx="852805" cy="852805"/>
          </a:xfrm>
          <a:prstGeom prst="rect">
            <a:avLst/>
          </a:prstGeom>
        </p:spPr>
      </p:pic>
      <p:grpSp>
        <p:nvGrpSpPr>
          <p:cNvPr id="58" name="组合 57"/>
          <p:cNvGrpSpPr/>
          <p:nvPr/>
        </p:nvGrpSpPr>
        <p:grpSpPr>
          <a:xfrm>
            <a:off x="511002" y="742475"/>
            <a:ext cx="3240000" cy="456854"/>
            <a:chOff x="1114426" y="2161470"/>
            <a:chExt cx="7385978" cy="913708"/>
          </a:xfrm>
        </p:grpSpPr>
        <p:sp>
          <p:nvSpPr>
            <p:cNvPr id="59" name="圆形"/>
            <p:cNvSpPr/>
            <p:nvPr/>
          </p:nvSpPr>
          <p:spPr>
            <a:xfrm>
              <a:off x="8356404" y="2529836"/>
              <a:ext cx="144000" cy="144000"/>
            </a:xfrm>
            <a:prstGeom prst="ellipse">
              <a:avLst/>
            </a:prstGeom>
            <a:solidFill>
              <a:srgbClr val="C0C9CD"/>
            </a:solidFill>
            <a:ln w="12700">
              <a:miter lim="400000"/>
            </a:ln>
          </p:spPr>
          <p:txBody>
            <a:bodyPr lIns="35718" tIns="35718" rIns="35718" bIns="3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1pPr>
              <a:lvl2pPr marL="0" marR="0" indent="2286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2pPr>
              <a:lvl3pPr marL="0" marR="0" indent="4572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3pPr>
              <a:lvl4pPr marL="0" marR="0" indent="6858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4pPr>
              <a:lvl5pPr marL="0" marR="0" indent="9144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5pPr>
              <a:lvl6pPr marL="0" marR="0" indent="11430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6pPr>
              <a:lvl7pPr marL="0" marR="0" indent="13716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7pPr>
              <a:lvl8pPr marL="0" marR="0" indent="16002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8pPr>
              <a:lvl9pPr marL="0" marR="0" indent="18288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9pPr>
            </a:lstStyle>
            <a:p>
              <a:pPr defTabSz="410845">
                <a:defRPr sz="5100"/>
              </a:pPr>
              <a:endParaRPr sz="2550" kern="0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114426" y="2161470"/>
              <a:ext cx="7082528" cy="913708"/>
            </a:xfrm>
            <a:prstGeom prst="rect">
              <a:avLst/>
            </a:prstGeom>
            <a:gradFill flip="none" rotWithShape="1">
              <a:gsLst>
                <a:gs pos="25000">
                  <a:srgbClr val="F8F8F8"/>
                </a:gs>
                <a:gs pos="96000">
                  <a:srgbClr val="CFD0D1">
                    <a:lumMod val="80000"/>
                    <a:lumOff val="20000"/>
                  </a:srgbClr>
                </a:gs>
              </a:gsLst>
              <a:lin ang="0" scaled="1"/>
              <a:tileRect/>
            </a:gra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8" tIns="35718" rIns="35718" bIns="35718" numCol="1" spcCol="38100" rtlCol="0" anchor="ctr">
              <a:spAutoFit/>
            </a:bodyPr>
            <a:lstStyle/>
            <a:p>
              <a:pPr algn="ctr" defTabSz="410845" hangingPunct="0"/>
              <a:endParaRPr lang="zh-CN" altLang="en-US" sz="25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H="1">
            <a:off x="8520427" y="751902"/>
            <a:ext cx="3240000" cy="456854"/>
            <a:chOff x="1114426" y="2161470"/>
            <a:chExt cx="7385978" cy="913708"/>
          </a:xfrm>
        </p:grpSpPr>
        <p:sp>
          <p:nvSpPr>
            <p:cNvPr id="63" name="圆形"/>
            <p:cNvSpPr/>
            <p:nvPr/>
          </p:nvSpPr>
          <p:spPr>
            <a:xfrm>
              <a:off x="8356404" y="2529836"/>
              <a:ext cx="144000" cy="144000"/>
            </a:xfrm>
            <a:prstGeom prst="ellipse">
              <a:avLst/>
            </a:prstGeom>
            <a:solidFill>
              <a:srgbClr val="C0C9CD"/>
            </a:solidFill>
            <a:ln w="12700">
              <a:miter lim="400000"/>
            </a:ln>
          </p:spPr>
          <p:txBody>
            <a:bodyPr lIns="35718" tIns="35718" rIns="35718" bIns="3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1pPr>
              <a:lvl2pPr marL="0" marR="0" indent="2286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2pPr>
              <a:lvl3pPr marL="0" marR="0" indent="4572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3pPr>
              <a:lvl4pPr marL="0" marR="0" indent="6858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4pPr>
              <a:lvl5pPr marL="0" marR="0" indent="9144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5pPr>
              <a:lvl6pPr marL="0" marR="0" indent="11430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6pPr>
              <a:lvl7pPr marL="0" marR="0" indent="13716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7pPr>
              <a:lvl8pPr marL="0" marR="0" indent="16002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8pPr>
              <a:lvl9pPr marL="0" marR="0" indent="1828800" algn="ctr" defTabSz="821055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defRPr>
              </a:lvl9pPr>
            </a:lstStyle>
            <a:p>
              <a:pPr defTabSz="410845">
                <a:defRPr sz="5100"/>
              </a:pPr>
              <a:endParaRPr sz="2550" kern="0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114426" y="2161470"/>
              <a:ext cx="7082528" cy="913708"/>
            </a:xfrm>
            <a:prstGeom prst="rect">
              <a:avLst/>
            </a:prstGeom>
            <a:gradFill flip="none" rotWithShape="1">
              <a:gsLst>
                <a:gs pos="25000">
                  <a:srgbClr val="F8F8F8"/>
                </a:gs>
                <a:gs pos="96000">
                  <a:srgbClr val="CFD0D1">
                    <a:lumMod val="80000"/>
                    <a:lumOff val="20000"/>
                  </a:srgbClr>
                </a:gs>
              </a:gsLst>
              <a:lin ang="0" scaled="1"/>
              <a:tileRect/>
            </a:gradFill>
            <a:ln w="25400" cap="flat">
              <a:noFill/>
              <a:prstDash val="solid"/>
              <a:round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5718" tIns="35718" rIns="35718" bIns="35718" numCol="1" spcCol="38100" rtlCol="0" anchor="ctr">
              <a:spAutoFit/>
            </a:bodyPr>
            <a:lstStyle/>
            <a:p>
              <a:pPr algn="ctr" defTabSz="410845" hangingPunct="0"/>
              <a:endParaRPr lang="zh-CN" altLang="en-US" sz="2500">
                <a:solidFill>
                  <a:srgbClr val="000000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65" name="标题 1"/>
          <p:cNvSpPr txBox="1"/>
          <p:nvPr/>
        </p:nvSpPr>
        <p:spPr>
          <a:xfrm>
            <a:off x="5041232" y="339966"/>
            <a:ext cx="2791326" cy="1325563"/>
          </a:xfrm>
          <a:prstGeom prst="rect">
            <a:avLst/>
          </a:prstGeom>
        </p:spPr>
        <p:txBody>
          <a:bodyPr vert="horz" lIns="45720" tIns="22860" rIns="45720" bIns="22860" rtlCol="0" anchor="ctr">
            <a:normAutofit/>
          </a:bodyPr>
          <a:lstStyle>
            <a:lvl1pPr algn="ctr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00" kern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dist"/>
            <a:r>
              <a:rPr lang="zh-CN" altLang="en-US" sz="2400" b="1" dirty="0">
                <a:solidFill>
                  <a:srgbClr val="31859C"/>
                </a:solidFill>
                <a:latin typeface="Agency FB" panose="020B0503020202020204" pitchFamily="34" charset="0"/>
                <a:cs typeface="+mn-ea"/>
                <a:sym typeface="Agency FB" panose="020B0503020202020204" pitchFamily="34" charset="0"/>
              </a:rPr>
              <a:t>用户案例</a:t>
            </a:r>
            <a:endParaRPr lang="zh-CN" altLang="en-US" sz="2400" b="1" dirty="0">
              <a:solidFill>
                <a:srgbClr val="31859C"/>
              </a:solidFill>
              <a:latin typeface="Agency FB" panose="020B0503020202020204" pitchFamily="34" charset="0"/>
              <a:cs typeface="+mn-ea"/>
              <a:sym typeface="Agency FB" panose="020B0503020202020204" pitchFamily="34" charset="0"/>
            </a:endParaRPr>
          </a:p>
        </p:txBody>
      </p: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984" y="4072042"/>
            <a:ext cx="1392041" cy="855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347784" y="3361243"/>
            <a:ext cx="850958" cy="754192"/>
          </a:xfrm>
          <a:prstGeom prst="rect">
            <a:avLst/>
          </a:prstGeom>
          <a:solidFill>
            <a:schemeClr val="bg1"/>
          </a:solidFill>
          <a:ln w="50800" cap="flat">
            <a:noFill/>
            <a:prstDash val="solid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3" tIns="142873" rIns="142873" bIns="142873" numCol="1" spcCol="38100" rtlCol="0" anchor="ctr">
            <a:noAutofit/>
          </a:bodyPr>
          <a:lstStyle/>
          <a:p>
            <a:pPr marL="0" marR="0" indent="0" algn="ctr" defTabSz="6896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Light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21"/>
          <a:srcRect l="24799" t="8995" r="22070"/>
          <a:stretch>
            <a:fillRect/>
          </a:stretch>
        </p:blipFill>
        <p:spPr>
          <a:xfrm>
            <a:off x="10296368" y="3048699"/>
            <a:ext cx="1299773" cy="8348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/>
          <p:cNvSpPr/>
          <p:nvPr/>
        </p:nvSpPr>
        <p:spPr bwMode="auto">
          <a:xfrm>
            <a:off x="-2" y="1"/>
            <a:ext cx="9831201" cy="5000017"/>
          </a:xfrm>
          <a:custGeom>
            <a:avLst/>
            <a:gdLst>
              <a:gd name="connsiteX0" fmla="*/ 0 w 9831201"/>
              <a:gd name="connsiteY0" fmla="*/ 0 h 5000017"/>
              <a:gd name="connsiteX1" fmla="*/ 2272507 w 9831201"/>
              <a:gd name="connsiteY1" fmla="*/ 0 h 5000017"/>
              <a:gd name="connsiteX2" fmla="*/ 9831201 w 9831201"/>
              <a:gd name="connsiteY2" fmla="*/ 5000017 h 5000017"/>
              <a:gd name="connsiteX3" fmla="*/ 0 w 9831201"/>
              <a:gd name="connsiteY3" fmla="*/ 424060 h 500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31201" h="5000017">
                <a:moveTo>
                  <a:pt x="0" y="0"/>
                </a:moveTo>
                <a:lnTo>
                  <a:pt x="2272507" y="0"/>
                </a:lnTo>
                <a:lnTo>
                  <a:pt x="9831201" y="5000017"/>
                </a:lnTo>
                <a:lnTo>
                  <a:pt x="0" y="424060"/>
                </a:lnTo>
                <a:close/>
              </a:path>
            </a:pathLst>
          </a:custGeom>
          <a:solidFill>
            <a:srgbClr val="18465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任意多边形 15"/>
          <p:cNvSpPr/>
          <p:nvPr/>
        </p:nvSpPr>
        <p:spPr bwMode="auto">
          <a:xfrm>
            <a:off x="-2" y="503659"/>
            <a:ext cx="6056126" cy="2788134"/>
          </a:xfrm>
          <a:custGeom>
            <a:avLst/>
            <a:gdLst>
              <a:gd name="connsiteX0" fmla="*/ 0 w 6056126"/>
              <a:gd name="connsiteY0" fmla="*/ 0 h 2788134"/>
              <a:gd name="connsiteX1" fmla="*/ 6056126 w 6056126"/>
              <a:gd name="connsiteY1" fmla="*/ 2788134 h 2788134"/>
              <a:gd name="connsiteX2" fmla="*/ 0 w 6056126"/>
              <a:gd name="connsiteY2" fmla="*/ 1115902 h 2788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56126" h="2788134">
                <a:moveTo>
                  <a:pt x="0" y="0"/>
                </a:moveTo>
                <a:lnTo>
                  <a:pt x="6056126" y="2788134"/>
                </a:lnTo>
                <a:lnTo>
                  <a:pt x="0" y="1115902"/>
                </a:lnTo>
                <a:close/>
              </a:path>
            </a:pathLst>
          </a:custGeom>
          <a:solidFill>
            <a:srgbClr val="31859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任意多边形 20"/>
          <p:cNvSpPr/>
          <p:nvPr/>
        </p:nvSpPr>
        <p:spPr bwMode="auto">
          <a:xfrm>
            <a:off x="9831199" y="330924"/>
            <a:ext cx="2360801" cy="4665016"/>
          </a:xfrm>
          <a:custGeom>
            <a:avLst/>
            <a:gdLst>
              <a:gd name="connsiteX0" fmla="*/ 2126605 w 2126605"/>
              <a:gd name="connsiteY0" fmla="*/ 0 h 3605777"/>
              <a:gd name="connsiteX1" fmla="*/ 2126605 w 2126605"/>
              <a:gd name="connsiteY1" fmla="*/ 950743 h 3605777"/>
              <a:gd name="connsiteX2" fmla="*/ 0 w 2126605"/>
              <a:gd name="connsiteY2" fmla="*/ 3605777 h 3605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6605" h="3605777">
                <a:moveTo>
                  <a:pt x="2126605" y="0"/>
                </a:moveTo>
                <a:lnTo>
                  <a:pt x="2126605" y="950743"/>
                </a:lnTo>
                <a:lnTo>
                  <a:pt x="0" y="3605777"/>
                </a:lnTo>
                <a:close/>
              </a:path>
            </a:pathLst>
          </a:custGeom>
          <a:solidFill>
            <a:srgbClr val="31859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57441" y="3791962"/>
            <a:ext cx="654130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spc="6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期待更多交流合作！</a:t>
            </a:r>
            <a:endParaRPr lang="zh-CN" altLang="en-US" sz="4000" spc="6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2974" y="5690840"/>
            <a:ext cx="1896514" cy="338554"/>
          </a:xfrm>
          <a:prstGeom prst="rect">
            <a:avLst/>
          </a:prstGeom>
          <a:solidFill>
            <a:srgbClr val="31859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THANK YOU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pic>
        <p:nvPicPr>
          <p:cNvPr id="40" name="图片 39" hidden="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t="36417" r="53657" b="1659"/>
          <a:stretch>
            <a:fillRect/>
          </a:stretch>
        </p:blipFill>
        <p:spPr>
          <a:xfrm>
            <a:off x="2384258" y="-43448"/>
            <a:ext cx="9773920" cy="4876800"/>
          </a:xfrm>
          <a:custGeom>
            <a:avLst/>
            <a:gdLst>
              <a:gd name="connsiteX0" fmla="*/ 9773920 w 9773920"/>
              <a:gd name="connsiteY0" fmla="*/ 0 h 4876800"/>
              <a:gd name="connsiteX1" fmla="*/ 9773920 w 9773920"/>
              <a:gd name="connsiteY1" fmla="*/ 182880 h 4876800"/>
              <a:gd name="connsiteX2" fmla="*/ 7396480 w 9773920"/>
              <a:gd name="connsiteY2" fmla="*/ 4876800 h 4876800"/>
              <a:gd name="connsiteX3" fmla="*/ 0 w 9773920"/>
              <a:gd name="connsiteY3" fmla="*/ 1016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3920" h="4876800">
                <a:moveTo>
                  <a:pt x="9773920" y="0"/>
                </a:moveTo>
                <a:lnTo>
                  <a:pt x="9773920" y="182880"/>
                </a:lnTo>
                <a:lnTo>
                  <a:pt x="7396480" y="4876800"/>
                </a:lnTo>
                <a:lnTo>
                  <a:pt x="0" y="10160"/>
                </a:ln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1" t="25368" r="419"/>
          <a:stretch>
            <a:fillRect/>
          </a:stretch>
        </p:blipFill>
        <p:spPr>
          <a:xfrm>
            <a:off x="2388319" y="-145483"/>
            <a:ext cx="9883263" cy="5033173"/>
          </a:xfrm>
          <a:custGeom>
            <a:avLst/>
            <a:gdLst>
              <a:gd name="connsiteX0" fmla="*/ 9615948 w 9883263"/>
              <a:gd name="connsiteY0" fmla="*/ 0 h 5033173"/>
              <a:gd name="connsiteX1" fmla="*/ 9883263 w 9883263"/>
              <a:gd name="connsiteY1" fmla="*/ 187427 h 5033173"/>
              <a:gd name="connsiteX2" fmla="*/ 7432808 w 9883263"/>
              <a:gd name="connsiteY2" fmla="*/ 5033173 h 5033173"/>
              <a:gd name="connsiteX3" fmla="*/ 7407216 w 9883263"/>
              <a:gd name="connsiteY3" fmla="*/ 5033173 h 5033173"/>
              <a:gd name="connsiteX4" fmla="*/ 58993 w 9883263"/>
              <a:gd name="connsiteY4" fmla="*/ 206477 h 5033173"/>
              <a:gd name="connsiteX5" fmla="*/ 0 w 9883263"/>
              <a:gd name="connsiteY5" fmla="*/ 147484 h 503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83263" h="5033173">
                <a:moveTo>
                  <a:pt x="9615948" y="0"/>
                </a:moveTo>
                <a:lnTo>
                  <a:pt x="9883263" y="187427"/>
                </a:lnTo>
                <a:lnTo>
                  <a:pt x="7432808" y="5033173"/>
                </a:lnTo>
                <a:lnTo>
                  <a:pt x="7407216" y="5033173"/>
                </a:lnTo>
                <a:lnTo>
                  <a:pt x="58993" y="206477"/>
                </a:lnTo>
                <a:lnTo>
                  <a:pt x="0" y="147484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/>
        </p:nvGrpSpPr>
        <p:grpSpPr>
          <a:xfrm>
            <a:off x="809272" y="4591957"/>
            <a:ext cx="4787964" cy="984369"/>
            <a:chOff x="4383993" y="3931594"/>
            <a:chExt cx="4068243" cy="984369"/>
          </a:xfrm>
        </p:grpSpPr>
        <p:sp>
          <p:nvSpPr>
            <p:cNvPr id="15" name="Shape 305"/>
            <p:cNvSpPr/>
            <p:nvPr/>
          </p:nvSpPr>
          <p:spPr>
            <a:xfrm>
              <a:off x="4383993" y="3931594"/>
              <a:ext cx="2425342" cy="349133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35718" tIns="35718" rIns="35718" bIns="35718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广州泰基电子有限公司</a:t>
              </a:r>
              <a:r>
                <a:rPr sz="1800" dirty="0">
                  <a:latin typeface="Agency FB" panose="020B0503020202020204" pitchFamily="34" charset="0"/>
                  <a:ea typeface="微软雅黑" panose="020B0503020204020204" pitchFamily="34" charset="-122"/>
                  <a:sym typeface="Agency FB" panose="020B0503020202020204" pitchFamily="34" charset="0"/>
                </a:rPr>
                <a:t> </a:t>
              </a:r>
              <a:endParaRPr sz="1800" dirty="0">
                <a:latin typeface="Agency FB" panose="020B0503020202020204" pitchFamily="34" charset="0"/>
                <a:ea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  <p:sp>
          <p:nvSpPr>
            <p:cNvPr id="16" name="Shape 306"/>
            <p:cNvSpPr/>
            <p:nvPr/>
          </p:nvSpPr>
          <p:spPr>
            <a:xfrm>
              <a:off x="4383993" y="4412942"/>
              <a:ext cx="4068243" cy="50302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wrap="square" lIns="35718" tIns="35718" rIns="35718" bIns="35718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321310">
                <a:defRPr sz="2200">
                  <a:solidFill>
                    <a:srgbClr val="8088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sz="1400" dirty="0" err="1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办公地址</a:t>
              </a:r>
              <a:r>
                <a:rPr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：</a:t>
              </a:r>
              <a:r>
                <a:rPr lang="zh-CN" altLang="en-US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广州市黄埔区科学城掬泉路</a:t>
              </a:r>
              <a:r>
                <a:rPr lang="en-US" altLang="zh-CN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3</a:t>
              </a:r>
              <a:r>
                <a:rPr lang="zh-CN" altLang="en-US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号</a:t>
              </a:r>
              <a:r>
                <a:rPr lang="en-US" altLang="zh-CN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A</a:t>
              </a:r>
              <a:r>
                <a:rPr lang="zh-CN" altLang="en-US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座</a:t>
              </a:r>
              <a:r>
                <a:rPr lang="en-US" altLang="zh-CN"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104-1006</a:t>
              </a:r>
              <a:endParaRPr lang="en-US" sz="600" dirty="0">
                <a:latin typeface="等线 Light" panose="02010600030101010101" pitchFamily="2" charset="-122"/>
                <a:ea typeface="等线 Light" panose="02010600030101010101" pitchFamily="2" charset="-122"/>
                <a:sym typeface="Agency FB" panose="020B0503020202020204" pitchFamily="34" charset="0"/>
              </a:endParaRPr>
            </a:p>
            <a:p>
              <a:pPr defTabSz="321310">
                <a:defRPr sz="2200">
                  <a:solidFill>
                    <a:srgbClr val="8088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sz="1400" dirty="0">
                  <a:latin typeface="等线 Light" panose="02010600030101010101" pitchFamily="2" charset="-122"/>
                  <a:ea typeface="等线 Light" panose="02010600030101010101" pitchFamily="2" charset="-122"/>
                  <a:sym typeface="Agency FB" panose="020B0503020202020204" pitchFamily="34" charset="0"/>
                </a:rPr>
                <a:t>公司电话：</a:t>
              </a:r>
              <a:r>
                <a:rPr lang="en-US" altLang="zh-CN" sz="1400" dirty="0">
                  <a:solidFill>
                    <a:srgbClr val="808894"/>
                  </a:solidFill>
                  <a:latin typeface="等线 Light" panose="02010600030101010101" pitchFamily="2" charset="-122"/>
                  <a:ea typeface="等线 Light" panose="02010600030101010101" pitchFamily="2" charset="-122"/>
                  <a:cs typeface="微软雅黑" panose="020B0503020204020204" pitchFamily="34" charset="-122"/>
                  <a:sym typeface="Agency FB" panose="020B0503020202020204" pitchFamily="34" charset="0"/>
                </a:rPr>
                <a:t>189-2878-8886</a:t>
              </a:r>
              <a:endParaRPr sz="1400" dirty="0">
                <a:solidFill>
                  <a:srgbClr val="808894"/>
                </a:solidFill>
                <a:latin typeface="等线 Light" panose="02010600030101010101" pitchFamily="2" charset="-122"/>
                <a:ea typeface="等线 Light" panose="02010600030101010101" pitchFamily="2" charset="-122"/>
                <a:cs typeface="微软雅黑" panose="020B0503020204020204" pitchFamily="34" charset="-122"/>
                <a:sym typeface="Agency FB" panose="020B0503020202020204" pitchFamily="34" charset="0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41" y="2907192"/>
            <a:ext cx="2695074" cy="7300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hinkcellActiveDocDoNotDelete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THINKCELLSHAPEDONOTDELETE" val="thinkcellActiveDocDoNotDelete"/>
</p:tagLst>
</file>

<file path=ppt/tags/tag5.xml><?xml version="1.0" encoding="utf-8"?>
<p:tagLst xmlns:p="http://schemas.openxmlformats.org/presentationml/2006/main">
  <p:tag name="ISLIDE.ICON" val="#36952;#405009;#405299;#373729;#58737;#78697;#49206;#370930;#73796;#371244;#104734;#405009;#379774;#32412;#74284;#23219;#7625;#25151;#178786;#7809;#99550;#399323;#399135;#63592;#50744;#159074;#120173;#373991;"/>
</p:tagLst>
</file>

<file path=ppt/tags/tag6.xml><?xml version="1.0" encoding="utf-8"?>
<p:tagLst xmlns:p="http://schemas.openxmlformats.org/presentationml/2006/main">
  <p:tag name="THINKCELLSHAPEDONOTDELETE" val="thinkcellActiveDocDoNotDelete"/>
</p:tagLst>
</file>

<file path=ppt/tags/tag7.xml><?xml version="1.0" encoding="utf-8"?>
<p:tagLst xmlns:p="http://schemas.openxmlformats.org/presentationml/2006/main">
  <p:tag name="ISLIDE.ICON" val="#165111;#375857;#375857;#120735;#375344;#164742;#99994;#161811;"/>
</p:tagLst>
</file>

<file path=ppt/tags/tag8.xml><?xml version="1.0" encoding="utf-8"?>
<p:tagLst xmlns:p="http://schemas.openxmlformats.org/presentationml/2006/main">
  <p:tag name="THINKCELLSHAPEDONOTDELETE" val="thinkcellActiveDocDoNotDelete"/>
</p:tagLst>
</file>

<file path=ppt/tags/tag9.xml><?xml version="1.0" encoding="utf-8"?>
<p:tagLst xmlns:p="http://schemas.openxmlformats.org/presentationml/2006/main">
  <p:tag name="THINKCELLSHAPEDONOTDELETE" val="thinkcellActiveDocDoNotDelete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0673"/>
  <p:tag name="KSO_WM_UNIT_TYPE" val="l_h_f"/>
  <p:tag name="KSO_WM_UNIT_INDEX" val="1_1_1"/>
  <p:tag name="KSO_WM_UNIT_LAYERLEVEL" val="1_1_1"/>
  <p:tag name="KSO_WM_UNIT_VALUE" val="8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ID" val="diagram20170673_1*l_h_f*1_1_1"/>
  <p:tag name="KSO_WM_UNIT_TEXT_FILL_FORE_SCHEMECOLOR_INDEX" val="13"/>
  <p:tag name="KSO_WM_UNIT_TEXT_FILL_TYPE" val="1"/>
  <p:tag name="KSO_WM_UNIT_USESOURCEFORMAT_APPLY" val="0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20170673"/>
  <p:tag name="KSO_WM_UNIT_TYPE" val="l_h_f"/>
  <p:tag name="KSO_WM_UNIT_INDEX" val="1_1_1"/>
  <p:tag name="KSO_WM_UNIT_LAYERLEVEL" val="1_1_1"/>
  <p:tag name="KSO_WM_UNIT_VALUE" val="8"/>
  <p:tag name="KSO_WM_UNIT_HIGHLIGHT" val="0"/>
  <p:tag name="KSO_WM_UNIT_COMPATIBLE" val="0"/>
  <p:tag name="KSO_WM_UNIT_CLEAR" val="0"/>
  <p:tag name="KSO_WM_UNIT_PRESET_TEXT_INDEX" val="3"/>
  <p:tag name="KSO_WM_UNIT_PRESET_TEXT_LEN" val="12"/>
  <p:tag name="KSO_WM_DIAGRAM_GROUP_CODE" val="l1-1"/>
  <p:tag name="KSO_WM_UNIT_ID" val="diagram20170673_1*l_h_f*1_1_1"/>
  <p:tag name="KSO_WM_UNIT_TEXT_FILL_FORE_SCHEMECOLOR_INDEX" val="13"/>
  <p:tag name="KSO_WM_UNIT_TEXT_FILL_TYPE" val="1"/>
  <p:tag name="KSO_WM_UNIT_USESOURCEFORMAT_APPLY" val="0"/>
</p:tagLst>
</file>

<file path=ppt/tags/tag12.xml><?xml version="1.0" encoding="utf-8"?>
<p:tagLst xmlns:p="http://schemas.openxmlformats.org/presentationml/2006/main">
  <p:tag name="ISLIDE.ICON" val="#399125;#63895;#393946;#391547;#399567;#399311;#401698;"/>
</p:tagLst>
</file>

<file path=ppt/tags/tag13.xml><?xml version="1.0" encoding="utf-8"?>
<p:tagLst xmlns:p="http://schemas.openxmlformats.org/presentationml/2006/main">
  <p:tag name="ISLIDE.ICON" val="#399125;#63895;#393946;#391547;#399567;#399311;#401698;"/>
</p:tagLst>
</file>

<file path=ppt/tags/tag14.xml><?xml version="1.0" encoding="utf-8"?>
<p:tagLst xmlns:p="http://schemas.openxmlformats.org/presentationml/2006/main">
  <p:tag name="ISLIDE.ICON" val="#405318;#175705;#11073;#381453;#59042;#114610;#400924;#373622;"/>
</p:tagLst>
</file>

<file path=ppt/tags/tag15.xml><?xml version="1.0" encoding="utf-8"?>
<p:tagLst xmlns:p="http://schemas.openxmlformats.org/presentationml/2006/main">
  <p:tag name="THINKCELLSHAPEDONOTDELETE" val="thinkcellActiveDocDoNotDelete"/>
</p:tagLst>
</file>

<file path=ppt/tags/tag16.xml><?xml version="1.0" encoding="utf-8"?>
<p:tagLst xmlns:p="http://schemas.openxmlformats.org/presentationml/2006/main">
  <p:tag name="THINKCELLSHAPEDONOTDELETE" val="t4v1RxtnNy9xX1Vrtlvbraw"/>
</p:tagLst>
</file>

<file path=ppt/tags/tag17.xml><?xml version="1.0" encoding="utf-8"?>
<p:tagLst xmlns:p="http://schemas.openxmlformats.org/presentationml/2006/main">
  <p:tag name="ISLIDE.ICON" val="#97830;#404265;"/>
</p:tagLst>
</file>

<file path=ppt/tags/tag18.xml><?xml version="1.0" encoding="utf-8"?>
<p:tagLst xmlns:p="http://schemas.openxmlformats.org/presentationml/2006/main">
  <p:tag name="THINKCELLSHAPEDONOTDELETE" val="thinkcellActiveDocDoNotDelete"/>
</p:tagLst>
</file>

<file path=ppt/tags/tag19.xml><?xml version="1.0" encoding="utf-8"?>
<p:tagLst xmlns:p="http://schemas.openxmlformats.org/presentationml/2006/main">
  <p:tag name="THINKCELLSHAPEDONOTDELETE" val="t4v1RxtnNy9xX1Vrtlvbraw"/>
</p:tagLst>
</file>

<file path=ppt/tags/tag20.xml><?xml version="1.0" encoding="utf-8"?>
<p:tagLst xmlns:p="http://schemas.openxmlformats.org/presentationml/2006/main">
  <p:tag name="ISLIDE.ICON" val="#97830;#404265;"/>
</p:tagLst>
</file>

<file path=ppt/tags/tag21.xml><?xml version="1.0" encoding="utf-8"?>
<p:tagLst xmlns:p="http://schemas.openxmlformats.org/presentationml/2006/main">
  <p:tag name="THINKCELLSHAPEDONOTDELETE" val="thinkcellActiveDocDoNotDelete"/>
</p:tagLst>
</file>

<file path=ppt/tags/tag22.xml><?xml version="1.0" encoding="utf-8"?>
<p:tagLst xmlns:p="http://schemas.openxmlformats.org/presentationml/2006/main">
  <p:tag name="THINKCELLSHAPEDONOTDELETE" val="tUcajAcppRfuGvC8WapMYZA"/>
</p:tagLst>
</file>

<file path=ppt/tags/tag23.xml><?xml version="1.0" encoding="utf-8"?>
<p:tagLst xmlns:p="http://schemas.openxmlformats.org/presentationml/2006/main">
  <p:tag name="COMMONDATA" val="eyJoZGlkIjoiNmE4YWE2NWM2NjkyMzUxOGRkNDNkNjJlMmYxYjJlZDkifQ=="/>
</p:tagLst>
</file>

<file path=ppt/theme/theme1.xml><?xml version="1.0" encoding="utf-8"?>
<a:theme xmlns:a="http://schemas.openxmlformats.org/drawingml/2006/main" name="11_White">
  <a:themeElements>
    <a:clrScheme name="蓝色暖调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48594"/>
      </a:accent1>
      <a:accent2>
        <a:srgbClr val="95B8C3"/>
      </a:accent2>
      <a:accent3>
        <a:srgbClr val="535353"/>
      </a:accent3>
      <a:accent4>
        <a:srgbClr val="727272"/>
      </a:accent4>
      <a:accent5>
        <a:srgbClr val="939393"/>
      </a:accent5>
      <a:accent6>
        <a:srgbClr val="BEBEBE"/>
      </a:accent6>
      <a:hlink>
        <a:srgbClr val="548594"/>
      </a:hlink>
      <a:folHlink>
        <a:srgbClr val="BFBFBF"/>
      </a:folHlink>
    </a:clrScheme>
    <a:fontScheme name="zgr2pukx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27E"/>
        </a:solidFill>
        <a:ln w="50800" cap="flat">
          <a:noFill/>
          <a:prstDash val="solid"/>
          <a:round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i="0" u="none" strike="noStrike" cap="none" spc="0" normalizeH="0" baseline="0" dirty="0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b="0" i="0" u="none" strike="noStrike" cap="none" spc="0" normalizeH="0" baseline="0" dirty="0" err="1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White">
  <a:themeElements>
    <a:clrScheme name="蓝色暖调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48594"/>
      </a:accent1>
      <a:accent2>
        <a:srgbClr val="95B8C3"/>
      </a:accent2>
      <a:accent3>
        <a:srgbClr val="535353"/>
      </a:accent3>
      <a:accent4>
        <a:srgbClr val="727272"/>
      </a:accent4>
      <a:accent5>
        <a:srgbClr val="939393"/>
      </a:accent5>
      <a:accent6>
        <a:srgbClr val="BEBEBE"/>
      </a:accent6>
      <a:hlink>
        <a:srgbClr val="548594"/>
      </a:hlink>
      <a:folHlink>
        <a:srgbClr val="BFBFBF"/>
      </a:folHlink>
    </a:clrScheme>
    <a:fontScheme name="zgr2pukx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27E"/>
        </a:solidFill>
        <a:ln w="50800" cap="flat">
          <a:noFill/>
          <a:prstDash val="solid"/>
          <a:round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i="0" u="none" strike="noStrike" cap="none" spc="0" normalizeH="0" baseline="0" dirty="0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b="0" i="0" u="none" strike="noStrike" cap="none" spc="0" normalizeH="0" baseline="0" dirty="0" err="1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4_White">
  <a:themeElements>
    <a:clrScheme name="蓝色暖调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48594"/>
      </a:accent1>
      <a:accent2>
        <a:srgbClr val="95B8C3"/>
      </a:accent2>
      <a:accent3>
        <a:srgbClr val="535353"/>
      </a:accent3>
      <a:accent4>
        <a:srgbClr val="727272"/>
      </a:accent4>
      <a:accent5>
        <a:srgbClr val="939393"/>
      </a:accent5>
      <a:accent6>
        <a:srgbClr val="BEBEBE"/>
      </a:accent6>
      <a:hlink>
        <a:srgbClr val="548594"/>
      </a:hlink>
      <a:folHlink>
        <a:srgbClr val="BFBFBF"/>
      </a:folHlink>
    </a:clrScheme>
    <a:fontScheme name="zgr2pukx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01600" dist="508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27E"/>
        </a:solidFill>
        <a:ln w="50800" cap="flat">
          <a:noFill/>
          <a:prstDash val="solid"/>
          <a:round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i="0" u="none" strike="noStrike" cap="none" spc="0" normalizeH="0" baseline="0" dirty="0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>
          <a:outerShdw blurRad="101600" dist="508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</a:spPr>
      <a:bodyPr rot="0" spcFirstLastPara="1" vertOverflow="overflow" horzOverflow="overflow" vert="horz" wrap="square" lIns="142873" tIns="142873" rIns="142873" bIns="142873" numCol="1" spcCol="38100" rtlCol="0" anchor="ctr">
        <a:noAutofit/>
      </a:bodyPr>
      <a:lstStyle>
        <a:defPPr marL="0" marR="0" indent="0" algn="ctr" defTabSz="6896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b="0" i="0" u="none" strike="noStrike" cap="none" spc="0" normalizeH="0" baseline="0" dirty="0" err="1" smtClean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pitchFamily="34" charset="-122"/>
            <a:ea typeface="微软雅黑" panose="020B0503020204020204" pitchFamily="34" charset="-122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8910</Words>
  <Application>WPS 演示</Application>
  <PresentationFormat>宽屏</PresentationFormat>
  <Paragraphs>1613</Paragraphs>
  <Slides>59</Slides>
  <Notes>28</Notes>
  <HiddenSlides>0</HiddenSlides>
  <MMClips>0</MMClips>
  <ScaleCrop>false</ScaleCrop>
  <HeadingPairs>
    <vt:vector size="8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10</vt:i4>
      </vt:variant>
      <vt:variant>
        <vt:lpstr>幻灯片标题</vt:lpstr>
      </vt:variant>
      <vt:variant>
        <vt:i4>59</vt:i4>
      </vt:variant>
    </vt:vector>
  </HeadingPairs>
  <TitlesOfParts>
    <vt:vector size="98" baseType="lpstr">
      <vt:lpstr>Arial</vt:lpstr>
      <vt:lpstr>宋体</vt:lpstr>
      <vt:lpstr>Wingdings</vt:lpstr>
      <vt:lpstr>微软雅黑</vt:lpstr>
      <vt:lpstr>Helvetica Light</vt:lpstr>
      <vt:lpstr>Kaiti SC Black</vt:lpstr>
      <vt:lpstr>等线</vt:lpstr>
      <vt:lpstr>Avenir Next Medium</vt:lpstr>
      <vt:lpstr>Segoe Print</vt:lpstr>
      <vt:lpstr>Agency FB</vt:lpstr>
      <vt:lpstr>Calibri</vt:lpstr>
      <vt:lpstr>黑体</vt:lpstr>
      <vt:lpstr>PingFang SC Medium</vt:lpstr>
      <vt:lpstr>Arial Unicode MS</vt:lpstr>
      <vt:lpstr>Arial Black</vt:lpstr>
      <vt:lpstr>苹方-简</vt:lpstr>
      <vt:lpstr>Calibri</vt:lpstr>
      <vt:lpstr>Avenir Next Regular</vt:lpstr>
      <vt:lpstr>华文细黑</vt:lpstr>
      <vt:lpstr>Arial</vt:lpstr>
      <vt:lpstr>Helvetica Neue Medium</vt:lpstr>
      <vt:lpstr>Cambria Math</vt:lpstr>
      <vt:lpstr>冬青黑体简体中文 W6</vt:lpstr>
      <vt:lpstr>Lato Black</vt:lpstr>
      <vt:lpstr>Open Sans</vt:lpstr>
      <vt:lpstr>等线 Light</vt:lpstr>
      <vt:lpstr>11_White</vt:lpstr>
      <vt:lpstr>13_White</vt:lpstr>
      <vt:lpstr>14_White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案例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H-world</dc:creator>
  <cp:lastModifiedBy>老孙</cp:lastModifiedBy>
  <cp:revision>1817</cp:revision>
  <dcterms:created xsi:type="dcterms:W3CDTF">1900-01-01T00:00:00Z</dcterms:created>
  <dcterms:modified xsi:type="dcterms:W3CDTF">2022-04-27T00:52:44Z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WMe91c006f5bb347dc91be1f74726c2bcd">
    <vt:lpwstr>CWMT6wSNIfQKSEGFyXsR77lqYqGqIo0cUQKQuXy+8e9M1wa3LnwckW8D4KKulvDuCt+pnDLDA4csOaoa3NFDS/nwhaAjLiN8nCTQna5iBz8jJrAKhI935rze9M+KlT3Cg2dDtcj8ceHUlDIS5Vc7KfNYA==</vt:lpwstr>
  </property>
  <property fmtid="{D5CDD505-2E9C-101B-9397-08002B2CF9AE}" pid="3" name="CWMfed9641152f5414e94b865c4cd8777d1">
    <vt:lpwstr>CWMZxDj2qqNOf7leNWneJSFwljceQwBLII2BLyoey/tcO8VJS+XyXglSiZSbu4kcr6jbITuAa3i1J3a4L2oCYEuH++9G/pCPvdezM9VAdMUHaY=</vt:lpwstr>
  </property>
  <property fmtid="{D5CDD505-2E9C-101B-9397-08002B2CF9AE}" pid="4" name="CWM3075fb841e0247c096ebe87e2321c086">
    <vt:lpwstr>CWMjR8Lt+eZAZIcthfmmFB/qY8c6c8a7VeWRcRFfsaXN7vvOyeHu+1W3VP5wsK4GNpPbcqw0PLIEkS/S3muk2GyykDHiZX38v+WYwiT8Y07TBE=</vt:lpwstr>
  </property>
  <property fmtid="{D5CDD505-2E9C-101B-9397-08002B2CF9AE}" pid="5" name="CWM7a856035c491476d9cb3514102ebe26a">
    <vt:lpwstr>CWMi07Osya8Zvsl8GK2Vzl0SaV/SNbbz4cKFBGNOgBcih2SyC+n1s7Zr2DMN4Tu88E8XKm2mVuwC/PFqmX6ZWX1IcCObKgaqM+QL0vMBISVesU=</vt:lpwstr>
  </property>
  <property fmtid="{D5CDD505-2E9C-101B-9397-08002B2CF9AE}" pid="6" name="CWM8485e89731bd464ebfc299267c074f6a">
    <vt:lpwstr>CWM1zE1UeYSlRssQFN0ViTD71eVp8Ndg+bUP8s2cHbEBAss4kd6el5haqbbFARngym4drcImoACUz2aUvlEBXNr6Du6tUljNJkscRKMWNIS1u4=</vt:lpwstr>
  </property>
  <property fmtid="{D5CDD505-2E9C-101B-9397-08002B2CF9AE}" pid="7" name="CWM0e170b15fef9429ca9555b53ffcfe19d">
    <vt:lpwstr>CWMCkhHvwVvOGOsV9ylo51jEkdsaYQjPqVWCSjkGOFtJxno4yJTmESc4IG7CchrGecAsYlj7rxnigESowihjpRoKoyDIMykap2FQ6gpwcxzc8I=</vt:lpwstr>
  </property>
  <property fmtid="{D5CDD505-2E9C-101B-9397-08002B2CF9AE}" pid="8" name="CWM4673bcc9681d4679a9945047f168f782">
    <vt:lpwstr>CWM6U0JVVRy5RS3kIOUaG6bOuUBUVzekjbLPFt14cu/klCA6xxJNkuXRFJ16bC8aOkjVHM5BW4EEQ1GTZkxIYV+Fz8LGdWwSK51xQefO/RX5RQ=</vt:lpwstr>
  </property>
  <property fmtid="{D5CDD505-2E9C-101B-9397-08002B2CF9AE}" pid="9" name="CWM50bea49541504ebd84821ae1cde6ca7e">
    <vt:lpwstr>CWMPrM7l9RdajJ2qBWr5HbEZFOPFMaM+ldTSpv4pjq5kgg3O+Cp0FOIrdWOk0FUYToNDh1lis1ZLSfEK9hzZxpVTRAAenxpXOTtWctl3RFtjC8=</vt:lpwstr>
  </property>
  <property fmtid="{D5CDD505-2E9C-101B-9397-08002B2CF9AE}" pid="10" name="CWM1703eaa0fdbe4ccaa28b5d28ad4100d6">
    <vt:lpwstr>CWMCkhHvwVvOGOsV9ylo51jEkdsaYQjPqVWCSjkGOFtJxno4yJTmESc4IG7CchrGecAp3z7mLAvuXovXxzU/HEITP7tFHbD95vUo5RhrLKzDRA=</vt:lpwstr>
  </property>
  <property fmtid="{D5CDD505-2E9C-101B-9397-08002B2CF9AE}" pid="11" name="CWM7bae1d2d78054430ad62bdde55782b90">
    <vt:lpwstr>CWM+TVzbGxV/kjaBwWC5/7Wa5mC9zSIr+JzZrHqnRqcA6PSrie0QmtxVtJv8Ir4/92gttSwsNCbk+h7d0ma3T9aQMKqiv+PWyGHtA7VMfQRVdM=</vt:lpwstr>
  </property>
  <property fmtid="{D5CDD505-2E9C-101B-9397-08002B2CF9AE}" pid="12" name="ICV">
    <vt:lpwstr>0A67286A4B90445CA1B619EEEBFFBA87</vt:lpwstr>
  </property>
  <property fmtid="{D5CDD505-2E9C-101B-9397-08002B2CF9AE}" pid="13" name="KSOProductBuildVer">
    <vt:lpwstr>2052-11.1.0.11636</vt:lpwstr>
  </property>
</Properties>
</file>