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97440" y="457200"/>
            <a:ext cx="1645920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914400"/>
            <a:ext cx="91440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2480"/>
              </a:lnSpc>
            </a:pPr>
            <a:r>
              <a:rPr sz="9600" b="1">
                <a:solidFill>
                  <a:srgbClr val="0284C7"/>
                </a:solidFill>
                <a:latin typeface="Arial Black" panose="020B0A04020102020204"/>
              </a:rPr>
              <a:t>BOX480</a:t>
            </a:r>
            <a:endParaRPr sz="9600" b="1">
              <a:solidFill>
                <a:srgbClr val="0284C7"/>
              </a:solidFill>
              <a:latin typeface="Arial Black" panose="020B0A040201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286000"/>
            <a:ext cx="9144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End-to-End Smart Hotel Platform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200400"/>
            <a:ext cx="9144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080"/>
              </a:lnSpc>
            </a:pPr>
            <a:r>
              <a:rPr sz="1600" b="0">
                <a:solidFill>
                  <a:srgbClr val="0284C7"/>
                </a:solidFill>
                <a:latin typeface="Calibri" panose="020F0502020204030204"/>
              </a:rPr>
              <a:t>Guest Control · HotelTV · Mobile App · Robot Services · Data Operations — All in One Platform</a:t>
            </a:r>
            <a:endParaRPr sz="1600" b="0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6950" y="3546475"/>
            <a:ext cx="22860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572000"/>
            <a:ext cx="73152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080"/>
              </a:lnSpc>
            </a:pPr>
            <a:r>
              <a:rPr sz="1600" b="0">
                <a:solidFill>
                  <a:srgbClr val="64748B"/>
                </a:solidFill>
                <a:latin typeface="Calibri" panose="020F0502020204030204"/>
              </a:rPr>
              <a:t>HOTEKEY  |  Guangzhou Hotekey Electronics Co., Ltd.</a:t>
            </a:r>
            <a:endParaRPr sz="16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4983480"/>
            <a:ext cx="73152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Guangzhou, China  ·  Singapore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5349240"/>
            <a:ext cx="7315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820"/>
              </a:lnSpc>
            </a:pPr>
            <a:r>
              <a:rPr sz="1400" b="0">
                <a:solidFill>
                  <a:srgbClr val="0284C7"/>
                </a:solidFill>
                <a:latin typeface="Calibri" panose="020F0502020204030204"/>
              </a:rPr>
              <a:t>www.hotekey.com</a:t>
            </a:r>
            <a:endParaRPr sz="1400" b="0">
              <a:solidFill>
                <a:srgbClr val="0284C7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4545" y="18415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66294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02870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The Hotel Digital Dilemma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66878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4310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Hotels today face a paradox: guests expect Hilton-level smart experiences, but most properties run on fragmented, disconnected systems.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The result: a technology stack that works against the hotel, not for it.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THE REALITY IN MOST HOTELS TODAY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PMS (Property Management System) -- runs check-in, billing, housekeeping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Guest Control System -- runs lights, AC, curtains (if present at all)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TV System -- runs in-room entertainment, welcome messages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Mobile App -- runs guest services, room orders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Robot Platform -- runs delivery robots (separate system)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Five systems. Zero integration. Each with its own login, database, and vendor.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779250" y="3619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2940" y="16637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What Fragmentation Costs You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When systems don't talk to each other, the hotel pays — in money, time, and guest experience.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GUEST FRUSTRATION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Guest uses the mobile app to set DND. The TV still plays welcome messages. The doorbell still rings. The guest leaves a 2-star review for "broken technology."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STAFF OVERLOAD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Front desk juggles 5 different systems. PMS for check-in. TV system for welcome message. Guest control for room readiness. Robot system for deliveries. Each with separate training, separate passwords, separate vendors to call when things break.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DATA SILOS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The guest control system knows a room is empty. The PMS doesn't. The AC runs at full power for 3 days. Multiply by 200 rooms. That's real money.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MANAGEMENT BLIND SPOTS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No single dashboard. No unified analytics. General manager makes decisions on instinct, not data.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32004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914400"/>
            <a:ext cx="4572000" cy="22860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0284C7"/>
                </a:solidFill>
                <a:latin typeface="Arial Black" panose="020B0A04020102020204"/>
              </a:rPr>
              <a:t>73%</a:t>
            </a:r>
            <a:endParaRPr sz="12000" b="1">
              <a:solidFill>
                <a:srgbClr val="0284C7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of guests prefer hotels with smart room technology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931920"/>
            <a:ext cx="18288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Today's travelers carry supercomputers in their pockets. They control their homes with voice commands. They expect the same -- or better -- in a hotel room they're paying for.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The bar has been set by Hilton Connected Room, Marriott Bonvoy, and Airbnb's smart home hosts. Guests don't compare you to other hotels -- they compare you to their own homes.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Can your property deliver?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4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32004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486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0F172A"/>
                </a:solidFill>
                <a:latin typeface="Calibri" panose="020F0502020204030204"/>
              </a:rPr>
              <a:t>The Integration Gap: Why Most Hotels Stay Fragmented</a:t>
            </a:r>
            <a:endParaRPr sz="30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1430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THE CHALLENGE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Integrating 5+ separate systems is HARD: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Each vendor uses different protocols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PMS integration requires custom dev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APIs change without notice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No vendor wants to own the integration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"That's not our scope" is the universal answer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Integration costs often exceed hardware costs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950"/>
              </a:lnSpc>
            </a:pPr>
            <a:r>
              <a:rPr sz="1300" b="0">
                <a:solidFill>
                  <a:srgbClr val="334155"/>
                </a:solidFill>
                <a:latin typeface="Calibri" panose="020F0502020204030204"/>
              </a:rPr>
              <a:t>End result: hotels buy 5 great products that don't work together. The sum is less than the parts.</a:t>
            </a:r>
            <a:endParaRPr sz="13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9224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D9488"/>
                </a:solidFill>
                <a:latin typeface="Calibri" panose="020F0502020204030204"/>
              </a:rPr>
              <a:t>THE BOX480 ANSWER</a:t>
            </a:r>
            <a:endParaRPr sz="1800" b="1">
              <a:solidFill>
                <a:srgbClr val="0D9488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656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One platform. One vendor. One integration.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We build all 5 systems ourselves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They're designed to work together from day 1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PMS integration is a core feature, not an add-on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Single vendor = single point of accountability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One dashboard for the entire hotel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One training program for all staff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950"/>
              </a:lnSpc>
            </a:pPr>
            <a:r>
              <a:rPr sz="1300" b="1">
                <a:solidFill>
                  <a:srgbClr val="0284C7"/>
                </a:solidFill>
                <a:latin typeface="Calibri" panose="020F0502020204030204"/>
              </a:rPr>
              <a:t>BOX480 doesn't connect systems -- it IS the system. Guest control, TV, mobile, robots, data ops -- all built as one.</a:t>
            </a:r>
            <a:endParaRPr sz="13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5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8635" y="16637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Six Core Competencies, One Unified Platform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BOX480 is not a guest control system with some extras. It is an end-to-end smart hotel platform architected from the ground up to replace every fragmented system a hotel runs.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1.  PMS DATA INTEGRATION -- Bi-directional sync with Opera, Fidelio, and 30+ PMS platforms. Check-in triggers room setup. Check-out triggers energy save. No middleware. No translation layer.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2.  MODULAR GUEST CONTROL -- 17-channel fusion module (R17), 0-10V dimming, TRIAC dimming, curtain control, HVAC integration. All on RS-485 bus. DIN-rail standard. Mix and match modules per room type.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3.  TV VOICE &amp; SMART SCREEN -- HotelTVOS running on smart TVs. Voice control for room devices. PMS-linked welcome messages. Content ecosystem with licensed entertainment.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4.  MOBILE ALL-IN-ONE -- Single app for check-in, room control, service requests, hotel info, and in-room dining. White-label or embed into existing hotel app.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5.  HOTEL TV SYSTEM -- DTMB, IPTV, OTT integration. Six UI themes. Multi-language. Supports projector rooms, smart set-top boxes, and voice remotes.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6.  DATA OPERATIONS PLATFORM -- Unified SaaS dashboard. Energy analytics per room. Guest behavior insights. Marketing campaign tools. Membership system. All four hotel management systems in one.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6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490" y="16637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5867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Why "All-in-One" Is Not a Buzzword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216025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356360"/>
            <a:ext cx="10058400" cy="486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The industry has trained hotels to expect fragmentation. "Buy the best TV system from Vendor A, the best guest control from Vendor B, integrate them later."</a:t>
            </a:r>
            <a:r>
              <a:rPr lang="en-US" sz="1400" b="0">
                <a:solidFill>
                  <a:srgbClr val="334155"/>
                </a:solidFill>
                <a:latin typeface="Calibri" panose="020F0502020204030204"/>
              </a:rPr>
              <a:t>  </a:t>
            </a: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This is terrible advice. Here's why: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INTEGRATION IS THE PRODUCT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When a guest says "goodnight" to the TV and the lights dim, curtains close, and AC adjusts -- that seamless experience IS the product. It cannot be assembled from 3 different vendors with 3 different APIs and 3 different support teams.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  <a:endParaRPr sz="1400"/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SINGLE VENDOR ACCOUNTABILITY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When something breaks, there is one phone number. One support ticket. One team that owns the entire stack from the TV screen to the light switch.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CONSISTENT UX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The mobile app, TV interface, and physical panels share the same design language. Guests don't feel like they're using 5 different products. They feel like they're in a well-designed hotel.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FUTURE-PROOF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When we add a feature -- say, AI-powered energy optimization -- it works across all subsystems on day 1. No waiting for 3 other vendors to build their side.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7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Whi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457200"/>
            <a:ext cx="1097280" cy="348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38BDF8"/>
                </a:solidFill>
                <a:latin typeface="Arial Black" panose="020B0A04020102020204"/>
              </a:rPr>
              <a:t>01</a:t>
            </a:r>
            <a:endParaRPr sz="12000" b="1">
              <a:solidFill>
                <a:srgbClr val="38BDF8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91440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5720"/>
              </a:lnSpc>
            </a:pPr>
            <a:r>
              <a:rPr sz="4400" b="1">
                <a:solidFill>
                  <a:srgbClr val="FFFFFF"/>
                </a:solidFill>
                <a:latin typeface="Calibri" panose="020F0502020204030204"/>
              </a:rPr>
              <a:t>The Platform</a:t>
            </a:r>
            <a:endParaRPr sz="4400" b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9144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600"/>
              </a:lnSpc>
            </a:pPr>
            <a:r>
              <a:rPr sz="2000" b="0">
                <a:solidFill>
                  <a:srgbClr val="38BDF8"/>
                </a:solidFill>
                <a:latin typeface="Calibri Light" panose="020F0302020204030204"/>
              </a:rPr>
              <a:t>System Architecture &amp; Core Hardware</a:t>
            </a:r>
            <a:endParaRPr sz="2000" b="0">
              <a:solidFill>
                <a:srgbClr val="38BDF8"/>
              </a:solidFill>
              <a:latin typeface="Calibri Light" panose="020F03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937760"/>
            <a:ext cx="1828800" cy="381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64748B"/>
                </a:solidFill>
                <a:latin typeface="Calibri" panose="020F0502020204030204"/>
              </a:rPr>
              <a:t>1</a:t>
            </a:r>
            <a:endParaRPr sz="9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64748B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64748B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7215" y="16637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End-to-End Architecture: Every System, One Brain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BOX480 unifies five traditionally separate hotel technology stacks into one coherent platform: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GUEST-FACING LAYER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Switch Panels (D/M/G Series) + TV Screen (HotelTVOS) + Mobile App + Voice Assistant + In-room Smart Speaker. Every guest touchpoint runs on the same backend. A "sleep" command from any interface triggers the exact same sequence.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CONTROL LAYER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BOX480 Core (AI Gateway + Power Module + R17 Fusion Module). All room devices connect via RS-485 bus. Modular expansion: add dimming, curtain, and HVAC modules as needed. Standard 35mm DIN-rail for electrical cabinets.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SERVICE LAYER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Robot integration (Jingwu, Qinglang, Ninebot, etc.), smart service workflow (guest request -&gt; staff assignment -&gt; delivery tracking -&gt; completion notification), PMS bi-directional sync.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CLOUD LAYER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SaaS platform: Hotel Management + Hotel O&amp;M + Data Analytics + AIoT IoT. One login. One dashboard. Every room, every device, every guest interaction -- visible and controllable from anywhere.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9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7215" y="10414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The BOX480 Core: Brains of the Room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At the heart of every BOX480 installation is a custom electrical cabinet that replaces the mess of traditional RCU panels: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AI GATEWAY MODULE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32-bit ARM processor. Embedded Linux. RS-485 bus master. Wi-Fi / Ethernet uplink to cloud. Handles all room logic: scene execution, PMS sync, device health monitoring, firmware updates. This is the brain.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POWER MODULE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Clean 12V/24V DC power distribution. Surge protection. All modules powered from a single rail. No separate power supplies for each subsystem.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R17 FUSION CONTROL MODULE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17-channel relay in one DIN-rail unit: 13x 16A + 4x 10A. 2x RS-485 interfaces. 12x IO dry-contact inputs. 32-bit MCU with watchdog. Manual override switches per channel. Memory function remembers last state after power loss.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Core SKUs: TJ-R17-1316-0410 fusion module · TJ-GW-IP-480 AI gateway · TJ.EN25XPW.36 power supply. The entire core fits in a standard 35mm DIN-rail cabinet — one cabinet per room.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10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1455" y="36576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65760"/>
            <a:ext cx="100584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640"/>
              </a:lnSpc>
            </a:pPr>
            <a:r>
              <a:rPr sz="2800" b="1">
                <a:solidFill>
                  <a:srgbClr val="0F172A"/>
                </a:solidFill>
                <a:latin typeface="Calibri" panose="020F0502020204030204"/>
              </a:rPr>
              <a:t>Core Hardware -- R17 Fusion Module &amp; Dimming Controllers</a:t>
            </a:r>
            <a:endParaRPr sz="28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9144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lide09_rI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371600"/>
            <a:ext cx="3017520" cy="17373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20624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lide09_rId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71600"/>
            <a:ext cx="3017520" cy="17373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77240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lide09_rId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520" y="1371600"/>
            <a:ext cx="1927225" cy="1737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008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09_rId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023360"/>
            <a:ext cx="3017520" cy="207899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20624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10_rId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4023360"/>
            <a:ext cx="3017520" cy="173736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77240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slide10_rId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9560" y="4023360"/>
            <a:ext cx="3017520" cy="17373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11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32004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486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0F172A"/>
                </a:solidFill>
                <a:latin typeface="Calibri" panose="020F0502020204030204"/>
              </a:rPr>
              <a:t>Dimming &amp; Expansion: Build the Room You Need</a:t>
            </a:r>
            <a:endParaRPr sz="30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1430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DIMMING MODULES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0-10V DIMMING (2-Channel)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950"/>
              </a:lnSpc>
            </a:pPr>
            <a:r>
              <a:rPr sz="1300" b="0">
                <a:solidFill>
                  <a:srgbClr val="334155"/>
                </a:solidFill>
                <a:latin typeface="Calibri" panose="020F0502020204030204"/>
              </a:rPr>
              <a:t>LED drivers, fluorescent ballasts. Built-in relay for complete off at 0%. Emergency bypass switch per channel. Fade-in/fade-out timing configurable per circuit.</a:t>
            </a:r>
            <a:endParaRPr sz="13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TRIAC DIMMING (2/4-Channel)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950"/>
              </a:lnSpc>
            </a:pPr>
            <a:r>
              <a:rPr sz="1300" b="0">
                <a:solidFill>
                  <a:srgbClr val="334155"/>
                </a:solidFill>
                <a:latin typeface="Calibri" panose="020F0502020204030204"/>
              </a:rPr>
              <a:t>Incandescent, halogen, dimmable LED. Phase-cut control. Adjustable zero-cross bias for different load types. Over-current protection. Manual override per channel.</a:t>
            </a:r>
            <a:endParaRPr sz="13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80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All dimming modules: RS-485 bus, 35mm DIN-rail, LED status indicators, memory function, configurable high/low limits and protection delays. SKUs: TJ.ZX.PWM06 (6-ch PWM) · TJ.ZX.RD02 / TJ.ZX.RD04 (0-10V).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9224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D9488"/>
                </a:solidFill>
                <a:latin typeface="Calibri" panose="020F0502020204030204"/>
              </a:rPr>
              <a:t>EXPANSION MODULES</a:t>
            </a:r>
            <a:endParaRPr sz="1800" b="1">
              <a:solidFill>
                <a:srgbClr val="0D9488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656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CURTAIN MOTOR MODULE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950"/>
              </a:lnSpc>
            </a:pPr>
            <a:r>
              <a:rPr sz="1300" b="0">
                <a:solidFill>
                  <a:srgbClr val="334155"/>
                </a:solidFill>
                <a:latin typeface="Calibri" panose="020F0502020204030204"/>
              </a:rPr>
              <a:t>DC motor control. Open/stop/close/percentage positioning. Ultra-quiet &lt;35dB operation. Manual switch input for direct control. SKU: TJ0204.0801 (4-channel).</a:t>
            </a:r>
            <a:endParaRPr sz="13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HVAC FAN COIL MODULE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950"/>
              </a:lnSpc>
            </a:pPr>
            <a:r>
              <a:rPr sz="1300" b="0">
                <a:solidFill>
                  <a:srgbClr val="334155"/>
                </a:solidFill>
                <a:latin typeface="Calibri" panose="020F0502020204030204"/>
              </a:rPr>
              <a:t>3-speed fan control + valve control. Thermostat integration (TJ.ZX.D8.TP.QPS). Occupancy-based auto mode. Supports water-turbine and fluorine valve types.</a:t>
            </a:r>
            <a:endParaRPr sz="13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DRY CONTACT MODULE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950"/>
              </a:lnSpc>
            </a:pPr>
            <a:r>
              <a:rPr sz="1300" b="0">
                <a:solidFill>
                  <a:srgbClr val="334155"/>
                </a:solidFill>
                <a:latin typeface="Calibri" panose="020F0502020204030204"/>
              </a:rPr>
              <a:t>Convert any legacy device to RS-485. Door sensors, card readers, DND/MUR indicators, emergency buttons. 8-16 channels per module.</a:t>
            </a:r>
            <a:endParaRPr sz="13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12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1455" y="36576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65760"/>
            <a:ext cx="100584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640"/>
              </a:lnSpc>
            </a:pPr>
            <a:r>
              <a:rPr sz="2800" b="1">
                <a:solidFill>
                  <a:srgbClr val="0F172A"/>
                </a:solidFill>
                <a:latin typeface="Calibri" panose="020F0502020204030204"/>
              </a:rPr>
              <a:t>Switch Panel Portfolio -- D / M / G Series</a:t>
            </a:r>
            <a:endParaRPr sz="28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9144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lide12_rId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703705"/>
            <a:ext cx="3017520" cy="140525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20624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lide12_rId1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724025"/>
            <a:ext cx="3017520" cy="138493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77240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lide12_rId2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1724025"/>
            <a:ext cx="3171190" cy="138493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008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13_rId1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023360"/>
            <a:ext cx="3017520" cy="173736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20624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13_rId21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9490" y="4176395"/>
            <a:ext cx="1841500" cy="1584325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77240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slide13_rId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9560" y="4281170"/>
            <a:ext cx="3048635" cy="133794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13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1455" y="36576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65760"/>
            <a:ext cx="100584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640"/>
              </a:lnSpc>
            </a:pPr>
            <a:r>
              <a:rPr sz="2800" b="1">
                <a:solidFill>
                  <a:srgbClr val="0F172A"/>
                </a:solidFill>
                <a:latin typeface="Calibri" panose="020F0502020204030204"/>
              </a:rPr>
              <a:t>Premium Switch Panels -- Design Meets Function</a:t>
            </a:r>
            <a:endParaRPr sz="28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9144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097280"/>
            <a:ext cx="5212080" cy="475488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lide12_rId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207260"/>
            <a:ext cx="5029200" cy="222694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126480" y="1097280"/>
            <a:ext cx="5212080" cy="475488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lide12_rId1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169795"/>
            <a:ext cx="5029200" cy="22307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943600"/>
            <a:ext cx="10058400" cy="36576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lnSpc>
                <a:spcPts val="1690"/>
              </a:lnSpc>
            </a:pPr>
            <a:r>
              <a:rPr sz="1300" b="0">
                <a:solidFill>
                  <a:srgbClr val="64748B"/>
                </a:solidFill>
                <a:latin typeface="Calibri" panose="020F0502020204030204"/>
              </a:rPr>
              <a:t>D Series (matte PC + metal), M Series (metal + glass), G Series (CNC aluminum) -- 1/2/3/4/6-gang, RS-485 and dry-contact protocols available</a:t>
            </a:r>
            <a:endParaRPr sz="13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14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Whi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457200"/>
            <a:ext cx="1097280" cy="348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38BDF8"/>
                </a:solidFill>
                <a:latin typeface="Arial Black" panose="020B0A04020102020204"/>
              </a:rPr>
              <a:t>02</a:t>
            </a:r>
            <a:endParaRPr sz="12000" b="1">
              <a:solidFill>
                <a:srgbClr val="38BDF8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91440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5720"/>
              </a:lnSpc>
            </a:pPr>
            <a:r>
              <a:rPr sz="4400" b="1">
                <a:solidFill>
                  <a:srgbClr val="FFFFFF"/>
                </a:solidFill>
                <a:latin typeface="Calibri" panose="020F0502020204030204"/>
              </a:rPr>
              <a:t>Guest Control Excellence</a:t>
            </a:r>
            <a:endParaRPr sz="4400" b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9144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600"/>
              </a:lnSpc>
            </a:pPr>
            <a:r>
              <a:rPr sz="2000" b="0">
                <a:solidFill>
                  <a:srgbClr val="38BDF8"/>
                </a:solidFill>
                <a:latin typeface="Calibri Light" panose="020F0302020204030204"/>
              </a:rPr>
              <a:t>Light, Climate, Curtain -- Unified</a:t>
            </a:r>
            <a:endParaRPr sz="2000" b="0">
              <a:solidFill>
                <a:srgbClr val="38BDF8"/>
              </a:solidFill>
              <a:latin typeface="Calibri Light" panose="020F03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937760"/>
            <a:ext cx="1828800" cy="381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64748B"/>
                </a:solidFill>
                <a:latin typeface="Calibri" panose="020F0502020204030204"/>
              </a:rPr>
              <a:t>2</a:t>
            </a:r>
            <a:endParaRPr sz="9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64748B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64748B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7215" y="16637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Intelligent Lighting: More Than On/Off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Every great hotel room is defined by its lighting. Harsh overhead fluorescents kill ambiance. Thoughtful layered lighting creates an experience worth paying for.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BOX480 LIGHTING CAPABILITIES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Relay Switching -- 17 channels of on/off control for general lighting, accent lights, bathroom, corridor, reading lamps. Each channel individually configurable with delay, ramp, and memory settings.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0-10V Dimming -- Smooth 0-100% for LED drivers. Fade-in/fade-out timing adjustable per circuit. Perfect for cove lighting, downlight arrays, and decorative fixtures.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TRIAC Dimming -- Phase-cut for traditional dimmable loads. Works with most LED retrofit bulbs, halogens, and incandescent fixtures already installed.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Scene Integration -- Any combination of relay + dimming + curtain + HVAC can be bundled into a single scene. "Reading" activates bedside lamp at 40% warm, kills all other lights, and closes curtains halfway.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Emergency override: every module has physical bypass switches. If the control system fails completely, lights still work manually.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16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7360" y="9398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Climate Control &amp; Curtain Automation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Two of the most-used room features are also the most energy-intensive. BOX480 manages both intelligently.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HVAC CONTROL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3-speed fan coil control + cooling/heating valve actuation. Thermostat integration via RS-485. Occupancy-based auto-adjustment: when the room is empty (key card removed), HVAC shifts to eco mode. Upon guest return, restores preferred temperature within 3 minutes.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PMS-linked pre-cooling: 15 minutes before expected arrival, the room reaches target temperature. No guest walks into a stuffy room.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CURTAIN CONTROL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DC motor control with position feedback. Open, close, stop, or percentage positioning (e.g., "curtains at 30%"). Super-quiet operation at &lt;35dB. Integrated with welcome scene (auto-open upon check-in), sleep scene (auto-close), and wake-up scene (gradual open over 5 minutes).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Manual override: always. Pull the curtain gently and the motor releases. No fighting the automation.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17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6720" y="84455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Scene Modes: One Touch Transforms the Room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Six pre-configured scenes. Customizable per hotel brand. Consistent across every room.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WELCOME -- Curtains open. All lights to 60% warm. HVAC to comfort temp. TV displays personalized greeting. The room says "hello" before the guest looks for a switch.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BRIGHT -- All lights 100% cool white. Curtains open. For cleaning, inspection, or guests who prefer maximum visibility.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READING -- Bedside lamp 40% warm. All other lights off. Curtains halfway. Focused, quiet, personal.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SLEEP -- All lights off. Curtains close. HVAC to night mode (quiet fan, +-1 degree tolerance). DND indicator on. One tap on the bedside panel.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MOVIE -- Ambient lights dim to 10% amber. Curtains close. TV input selected. "Home theater" experience from one button.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MEDITATION -- Soft amber glow. Music playlist starts (if audio connected). Curtains partial. HVAC to gentle fan. Created for wellness-oriented properties.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Hotels can define unlimited custom scenes through the SaaS platform. Push updates to all rooms simultaneously.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18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Whi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457200"/>
            <a:ext cx="1097280" cy="348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38BDF8"/>
                </a:solidFill>
                <a:latin typeface="Arial Black" panose="020B0A04020102020204"/>
              </a:rPr>
              <a:t>03</a:t>
            </a:r>
            <a:endParaRPr sz="12000" b="1">
              <a:solidFill>
                <a:srgbClr val="38BDF8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91440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5720"/>
              </a:lnSpc>
            </a:pPr>
            <a:r>
              <a:rPr sz="4400" b="1">
                <a:solidFill>
                  <a:srgbClr val="FFFFFF"/>
                </a:solidFill>
                <a:latin typeface="Calibri" panose="020F0502020204030204"/>
              </a:rPr>
              <a:t>In-Room Entertainment</a:t>
            </a:r>
            <a:endParaRPr sz="4400" b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9144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600"/>
              </a:lnSpc>
            </a:pPr>
            <a:r>
              <a:rPr sz="2000" b="0">
                <a:solidFill>
                  <a:srgbClr val="38BDF8"/>
                </a:solidFill>
                <a:latin typeface="Calibri Light" panose="020F0302020204030204"/>
              </a:rPr>
              <a:t>HotelTVOS &amp; Smart Screen Ecosystem</a:t>
            </a:r>
            <a:endParaRPr sz="2000" b="0">
              <a:solidFill>
                <a:srgbClr val="38BDF8"/>
              </a:solidFill>
              <a:latin typeface="Calibri Light" panose="020F03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937760"/>
            <a:ext cx="1828800" cy="381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64748B"/>
                </a:solidFill>
                <a:latin typeface="Calibri" panose="020F0502020204030204"/>
              </a:rPr>
              <a:t>3</a:t>
            </a:r>
            <a:endParaRPr sz="9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64748B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64748B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10414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HotelTVOS: The Commercial Smart Screen OS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HotelTVOS is a purpose-built operating system for hotel televisions -- not a consumer smart TV with a hotel mode tacked on. It connects PMS, guest control, services, and content into one screen interface.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MULTI-SCENE DEPLOYMENT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Guest Rooms -- Welcome message, room control, service requests, entertainment, hotel info, shopping, membership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Lobby &amp; Public Areas -- Digital signage, wayfinding, event schedules, promotions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Restaurants &amp; Meeting Rooms -- Menu display, presentation casting, ambient content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MULTI-LANGUAGE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English, Chinese, Arabic, Spanish, French, and more. Language auto-detected from PMS guest profile. One hardware, any language.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SIX UI THEMES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Free themes included. Custom UI design available. Match your brand identity without custom development costs.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COMPREHENSIVE TV COMPATIBILITY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Supports all major smart TV brands (engineering + retail models). Set-top box option for retrofitting non-smart TVs. DTMB coaxial, IPTV gateway, carrier live APK, and one-box-per-room modes all supported.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20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7200" y="10414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Voice Control: TV Becomes Your Smart Butler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HotelTVOS turns the TV into a voice-controlled hub for the entire room. No separate smart speaker needed. Far-field microphones built into the TV or remote.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VOICE CAPABILITIES (PARTIAL LIST)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TV Control -- "Turn on TV" / "Volume up" / "Switch to Channel 5" / "Play romantic movie" -- natural language, no memorized commands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Guest Control -- "Turn off all lights" / "Set temperature to 22" / "Close curtains" / "Reading mode" -- voice commands route through BOX480 to the RS-485 bus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Hotel Services -- "Send slippers to Room 305" / "I need more towels" / "What time is breakfast?" / "Call front desk" -- service requests auto-routed to staff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Content Search -- "Find action movies" / "Show me comedies with Jackie Chan" -- by name, actor, genre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Hotel Info -- "What's the Wi-Fi password?" / "Pool hours" / "Gym location" -- instant answers without calling front desk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Multi-language voice input. Works with TV remote or smart speaker. All commands route through the same BOX480 backend for consistent execution.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21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2780" y="10414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TV + Guest Control: The Killer Feature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Most hotels install a smart TV system AND a guest control system from different vendors. The TV can't control the lights. The guest control can't show PMS messages. They coexist -- they don't collaborate.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With BOX480, the TV IS the guest control interface: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PMS-DRIVEN WELCOME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Guest checks in at front desk. TV auto-powers on with: "Welcome, Mr. Chen." Curtains open. Lights fade to welcome scene. HVAC adjusts to pre-set temperature. All triggered by PMS check-in. No staff intervention. No guest action required.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VISUAL ROOM CONTROL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TV screen shows an interactive room map. Guest touches "Bedside Lamp" on screen -&gt; lamp turns on. Touches "Curtains" -&gt; curtain control slider appears. Visual feedback for every action. No confusion about which button does what.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SERVICE REQUESTS WITH CONTEXT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Guest selects "Request Slippers" on TV. PMS knows it's Room 305. Staff app gets notification: "305 -- Slippers." Delivery robot dispatched. TV shows: "Your slippers will arrive in approx. 8 minutes." The entire chain -- request, dispatch, delivery, confirmation -- runs on one platform.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22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1455" y="36576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65760"/>
            <a:ext cx="100584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640"/>
              </a:lnSpc>
            </a:pPr>
            <a:r>
              <a:rPr sz="2800" b="1">
                <a:solidFill>
                  <a:srgbClr val="0F172A"/>
                </a:solidFill>
                <a:latin typeface="Calibri" panose="020F0502020204030204"/>
              </a:rPr>
              <a:t>HotelTVOS -- Smart Screen Interfaces &amp; UI Themes</a:t>
            </a:r>
            <a:endParaRPr sz="28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9144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lide17_rId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371600"/>
            <a:ext cx="3017520" cy="17373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20624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lide17_rId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371600"/>
            <a:ext cx="3017520" cy="17373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772400" y="128016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lide17_rId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1371600"/>
            <a:ext cx="3017520" cy="1737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4008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17_rId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023360"/>
            <a:ext cx="3017520" cy="173736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20624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23_rId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4023360"/>
            <a:ext cx="3017520" cy="173736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772400" y="3931920"/>
            <a:ext cx="3291840" cy="237744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slide23_rId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9560" y="4023360"/>
            <a:ext cx="3017520" cy="17373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23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Whi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457200"/>
            <a:ext cx="1097280" cy="348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38BDF8"/>
                </a:solidFill>
                <a:latin typeface="Arial Black" panose="020B0A04020102020204"/>
              </a:rPr>
              <a:t>04</a:t>
            </a:r>
            <a:endParaRPr sz="12000" b="1">
              <a:solidFill>
                <a:srgbClr val="38BDF8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91440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5720"/>
              </a:lnSpc>
            </a:pPr>
            <a:r>
              <a:rPr sz="4400" b="1">
                <a:solidFill>
                  <a:srgbClr val="FFFFFF"/>
                </a:solidFill>
                <a:latin typeface="Calibri" panose="020F0502020204030204"/>
              </a:rPr>
              <a:t>Smart Services</a:t>
            </a:r>
            <a:endParaRPr sz="4400" b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9144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600"/>
              </a:lnSpc>
            </a:pPr>
            <a:r>
              <a:rPr sz="2000" b="0">
                <a:solidFill>
                  <a:srgbClr val="38BDF8"/>
                </a:solidFill>
                <a:latin typeface="Calibri Light" panose="020F0302020204030204"/>
              </a:rPr>
              <a:t>Mobile App, Robot Integration &amp; PMS</a:t>
            </a:r>
            <a:endParaRPr sz="2000" b="0">
              <a:solidFill>
                <a:srgbClr val="38BDF8"/>
              </a:solidFill>
              <a:latin typeface="Calibri Light" panose="020F03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937760"/>
            <a:ext cx="1828800" cy="381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64748B"/>
                </a:solidFill>
                <a:latin typeface="Calibri" panose="020F0502020204030204"/>
              </a:rPr>
              <a:t>4</a:t>
            </a:r>
            <a:endParaRPr sz="9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64748B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64748B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8475" y="2921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All-in-One Mobile: The Guest's Digital Concierge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One mobile app that replaces the 3-5 apps and QR codes guests typically encounter. Scan once. Control everything.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PRE-STAY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Online check-in. Room selection. Digital key issuance. Pre-set preferences: temperature, pillow type, welcome scene.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IN-STAY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Full room control (lights, AC, curtains). Service requests (cleaning, amenities, maintenance). In-room dining ordering. Hotel info &amp; local guide. DND / Make Up Room toggle. Smart door lock control.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POST-STAY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Express checkout. Digital invoice. Feedback &amp; review. Membership points redemption. Re-book with one tap.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TECHNICAL APPROACH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White-label to match your brand. OR embed into your existing hotel app via SDK. PMS-linked: the app knows which room, automatically. No manual pairing. No QR code scanning required.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1">
                <a:solidFill>
                  <a:srgbClr val="0284C7"/>
                </a:solidFill>
                <a:latin typeface="Calibri" panose="020F0502020204030204"/>
              </a:rPr>
              <a:t>The app becomes your direct channel to the guest -- bypassing OTAs for repeat bookings, upsells, and loyalty.</a:t>
            </a:r>
            <a:endParaRPr sz="15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25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7360" y="9398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Robot Service Integration: Automated Delivery Workflow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BOX480 natively integrates with major robot platforms (Jingwu, Qinglang, Ninebot, Angbao, and others). The entire service chain -- guest request to delivery confirmation -- runs through one system.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END-TO-END FLOW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1. Guest requests item via TV voice, mobile app, or smart speaker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2. BOX480 creates a service ticket with room number, item, and priority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3. Staff receives notification on PC or mobile. Accepts and prepares item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4. Staff places item in robot. Robot navigates to guest room autonomously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5. BOX480 sends arrival notification via TV, phone, or SMS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6. Guest retrieves item. Ticket closed. Data logged for service analytics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The integration advantage: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Because BOX480 owns the entire chain, the guest can track their request status on the TV screen in real-time. No "where is my delivery?" calls to the front desk. Every step is visible.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26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9765" y="2921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PMS Integration: The Central Nervous System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The PMS (Property Management System) is the hotel's operational backbone. BOX480 was designed from day 1 to integrate with it -- not as an afterthought, but as a core architectural requirement.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SUPPORTED PMS PLATFORMS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Opera, Fidelio, and 30+ leading PMS systems. Custom integration available for proprietary or legacy PMS.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BI-DIRECTIONAL DATA FLOW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PMS -&gt; BOX480: Check-in/out status, guest name &amp; language, membership tier, special requests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BOX480 -&gt; PMS: Room occupancy status, energy consumption, service requests, housekeeping status, device alerts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KEY AUTOMATIONS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Check-in triggers: welcome scene, HVAC pre-cool, TV welcome message, curtain open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Check-out triggers: all-off scene, HVAC eco mode, housekeeping notification, energy reset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Membership sync: VIP guests get premium welcome scene, loyalty points automatically credited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27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32004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486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0F172A"/>
                </a:solidFill>
                <a:latin typeface="Calibri" panose="020F0502020204030204"/>
              </a:rPr>
              <a:t>Data-Driven Hotel Operations</a:t>
            </a:r>
            <a:endParaRPr sz="30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1430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REAL-TIME DASHBOARD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Single-pane-of-glass for the entire property: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Room occupancy status (live)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Device health map (per room)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Energy consumption (per room/circuit)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Service request queue &amp; SLA tracking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Guest satisfaction scores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Revenue per available room (RevPAR)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OTA ranking &amp; review monitoring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80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All data refreshes automatically. Exportable reports for management review.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9224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D9488"/>
                </a:solidFill>
                <a:latin typeface="Calibri" panose="020F0502020204030204"/>
              </a:rPr>
              <a:t>MARKETING &amp; MEMBERSHIP</a:t>
            </a:r>
            <a:endParaRPr sz="1800" b="1">
              <a:solidFill>
                <a:srgbClr val="0D9488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656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Turn every TV into a marketing channel: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Targeted promotions by guest segment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Membership signup with QR code overlay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In-room upsell (spa, dining, late checkout)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Push notifications via TV &amp; mobile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Post-stay remarketing automation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Loyalty &amp; membership auto-enrollment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Campaign performance analytics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800"/>
              </a:lnSpc>
            </a:pPr>
            <a:r>
              <a:rPr sz="1200" b="1">
                <a:solidFill>
                  <a:srgbClr val="0284C7"/>
                </a:solidFill>
                <a:latin typeface="Calibri" panose="020F0502020204030204"/>
              </a:rPr>
              <a:t>Six marketing systems unified on one platform. No separate CRM, no separate campaign tool.</a:t>
            </a:r>
            <a:endParaRPr sz="12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28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Whi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28655" y="457200"/>
            <a:ext cx="1097280" cy="348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38BDF8"/>
                </a:solidFill>
                <a:latin typeface="Arial Black" panose="020B0A04020102020204"/>
              </a:rPr>
              <a:t>05</a:t>
            </a:r>
            <a:endParaRPr sz="12000" b="1">
              <a:solidFill>
                <a:srgbClr val="38BDF8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91440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5720"/>
              </a:lnSpc>
            </a:pPr>
            <a:r>
              <a:rPr sz="4400" b="1">
                <a:solidFill>
                  <a:srgbClr val="FFFFFF"/>
                </a:solidFill>
                <a:latin typeface="Calibri" panose="020F0502020204030204"/>
              </a:rPr>
              <a:t>Why HOTEKEY</a:t>
            </a:r>
            <a:endParaRPr sz="4400" b="1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91440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600"/>
              </a:lnSpc>
            </a:pPr>
            <a:r>
              <a:rPr sz="2000" b="0">
                <a:solidFill>
                  <a:srgbClr val="38BDF8"/>
                </a:solidFill>
                <a:latin typeface="Calibri Light" panose="020F0302020204030204"/>
              </a:rPr>
              <a:t>Proven at Scale. Built for the Future.</a:t>
            </a:r>
            <a:endParaRPr sz="2000" b="0">
              <a:solidFill>
                <a:srgbClr val="38BDF8"/>
              </a:solidFill>
              <a:latin typeface="Calibri Light" panose="020F03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937760"/>
            <a:ext cx="1828800" cy="381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64748B"/>
                </a:solidFill>
                <a:latin typeface="Calibri" panose="020F0502020204030204"/>
              </a:rPr>
              <a:t>5</a:t>
            </a:r>
            <a:endParaRPr sz="9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64748B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64748B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32004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914400"/>
            <a:ext cx="6824345" cy="22860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5600"/>
              </a:lnSpc>
            </a:pPr>
            <a:r>
              <a:rPr sz="12000" b="1">
                <a:solidFill>
                  <a:srgbClr val="0284C7"/>
                </a:solidFill>
                <a:latin typeface="Arial Black" panose="020B0A04020102020204"/>
              </a:rPr>
              <a:t>130,000+</a:t>
            </a:r>
            <a:endParaRPr sz="12000" b="1">
              <a:solidFill>
                <a:srgbClr val="0284C7"/>
              </a:solidFill>
              <a:latin typeface="Arial Black" panose="020B0A040201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Rooms Deployed Across 2,000+ Projects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 flipV="1">
            <a:off x="914400" y="3926840"/>
            <a:ext cx="6611620" cy="762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429768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HOTEKEY systems are operating in 130,000+ rooms across 2,000+ projects in China -- plus international deployments in Southeast Asia and the Middle East.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250"/>
              </a:lnSpc>
            </a:pPr>
            <a:r>
              <a:rPr sz="1500" b="0">
                <a:solidFill>
                  <a:srgbClr val="334155"/>
                </a:solidFill>
                <a:latin typeface="Calibri" panose="020F0502020204030204"/>
              </a:rPr>
              <a:t>With over 10 years of combined experience in guest control systems and hotel TV systems, our engineering team has handled every edge case: complex TV models, legacy signal environments, tricky network topologies, and demanding integration requirements.</a:t>
            </a:r>
            <a:endParaRPr sz="15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We don't learn on your project. We bring a decade of lessons to it.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30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37520" y="93345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Landmark Installations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BOX480 is trusted by some of the most demanding hospitality brands and properties: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BEIJING HOTEL (Nuo Jin) -- 5-star heritage property. Full BOX480 deployment with HotelTVOS, guest control, and PMS integration. Legacy building with complex electrical infrastructure successfully modernized.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DIAOYUTAI STATE GUESTHOUSE -- Diplomatic-grade hospitality. The highest standards for reliability, security, and service. BOX480 passed the most rigorous testing in the industry.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WANDA MOMENTS HOTEL (Laos) -- First overseas deployment. 200+ rooms. Full BOX480 platform deployed in a Southeast Asian market. Multi-language support in action.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6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HUAZHU / JINJIANG / GREENTREE -- Major hotel groups. BOX480 integrated with group-level PMS, membership systems, and brand standards. Multi-property unified management dashboard.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Our projects range from 50-room boutiques to 1,000+ room convention hotels. Same platform. Same quality. Scaled to fit.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31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2895" y="320040"/>
            <a:ext cx="914400" cy="290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486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0F172A"/>
                </a:solidFill>
                <a:latin typeface="Calibri" panose="020F0502020204030204"/>
              </a:rPr>
              <a:t>Professional Project Delivery</a:t>
            </a:r>
            <a:endParaRPr sz="30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14300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ENGINEERING EXCELLENCE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5S quality management system: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Standardized wiring practices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Pre-labeled cables &amp; terminals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Professional electrical cabinet assembly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Full testing before shipment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Photo documentation of every install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Certification: ISO 9001, CE, 3C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800"/>
              </a:lnSpc>
            </a:pPr>
            <a:r>
              <a:rPr sz="1200" b="1">
                <a:solidFill>
                  <a:srgbClr val="0284C7"/>
                </a:solidFill>
                <a:latin typeface="Calibri" panose="020F0502020204030204"/>
              </a:rPr>
              <a:t>Our installation teams are trained, certified, and experienced. We don't subcontract critical electrical work.</a:t>
            </a:r>
            <a:endParaRPr sz="12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92240" y="1463040"/>
            <a:ext cx="5029200" cy="475488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0" y="1691640"/>
            <a:ext cx="44805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2340"/>
              </a:lnSpc>
            </a:pPr>
            <a:r>
              <a:rPr sz="1800" b="1">
                <a:solidFill>
                  <a:srgbClr val="0D9488"/>
                </a:solidFill>
                <a:latin typeface="Calibri" panose="020F0502020204030204"/>
              </a:rPr>
              <a:t>SERVICE COMMITMENT</a:t>
            </a:r>
            <a:endParaRPr sz="1800" b="1">
              <a:solidFill>
                <a:srgbClr val="0D9488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6560" y="2194560"/>
            <a:ext cx="44805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0284C7"/>
                </a:solidFill>
                <a:latin typeface="Calibri" panose="020F0502020204030204"/>
              </a:rPr>
              <a:t>Comprehensive after-sales support:</a:t>
            </a:r>
            <a:endParaRPr sz="14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24/7 technical support hotline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Remote diagnostics &amp; troubleshooting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OTA firmware updates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On-site service within 48 hours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Spare parts inventory guarantee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Staff training (on-site + remote)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1800"/>
              </a:lnSpc>
            </a:pPr>
            <a:r>
              <a:rPr sz="1200" b="1">
                <a:solidFill>
                  <a:srgbClr val="0284C7"/>
                </a:solidFill>
                <a:latin typeface="Calibri" panose="020F0502020204030204"/>
              </a:rPr>
              <a:t>We maintain direct subsidiary offices in key regions for rapid response. No third-party service agents.</a:t>
            </a:r>
            <a:endParaRPr sz="12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32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8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8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7680" y="93980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02970" y="45720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Nationwide Coverage &amp; Global Reach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94869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02970" y="1097280"/>
            <a:ext cx="10441305" cy="4900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Our implementation and service network covers every province, autonomous region, and municipality in China -- as well as growing international presence.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GUANGZHOU HEADQUARTERS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R&amp;D center with 50+ engineers. In-house manufacturing (SMT lines, assembly, testing lab). Central warehouse for rapid fulfillment. Global technical support center (English + Chinese).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SINGAPORE OFFICE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International business hub. Sales, project management, and on-the-ground support for Southeast Asia, Middle East, and global markets. Multi-language documentation and training capabilities.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0284C7"/>
                </a:solidFill>
                <a:latin typeface="Calibri" panose="020F0502020204030204"/>
              </a:rPr>
              <a:t>CONSAP PTE LTD (Regional Partner) — aismarthotel@consap.sg  ·  +65 9435 7730 (WhatsApp)</a:t>
            </a:r>
            <a:endParaRPr sz="1400" b="0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REGIONAL SERVICE CENTERS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Direct subsidiary offices in key Chinese cities for rapid on-site response. All offices staffed with certified engineers -- not third-party contractors. Consistent service quality nationwide.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TARGET INTERNATIONAL MARKETS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Southeast Asia  .  Middle East  .  Central Asia  .  South Asia  .  Russia/CIS  .  Africa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33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7200" y="93345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45720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2800" b="1">
                <a:solidFill>
                  <a:srgbClr val="0F172A"/>
                </a:solidFill>
                <a:latin typeface="Calibri" panose="020F0502020204030204"/>
              </a:rPr>
              <a:t>Digital Operations Platform: Manage Everything from One </a:t>
            </a: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Screen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8710" y="95885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09728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The BOX480 SaaS platform is the command center for the entire hotel. Four integrated management systems in one login: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HOTEL MANAGEMENT SYSTEM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Group/brand/region hierarchical management. Real-time operational BI dashboard. Room status monitoring. Staff performance metrics. Revenue and occupancy analytics.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HOTEL O&amp;M SYSTEM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Device health monitoring: every switch, dimmer, and relay status visible in real-time. Predictive alerts. Remote configuration push. Batch firmware updates. Work order auto-generation when anomalies detected.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DATA ANALYTICS SYSTEM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Per-room energy consumption graphs. Guest behavior pattern analysis. Service request trends. Peak usage heatmaps. All data exportable. API available for third-party BI tools.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AIoT SYSTEM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AI-driven anomaly detection. Occupancy prediction for energy optimization. Device lifecycle management. Automated maintenance scheduling. The platform gets smarter as it collects more data.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64748B"/>
                </a:solidFill>
                <a:latin typeface="Calibri" panose="020F0502020204030204"/>
              </a:rPr>
              <a:t>Available on web, tablet, and mobile. Role-based access control. Multi-property view for groups.</a:t>
            </a:r>
            <a:endParaRPr sz="1400" b="0">
              <a:solidFill>
                <a:srgbClr val="64748B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34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7360" y="103505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82296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How We Partner With You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" y="146304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We're not a box-shipper. We're a technology partner who stays with you from design to day-to-day operations.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PROJECT DELIVERY PROCESS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900"/>
              </a:lnSpc>
            </a:p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1.  REQUIREMENTS -- We sit with your team to understand brand standards, room types, integration points, and timeline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2.  DESIGN -- BOM specification, electrical cabinet layout, wiring diagram review, sample room plan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3.  SAMPLE ROOM -- Build and commission a model room. Stakeholder walkthrough. Adjust until perfect.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4.  PRODUCTION &amp; DELIVERY -- Hardware manufactured, tested, pre-configured. SaaS platform provisioned. Train-the-trainer sessions.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5.  ON-SITE COMMISSIONING -- Our engineers on site. Room-by-room verification. Integration testing. Performance validation.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6.  HANDOVER -- Documentation package. Staff training. 24/7 support activated. You're live.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40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We support projects from 50 to 5,000+ rooms. Pilot programs available for first-time partners.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35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8635" y="93345"/>
            <a:ext cx="914400" cy="29077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457200"/>
            <a:ext cx="10911535" cy="576072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1695" y="586740"/>
            <a:ext cx="10058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4160"/>
              </a:lnSpc>
            </a:pPr>
            <a:r>
              <a:rPr sz="3200" b="1">
                <a:solidFill>
                  <a:srgbClr val="0F172A"/>
                </a:solidFill>
                <a:latin typeface="Calibri" panose="020F0502020204030204"/>
              </a:rPr>
              <a:t>Global Support, Local Presence</a:t>
            </a:r>
            <a:endParaRPr sz="32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29030" y="1097280"/>
            <a:ext cx="13716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1695" y="1429385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HOTEKEY operates a dual-headquarters model to serve hotel projects worldwide: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GUANGZHOU, CHINA -- Engineering &amp; Manufacturing Hub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R&amp;D center with 50+ engineers. In-house SMT production and assembly lines. Full product testing and certification lab. Central inventory warehouse. 24/7 technical support in English and Chinese.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SINGAPORE -- International Business Hub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Sales and project management for global markets. On-the-ground support for overseas projects. Multi-language documentation, training, and technical communication. Regional partner network coordination.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0284C7"/>
                </a:solidFill>
                <a:latin typeface="Calibri" panose="020F0502020204030204"/>
              </a:rPr>
              <a:t>CONSAP PTE LTD (Regional Partner) — aismarthotel@consap.sg  ·  +65 9435 7730 (WhatsApp)</a:t>
            </a:r>
            <a:endParaRPr sz="1400" b="0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3000"/>
              </a:lnSpc>
            </a:pPr>
            <a:r>
              <a:rPr sz="2000" b="1">
                <a:solidFill>
                  <a:srgbClr val="0284C7"/>
                </a:solidFill>
                <a:latin typeface="Calibri" panose="020F0502020204030204"/>
              </a:rPr>
              <a:t>READY TO SERVE</a:t>
            </a:r>
            <a:endParaRPr sz="2000" b="1">
              <a:solidFill>
                <a:srgbClr val="0284C7"/>
              </a:solidFill>
              <a:latin typeface="Calibri" panose="020F0502020204030204"/>
            </a:endParaRPr>
          </a:p>
          <a:p>
            <a:pPr algn="l">
              <a:lnSpc>
                <a:spcPts val="2100"/>
              </a:lnSpc>
            </a:pPr>
            <a:r>
              <a:rPr sz="1400" b="0">
                <a:solidFill>
                  <a:srgbClr val="334155"/>
                </a:solidFill>
                <a:latin typeface="Calibri" panose="020F0502020204030204"/>
              </a:rPr>
              <a:t>Our teams have deployed systems in China, Southeast Asia, and beyond. We understand local electrical standards, building codes, and cultural expectations. We don't export a Chinese product -- we deliver a globally-adapted solution.</a:t>
            </a:r>
            <a:endParaRPr sz="1400" b="0">
              <a:solidFill>
                <a:srgbClr val="334155"/>
              </a:solidFill>
              <a:latin typeface="Calibri" panose="020F0502020204030204"/>
            </a:endParaRPr>
          </a:p>
          <a:p>
            <a:pPr algn="l">
              <a:lnSpc>
                <a:spcPts val="1200"/>
              </a:lnSpc>
            </a:pPr>
          </a:p>
          <a:p>
            <a:pPr algn="l">
              <a:lnSpc>
                <a:spcPts val="2700"/>
              </a:lnSpc>
            </a:pPr>
            <a:r>
              <a:rPr sz="1800" b="1">
                <a:solidFill>
                  <a:srgbClr val="0284C7"/>
                </a:solidFill>
                <a:latin typeface="Calibri" panose="020F0502020204030204"/>
              </a:rPr>
              <a:t>Contact us to discuss your project.</a:t>
            </a:r>
            <a:endParaRPr sz="1800" b="1">
              <a:solidFill>
                <a:srgbClr val="0284C7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36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Hotekey_Logo_Clean_Blu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1455" y="457200"/>
            <a:ext cx="914400" cy="2907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5340" y="1304925"/>
            <a:ext cx="10841355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lnSpc>
                <a:spcPts val="6760"/>
              </a:lnSpc>
            </a:pPr>
            <a:r>
              <a:rPr sz="4800" b="1">
                <a:solidFill>
                  <a:srgbClr val="0F172A"/>
                </a:solidFill>
                <a:latin typeface="Calibri" panose="020F0502020204030204"/>
              </a:rPr>
              <a:t>Let's Build the Smart Hotel of Tomorrow</a:t>
            </a:r>
            <a:endParaRPr sz="4800" b="1">
              <a:solidFill>
                <a:srgbClr val="0F172A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20140" y="2051685"/>
            <a:ext cx="10201275" cy="762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2764790"/>
            <a:ext cx="8229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080"/>
              </a:lnSpc>
            </a:pPr>
            <a:r>
              <a:rPr sz="2200" b="1">
                <a:solidFill>
                  <a:srgbClr val="0284C7"/>
                </a:solidFill>
                <a:latin typeface="Calibri" panose="020F0502020204030204"/>
              </a:rPr>
              <a:t>One platform. Every system. Zero fragmentation.</a:t>
            </a:r>
            <a:endParaRPr sz="2200" b="1">
              <a:solidFill>
                <a:srgbClr val="0284C7"/>
              </a:solidFill>
              <a:latin typeface="Calibri" panose="020F0502020204030204"/>
            </a:endParaRPr>
          </a:p>
          <a:p>
            <a:pPr algn="ctr">
              <a:lnSpc>
                <a:spcPts val="1400"/>
              </a:lnSpc>
            </a:pPr>
          </a:p>
          <a:p>
            <a:pPr algn="ctr">
              <a:lnSpc>
                <a:spcPts val="224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CHINA HEADQUARTERS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  <a:p>
            <a:pPr algn="ctr">
              <a:lnSpc>
                <a:spcPts val="3080"/>
              </a:lnSpc>
            </a:pPr>
            <a:r>
              <a:rPr sz="2200" b="0">
                <a:solidFill>
                  <a:srgbClr val="334155"/>
                </a:solidFill>
                <a:latin typeface="Calibri" panose="020F0502020204030204"/>
              </a:rPr>
              <a:t>luka@hotekey.com</a:t>
            </a:r>
            <a:endParaRPr sz="2200" b="0">
              <a:solidFill>
                <a:srgbClr val="334155"/>
              </a:solidFill>
              <a:latin typeface="Calibri" panose="020F0502020204030204"/>
            </a:endParaRPr>
          </a:p>
          <a:p>
            <a:pPr algn="ctr">
              <a:lnSpc>
                <a:spcPts val="224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+86 13925188886 (WhatsApp)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ctr">
              <a:lnSpc>
                <a:spcPts val="1400"/>
              </a:lnSpc>
            </a:pPr>
          </a:p>
          <a:p>
            <a:pPr algn="ctr">
              <a:lnSpc>
                <a:spcPts val="2240"/>
              </a:lnSpc>
            </a:pPr>
            <a:r>
              <a:rPr sz="1600" b="1">
                <a:solidFill>
                  <a:srgbClr val="0284C7"/>
                </a:solidFill>
                <a:latin typeface="Calibri" panose="020F0502020204030204"/>
              </a:rPr>
              <a:t>SINGAPORE — SEA OPERATIONS (Regional Partner: CONSAP PTE LTD)</a:t>
            </a:r>
            <a:endParaRPr sz="1600" b="1">
              <a:solidFill>
                <a:srgbClr val="0284C7"/>
              </a:solidFill>
              <a:latin typeface="Calibri" panose="020F0502020204030204"/>
            </a:endParaRPr>
          </a:p>
          <a:p>
            <a:pPr algn="ctr">
              <a:lnSpc>
                <a:spcPts val="3080"/>
              </a:lnSpc>
            </a:pPr>
            <a:r>
              <a:rPr sz="2200" b="0">
                <a:solidFill>
                  <a:srgbClr val="334155"/>
                </a:solidFill>
                <a:latin typeface="Calibri" panose="020F0502020204030204"/>
              </a:rPr>
              <a:t>aismarthotel@consap.sg</a:t>
            </a:r>
            <a:endParaRPr sz="2200" b="0">
              <a:solidFill>
                <a:srgbClr val="334155"/>
              </a:solidFill>
              <a:latin typeface="Calibri" panose="020F0502020204030204"/>
            </a:endParaRPr>
          </a:p>
          <a:p>
            <a:pPr algn="ctr">
              <a:lnSpc>
                <a:spcPts val="2240"/>
              </a:lnSpc>
            </a:pPr>
            <a:r>
              <a:rPr sz="1600" b="0">
                <a:solidFill>
                  <a:srgbClr val="334155"/>
                </a:solidFill>
                <a:latin typeface="Calibri" panose="020F0502020204030204"/>
              </a:rPr>
              <a:t>+65 9435 7730 (WhatsApp)</a:t>
            </a:r>
            <a:endParaRPr sz="1600" b="0">
              <a:solidFill>
                <a:srgbClr val="334155"/>
              </a:solidFill>
              <a:latin typeface="Calibri" panose="020F0502020204030204"/>
            </a:endParaRPr>
          </a:p>
          <a:p>
            <a:pPr algn="ctr">
              <a:lnSpc>
                <a:spcPts val="1400"/>
              </a:lnSpc>
            </a:pPr>
          </a:p>
          <a:p>
            <a:pPr algn="ctr">
              <a:lnSpc>
                <a:spcPts val="1820"/>
              </a:lnSpc>
            </a:pPr>
            <a:r>
              <a:rPr sz="1300" b="0">
                <a:solidFill>
                  <a:srgbClr val="64748B"/>
                </a:solidFill>
                <a:latin typeface="Calibri" panose="020F0502020204030204"/>
              </a:rPr>
              <a:t>HOTEKEY  |  Guangzhou Hotekey Electronics Co., Ltd.</a:t>
            </a:r>
            <a:endParaRPr sz="1300" b="0">
              <a:solidFill>
                <a:srgbClr val="64748B"/>
              </a:solidFill>
              <a:latin typeface="Calibri" panose="020F0502020204030204"/>
            </a:endParaRPr>
          </a:p>
          <a:p>
            <a:pPr algn="ctr">
              <a:lnSpc>
                <a:spcPts val="1820"/>
              </a:lnSpc>
            </a:pPr>
            <a:r>
              <a:rPr sz="1300" b="0">
                <a:solidFill>
                  <a:srgbClr val="94A3B8"/>
                </a:solidFill>
                <a:latin typeface="Calibri" panose="020F0502020204030204"/>
              </a:rPr>
              <a:t>Guangzhou, China  ·  Singapore  |  www.hotekey.com</a:t>
            </a:r>
            <a:endParaRPr sz="13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77295" y="6492240"/>
            <a:ext cx="548640" cy="274320"/>
          </a:xfrm>
          <a:prstGeom prst="rect">
            <a:avLst/>
          </a:prstGeom>
          <a:noFill/>
        </p:spPr>
        <p:txBody>
          <a:bodyPr wrap="square"/>
          <a:lstStyle/>
          <a:p>
            <a:pPr algn="r">
              <a:lnSpc>
                <a:spcPts val="1170"/>
              </a:lnSpc>
            </a:pPr>
            <a:r>
              <a:rPr sz="900" b="0">
                <a:solidFill>
                  <a:srgbClr val="94A3B8"/>
                </a:solidFill>
                <a:latin typeface="Calibri" panose="020F0502020204030204"/>
              </a:rPr>
              <a:t>37</a:t>
            </a:r>
            <a:endParaRPr sz="900" b="0">
              <a:solidFill>
                <a:srgbClr val="94A3B8"/>
              </a:solidFill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" y="6492240"/>
            <a:ext cx="4572000" cy="2743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lnSpc>
                <a:spcPts val="1040"/>
              </a:lnSpc>
            </a:pP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HOTEKEY  |  BOX480 </a:t>
            </a:r>
            <a:r>
              <a:rPr sz="1200" b="0">
                <a:solidFill>
                  <a:srgbClr val="94A3B8"/>
                </a:solidFill>
                <a:latin typeface="Calibri" panose="020F0502020204030204"/>
              </a:rPr>
              <a:t>Platform  |  www.hotekey.com</a:t>
            </a:r>
            <a:endParaRPr sz="1200" b="0">
              <a:solidFill>
                <a:srgbClr val="94A3B8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26945</Words>
  <Application>WPS 演示</Application>
  <PresentationFormat>On-screen Show (4:3)</PresentationFormat>
  <Paragraphs>664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7" baseType="lpstr">
      <vt:lpstr>Arial</vt:lpstr>
      <vt:lpstr>宋体</vt:lpstr>
      <vt:lpstr>Wingdings</vt:lpstr>
      <vt:lpstr>Arial</vt:lpstr>
      <vt:lpstr>Arial Black</vt:lpstr>
      <vt:lpstr>Calibri</vt:lpstr>
      <vt:lpstr>Calibri Light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知足常乐</cp:lastModifiedBy>
  <cp:revision>5</cp:revision>
  <dcterms:created xsi:type="dcterms:W3CDTF">2013-01-27T09:14:00Z</dcterms:created>
  <dcterms:modified xsi:type="dcterms:W3CDTF">2026-08-29T04:19:16Z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610296E7DA8F424389A182066D39F2A8_12</vt:lpwstr>
  </property>
</Properties>
</file>